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9" r:id="rId2"/>
    <p:sldId id="300" r:id="rId3"/>
    <p:sldId id="322" r:id="rId4"/>
    <p:sldId id="317" r:id="rId5"/>
    <p:sldId id="318" r:id="rId6"/>
    <p:sldId id="319" r:id="rId7"/>
    <p:sldId id="320" r:id="rId8"/>
    <p:sldId id="301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835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</c:v>
                </c:pt>
                <c:pt idx="1">
                  <c:v>48</c:v>
                </c:pt>
                <c:pt idx="2">
                  <c:v>36</c:v>
                </c:pt>
                <c:pt idx="3">
                  <c:v>25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  <c:pt idx="7">
                  <c:v>38</c:v>
                </c:pt>
                <c:pt idx="8">
                  <c:v>35</c:v>
                </c:pt>
                <c:pt idx="9">
                  <c:v>58</c:v>
                </c:pt>
                <c:pt idx="10">
                  <c:v>49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5-47B7-81BA-84148ADF7C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23</c:v>
                </c:pt>
                <c:pt idx="7">
                  <c:v>32</c:v>
                </c:pt>
                <c:pt idx="8">
                  <c:v>21</c:v>
                </c:pt>
                <c:pt idx="9">
                  <c:v>36</c:v>
                </c:pt>
                <c:pt idx="10">
                  <c:v>40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5-47B7-81BA-84148ADF7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715584"/>
        <c:axId val="103717120"/>
      </c:areaChart>
      <c:catAx>
        <c:axId val="10371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717120"/>
        <c:crosses val="autoZero"/>
        <c:auto val="1"/>
        <c:lblAlgn val="ctr"/>
        <c:lblOffset val="100"/>
        <c:noMultiLvlLbl val="0"/>
      </c:catAx>
      <c:valAx>
        <c:axId val="10371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715584"/>
        <c:crosses val="autoZero"/>
        <c:crossBetween val="midCat"/>
      </c:val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A891-73F7-4231-BE24-17C78668B4A8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9C564-64C0-4077-BA88-F7ECE9802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5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649DC-EDDB-49D9-B87B-B5063B020261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5910-AE14-4517-AA34-53FB47DB4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3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9"/>
            <a:ext cx="9144000" cy="51435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2571750"/>
            <a:ext cx="54752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1" y="3075609"/>
            <a:ext cx="43926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DE LA PRESENTATION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7" y="3651870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7864" y="3651870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38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457200" y="844302"/>
            <a:ext cx="7571184" cy="37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1553"/>
            <a:ext cx="4114800" cy="3886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: 18 points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4715272" y="771550"/>
            <a:ext cx="3313112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2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1"/>
          <p:cNvCxnSpPr/>
          <p:nvPr userDrawn="1"/>
        </p:nvCxnSpPr>
        <p:spPr>
          <a:xfrm>
            <a:off x="1331640" y="2565195"/>
            <a:ext cx="6587453" cy="20513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25"/>
          <p:cNvCxnSpPr/>
          <p:nvPr userDrawn="1"/>
        </p:nvCxnSpPr>
        <p:spPr>
          <a:xfrm flipV="1">
            <a:off x="1331640" y="1629091"/>
            <a:ext cx="0" cy="936104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27"/>
          <p:cNvCxnSpPr/>
          <p:nvPr userDrawn="1"/>
        </p:nvCxnSpPr>
        <p:spPr>
          <a:xfrm>
            <a:off x="1835696" y="2565195"/>
            <a:ext cx="0" cy="1224136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31"/>
          <p:cNvCxnSpPr/>
          <p:nvPr userDrawn="1"/>
        </p:nvCxnSpPr>
        <p:spPr>
          <a:xfrm>
            <a:off x="2771800" y="2565195"/>
            <a:ext cx="0" cy="1152128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36"/>
          <p:cNvCxnSpPr/>
          <p:nvPr userDrawn="1"/>
        </p:nvCxnSpPr>
        <p:spPr>
          <a:xfrm>
            <a:off x="4499992" y="2565195"/>
            <a:ext cx="0" cy="1584176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38"/>
          <p:cNvCxnSpPr/>
          <p:nvPr userDrawn="1"/>
        </p:nvCxnSpPr>
        <p:spPr>
          <a:xfrm flipV="1">
            <a:off x="6300192" y="1485075"/>
            <a:ext cx="25520" cy="1086926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40"/>
          <p:cNvCxnSpPr/>
          <p:nvPr userDrawn="1"/>
        </p:nvCxnSpPr>
        <p:spPr>
          <a:xfrm>
            <a:off x="7308304" y="2565195"/>
            <a:ext cx="0" cy="1440160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43"/>
          <p:cNvCxnSpPr/>
          <p:nvPr userDrawn="1"/>
        </p:nvCxnSpPr>
        <p:spPr>
          <a:xfrm>
            <a:off x="7912797" y="2590095"/>
            <a:ext cx="0" cy="767188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" y="1225221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858416" y="4033607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5352" y="3623437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3562" y="4176223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5354660" y="1059582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6300192" y="4005355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7920" y="3313292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7" name="円/楕円 23"/>
          <p:cNvSpPr/>
          <p:nvPr userDrawn="1"/>
        </p:nvSpPr>
        <p:spPr>
          <a:xfrm>
            <a:off x="1043608" y="2277163"/>
            <a:ext cx="579664" cy="579664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28" name="円/楕円 14"/>
          <p:cNvSpPr/>
          <p:nvPr userDrawn="1"/>
        </p:nvSpPr>
        <p:spPr>
          <a:xfrm>
            <a:off x="6850169" y="2115005"/>
            <a:ext cx="918102" cy="91810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29" name="円/楕円 15"/>
          <p:cNvSpPr/>
          <p:nvPr userDrawn="1"/>
        </p:nvSpPr>
        <p:spPr>
          <a:xfrm>
            <a:off x="5396405" y="1664815"/>
            <a:ext cx="1814371" cy="181437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0" name="円/楕円 17"/>
          <p:cNvSpPr/>
          <p:nvPr userDrawn="1"/>
        </p:nvSpPr>
        <p:spPr>
          <a:xfrm>
            <a:off x="3188692" y="1225476"/>
            <a:ext cx="2644301" cy="264430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円/楕円 18"/>
          <p:cNvSpPr/>
          <p:nvPr userDrawn="1"/>
        </p:nvSpPr>
        <p:spPr>
          <a:xfrm>
            <a:off x="1939454" y="1705635"/>
            <a:ext cx="1717630" cy="171763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4" name="円/楕円 19"/>
          <p:cNvSpPr/>
          <p:nvPr userDrawn="1"/>
        </p:nvSpPr>
        <p:spPr>
          <a:xfrm>
            <a:off x="7587268" y="2268094"/>
            <a:ext cx="620287" cy="620287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5" name="円/楕円 22"/>
          <p:cNvSpPr/>
          <p:nvPr userDrawn="1"/>
        </p:nvSpPr>
        <p:spPr>
          <a:xfrm>
            <a:off x="1340152" y="2074746"/>
            <a:ext cx="987095" cy="98709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cxnSp>
        <p:nvCxnSpPr>
          <p:cNvPr id="36" name="Connecteur droit 35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8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22"/>
          <p:cNvSpPr/>
          <p:nvPr userDrawn="1"/>
        </p:nvSpPr>
        <p:spPr>
          <a:xfrm>
            <a:off x="-8627" y="1275606"/>
            <a:ext cx="9180512" cy="2736304"/>
          </a:xfrm>
          <a:prstGeom prst="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" name="図プレースホルダー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45" y="1339665"/>
            <a:ext cx="644419" cy="704444"/>
          </a:xfrm>
          <a:prstGeom prst="rect">
            <a:avLst/>
          </a:prstGeom>
        </p:spPr>
      </p:pic>
      <p:pic>
        <p:nvPicPr>
          <p:cNvPr id="10" name="図プレースホルダー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3079405" y="1324029"/>
            <a:ext cx="572415" cy="704449"/>
          </a:xfrm>
          <a:prstGeom prst="rect">
            <a:avLst/>
          </a:prstGeom>
        </p:spPr>
      </p:pic>
      <p:pic>
        <p:nvPicPr>
          <p:cNvPr id="11" name="図プレースホルダー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5220072" y="1324029"/>
            <a:ext cx="576064" cy="720080"/>
          </a:xfrm>
          <a:prstGeom prst="rect">
            <a:avLst/>
          </a:prstGeom>
        </p:spPr>
      </p:pic>
      <p:pic>
        <p:nvPicPr>
          <p:cNvPr id="12" name="図プレースホルダー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5969" y="1339660"/>
            <a:ext cx="572415" cy="704449"/>
          </a:xfrm>
          <a:prstGeom prst="rect">
            <a:avLst/>
          </a:prstGeom>
        </p:spPr>
      </p:pic>
      <p:sp>
        <p:nvSpPr>
          <p:cNvPr id="32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764512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46" hasCustomPrompt="1"/>
          </p:nvPr>
        </p:nvSpPr>
        <p:spPr>
          <a:xfrm>
            <a:off x="2617440" y="2788394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8" hasCustomPrompt="1"/>
          </p:nvPr>
        </p:nvSpPr>
        <p:spPr>
          <a:xfrm>
            <a:off x="4852444" y="2788394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50" hasCustomPrompt="1"/>
          </p:nvPr>
        </p:nvSpPr>
        <p:spPr>
          <a:xfrm>
            <a:off x="7086516" y="2781519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51" hasCustomPrompt="1"/>
          </p:nvPr>
        </p:nvSpPr>
        <p:spPr>
          <a:xfrm>
            <a:off x="2627784" y="2045265"/>
            <a:ext cx="1296144" cy="62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52" hasCustomPrompt="1"/>
          </p:nvPr>
        </p:nvSpPr>
        <p:spPr>
          <a:xfrm>
            <a:off x="4860032" y="2044109"/>
            <a:ext cx="1296144" cy="62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53" hasCustomPrompt="1"/>
          </p:nvPr>
        </p:nvSpPr>
        <p:spPr>
          <a:xfrm>
            <a:off x="7094104" y="2044109"/>
            <a:ext cx="1296144" cy="62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54" hasCustomPrompt="1"/>
          </p:nvPr>
        </p:nvSpPr>
        <p:spPr>
          <a:xfrm>
            <a:off x="539552" y="2024497"/>
            <a:ext cx="1295400" cy="663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</p:spTree>
    <p:extLst>
      <p:ext uri="{BB962C8B-B14F-4D97-AF65-F5344CB8AC3E}">
        <p14:creationId xmlns:p14="http://schemas.microsoft.com/office/powerpoint/2010/main" val="8462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Planning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13"/>
          <p:cNvSpPr/>
          <p:nvPr userDrawn="1"/>
        </p:nvSpPr>
        <p:spPr>
          <a:xfrm>
            <a:off x="4932040" y="3651870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13"/>
          <p:cNvSpPr/>
          <p:nvPr userDrawn="1"/>
        </p:nvSpPr>
        <p:spPr>
          <a:xfrm>
            <a:off x="4932040" y="2355726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13"/>
          <p:cNvSpPr/>
          <p:nvPr userDrawn="1"/>
        </p:nvSpPr>
        <p:spPr>
          <a:xfrm>
            <a:off x="4932040" y="1117858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13"/>
          <p:cNvSpPr/>
          <p:nvPr userDrawn="1"/>
        </p:nvSpPr>
        <p:spPr>
          <a:xfrm>
            <a:off x="850324" y="3651870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13"/>
          <p:cNvSpPr/>
          <p:nvPr userDrawn="1"/>
        </p:nvSpPr>
        <p:spPr>
          <a:xfrm>
            <a:off x="850324" y="2355726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13"/>
          <p:cNvSpPr/>
          <p:nvPr userDrawn="1"/>
        </p:nvSpPr>
        <p:spPr>
          <a:xfrm>
            <a:off x="862236" y="1189866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6"/>
          <p:cNvSpPr/>
          <p:nvPr userDrawn="1"/>
        </p:nvSpPr>
        <p:spPr>
          <a:xfrm>
            <a:off x="527099" y="987574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34"/>
          <p:cNvSpPr/>
          <p:nvPr userDrawn="1"/>
        </p:nvSpPr>
        <p:spPr>
          <a:xfrm>
            <a:off x="527099" y="2296168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円/楕円 41"/>
          <p:cNvSpPr/>
          <p:nvPr userDrawn="1"/>
        </p:nvSpPr>
        <p:spPr>
          <a:xfrm>
            <a:off x="545355" y="3676770"/>
            <a:ext cx="539552" cy="664007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円/楕円 46"/>
          <p:cNvSpPr/>
          <p:nvPr userDrawn="1"/>
        </p:nvSpPr>
        <p:spPr>
          <a:xfrm>
            <a:off x="4668642" y="993799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円/楕円 51"/>
          <p:cNvSpPr/>
          <p:nvPr userDrawn="1"/>
        </p:nvSpPr>
        <p:spPr>
          <a:xfrm>
            <a:off x="4668642" y="2368176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円/楕円 56"/>
          <p:cNvSpPr/>
          <p:nvPr userDrawn="1"/>
        </p:nvSpPr>
        <p:spPr>
          <a:xfrm>
            <a:off x="4668642" y="3675460"/>
            <a:ext cx="576064" cy="708940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133726" y="1209634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175" indent="0">
              <a:buNone/>
              <a:defRPr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fr-FR" dirty="0" smtClean="0"/>
              <a:t>TITRE : 18 PTS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937" y="1736792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33726" y="2409546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3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3937" y="2936704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0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173397" y="367865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043608" y="420580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7853" y="120340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48064" y="1730567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277853" y="243401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5148064" y="2961177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5254724" y="3762220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5124935" y="4289378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27100" y="1190459"/>
            <a:ext cx="57606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9h00</a:t>
            </a:r>
            <a:endParaRPr lang="fr-FR" dirty="0"/>
          </a:p>
        </p:txBody>
      </p:sp>
      <p:sp>
        <p:nvSpPr>
          <p:cNvPr id="48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491095" y="2491094"/>
            <a:ext cx="64807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11h00</a:t>
            </a:r>
            <a:endParaRPr lang="fr-FR" dirty="0"/>
          </a:p>
        </p:txBody>
      </p:sp>
      <p:sp>
        <p:nvSpPr>
          <p:cNvPr id="49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503548" y="3849229"/>
            <a:ext cx="623167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12h00</a:t>
            </a:r>
            <a:endParaRPr lang="fr-FR" dirty="0"/>
          </a:p>
        </p:txBody>
      </p:sp>
      <p:sp>
        <p:nvSpPr>
          <p:cNvPr id="50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21268" y="1222035"/>
            <a:ext cx="67081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14h00</a:t>
            </a:r>
            <a:endParaRPr lang="fr-FR" dirty="0"/>
          </a:p>
        </p:txBody>
      </p:sp>
      <p:sp>
        <p:nvSpPr>
          <p:cNvPr id="5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625368" y="2563102"/>
            <a:ext cx="66261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15h00</a:t>
            </a:r>
            <a:endParaRPr lang="fr-FR" dirty="0"/>
          </a:p>
        </p:txBody>
      </p:sp>
      <p:sp>
        <p:nvSpPr>
          <p:cNvPr id="52" name="Espace réservé du texte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38595" y="3870386"/>
            <a:ext cx="636159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17h00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4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グラフ 6"/>
          <p:cNvGraphicFramePr/>
          <p:nvPr userDrawn="1">
            <p:extLst>
              <p:ext uri="{D42A27DB-BD31-4B8C-83A1-F6EECF244321}">
                <p14:modId xmlns:p14="http://schemas.microsoft.com/office/powerpoint/2010/main" val="1639021281"/>
              </p:ext>
            </p:extLst>
          </p:nvPr>
        </p:nvGraphicFramePr>
        <p:xfrm>
          <a:off x="107504" y="1203598"/>
          <a:ext cx="8928992" cy="296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98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Historique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66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67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68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69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0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71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72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3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79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81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83" name="直線コネクタ 7"/>
          <p:cNvCxnSpPr/>
          <p:nvPr userDrawn="1"/>
        </p:nvCxnSpPr>
        <p:spPr>
          <a:xfrm>
            <a:off x="5364088" y="267495"/>
            <a:ext cx="0" cy="446449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15"/>
          <p:cNvSpPr/>
          <p:nvPr userDrawn="1"/>
        </p:nvSpPr>
        <p:spPr>
          <a:xfrm>
            <a:off x="5275262" y="401191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5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6" name="円/楕円 15"/>
          <p:cNvSpPr/>
          <p:nvPr userDrawn="1"/>
        </p:nvSpPr>
        <p:spPr>
          <a:xfrm>
            <a:off x="5268778" y="1460935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917312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3975" y="379651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2008</a:t>
            </a:r>
            <a:endParaRPr lang="fr-FR" dirty="0"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20417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16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27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28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29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30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1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34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35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6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41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3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45" name="直線コネクタ 7"/>
          <p:cNvCxnSpPr>
            <a:endCxn id="41" idx="0"/>
          </p:cNvCxnSpPr>
          <p:nvPr userDrawn="1"/>
        </p:nvCxnSpPr>
        <p:spPr>
          <a:xfrm>
            <a:off x="5364088" y="267495"/>
            <a:ext cx="11510" cy="4148134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7" name="円/楕円 15"/>
          <p:cNvSpPr/>
          <p:nvPr userDrawn="1"/>
        </p:nvSpPr>
        <p:spPr>
          <a:xfrm>
            <a:off x="5273402" y="1460505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8" name="円/楕円 15"/>
          <p:cNvSpPr/>
          <p:nvPr userDrawn="1"/>
        </p:nvSpPr>
        <p:spPr>
          <a:xfrm>
            <a:off x="5273402" y="401634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000938" y="3796581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2901405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10131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Graphique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 userDrawn="1"/>
        </p:nvSpPr>
        <p:spPr>
          <a:xfrm>
            <a:off x="2203920" y="1563640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4512429" y="2702968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8" name="グループ化 9"/>
          <p:cNvGrpSpPr/>
          <p:nvPr userDrawn="1"/>
        </p:nvGrpSpPr>
        <p:grpSpPr>
          <a:xfrm>
            <a:off x="1315756" y="1347614"/>
            <a:ext cx="834906" cy="813831"/>
            <a:chOff x="817434" y="2218186"/>
            <a:chExt cx="3645399" cy="3645398"/>
          </a:xfrm>
        </p:grpSpPr>
        <p:sp>
          <p:nvSpPr>
            <p:cNvPr id="39" name="円/楕円 5"/>
            <p:cNvSpPr/>
            <p:nvPr/>
          </p:nvSpPr>
          <p:spPr>
            <a:xfrm>
              <a:off x="81743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0" name="パイ 6"/>
            <p:cNvSpPr/>
            <p:nvPr/>
          </p:nvSpPr>
          <p:spPr>
            <a:xfrm rot="16200000">
              <a:off x="817436" y="2218186"/>
              <a:ext cx="3645398" cy="3645397"/>
            </a:xfrm>
            <a:prstGeom prst="pie">
              <a:avLst>
                <a:gd name="adj1" fmla="val 0"/>
                <a:gd name="adj2" fmla="val 204493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" name="グループ化 10"/>
          <p:cNvGrpSpPr/>
          <p:nvPr userDrawn="1"/>
        </p:nvGrpSpPr>
        <p:grpSpPr>
          <a:xfrm>
            <a:off x="3190619" y="1347614"/>
            <a:ext cx="834906" cy="813831"/>
            <a:chOff x="5137914" y="2218185"/>
            <a:chExt cx="3645395" cy="3645396"/>
          </a:xfrm>
        </p:grpSpPr>
        <p:sp>
          <p:nvSpPr>
            <p:cNvPr id="42" name="円/楕円 16"/>
            <p:cNvSpPr/>
            <p:nvPr/>
          </p:nvSpPr>
          <p:spPr>
            <a:xfrm>
              <a:off x="513791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43" name="パイ 17"/>
            <p:cNvSpPr/>
            <p:nvPr/>
          </p:nvSpPr>
          <p:spPr>
            <a:xfrm rot="16200000">
              <a:off x="5137914" y="2218185"/>
              <a:ext cx="3645395" cy="3645395"/>
            </a:xfrm>
            <a:prstGeom prst="pie">
              <a:avLst>
                <a:gd name="adj1" fmla="val 0"/>
                <a:gd name="adj2" fmla="val 1760868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4" name="グループ化 11"/>
          <p:cNvGrpSpPr/>
          <p:nvPr userDrawn="1"/>
        </p:nvGrpSpPr>
        <p:grpSpPr>
          <a:xfrm>
            <a:off x="5134835" y="1347614"/>
            <a:ext cx="834906" cy="813831"/>
            <a:chOff x="9458261" y="2218184"/>
            <a:chExt cx="3645395" cy="3645396"/>
          </a:xfrm>
        </p:grpSpPr>
        <p:sp>
          <p:nvSpPr>
            <p:cNvPr id="45" name="円/楕円 22"/>
            <p:cNvSpPr/>
            <p:nvPr/>
          </p:nvSpPr>
          <p:spPr>
            <a:xfrm>
              <a:off x="945826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6" name="パイ 23"/>
            <p:cNvSpPr/>
            <p:nvPr/>
          </p:nvSpPr>
          <p:spPr>
            <a:xfrm rot="16200000">
              <a:off x="9458261" y="2218184"/>
              <a:ext cx="3645395" cy="3645395"/>
            </a:xfrm>
            <a:prstGeom prst="pie">
              <a:avLst>
                <a:gd name="adj1" fmla="val 0"/>
                <a:gd name="adj2" fmla="val 1951919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7" name="グループ化 13"/>
          <p:cNvGrpSpPr/>
          <p:nvPr userDrawn="1"/>
        </p:nvGrpSpPr>
        <p:grpSpPr>
          <a:xfrm>
            <a:off x="7028452" y="1347614"/>
            <a:ext cx="834906" cy="813831"/>
            <a:chOff x="13778741" y="2218184"/>
            <a:chExt cx="3645395" cy="3645396"/>
          </a:xfrm>
        </p:grpSpPr>
        <p:sp>
          <p:nvSpPr>
            <p:cNvPr id="48" name="円/楕円 28"/>
            <p:cNvSpPr/>
            <p:nvPr/>
          </p:nvSpPr>
          <p:spPr>
            <a:xfrm>
              <a:off x="1377874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9" name="パイ 29"/>
            <p:cNvSpPr/>
            <p:nvPr/>
          </p:nvSpPr>
          <p:spPr>
            <a:xfrm rot="16200000">
              <a:off x="13778741" y="2218184"/>
              <a:ext cx="3645395" cy="3645395"/>
            </a:xfrm>
            <a:prstGeom prst="pie">
              <a:avLst>
                <a:gd name="adj1" fmla="val 0"/>
                <a:gd name="adj2" fmla="val 153697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881" y="1555755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95 %</a:t>
            </a:r>
            <a:endParaRPr lang="fr-FR" dirty="0"/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2452936" y="1563640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80 %</a:t>
            </a:r>
            <a:endParaRPr lang="fr-FR" dirty="0"/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4383923" y="1568792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87 %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298697" y="1563640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70 %</a:t>
            </a:r>
            <a:endParaRPr lang="fr-FR" dirty="0"/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2338798"/>
            <a:ext cx="1835783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699791" y="2331493"/>
            <a:ext cx="1812637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514675" y="2331493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8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621058" y="2331493"/>
            <a:ext cx="182315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827088" y="2860551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1" name="Espace réservé du texte 6"/>
          <p:cNvSpPr>
            <a:spLocks noGrp="1"/>
          </p:cNvSpPr>
          <p:nvPr>
            <p:ph type="body" sz="quarter" idx="29" hasCustomPrompt="1"/>
          </p:nvPr>
        </p:nvSpPr>
        <p:spPr>
          <a:xfrm>
            <a:off x="2724160" y="2859782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30" hasCustomPrompt="1"/>
          </p:nvPr>
        </p:nvSpPr>
        <p:spPr>
          <a:xfrm>
            <a:off x="4652175" y="2859782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1" hasCustomPrompt="1"/>
          </p:nvPr>
        </p:nvSpPr>
        <p:spPr>
          <a:xfrm>
            <a:off x="6545792" y="2859782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23478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Histogramme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55"/>
          <p:cNvCxnSpPr/>
          <p:nvPr userDrawn="1"/>
        </p:nvCxnSpPr>
        <p:spPr>
          <a:xfrm>
            <a:off x="5004048" y="1059582"/>
            <a:ext cx="0" cy="3528392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22"/>
          <p:cNvSpPr/>
          <p:nvPr userDrawn="1"/>
        </p:nvSpPr>
        <p:spPr>
          <a:xfrm>
            <a:off x="2186360" y="1076625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正方形/長方形 40"/>
          <p:cNvSpPr/>
          <p:nvPr userDrawn="1"/>
        </p:nvSpPr>
        <p:spPr>
          <a:xfrm>
            <a:off x="2195736" y="1779664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正方形/長方形 41"/>
          <p:cNvSpPr/>
          <p:nvPr userDrawn="1"/>
        </p:nvSpPr>
        <p:spPr>
          <a:xfrm>
            <a:off x="2195736" y="1779663"/>
            <a:ext cx="1679646" cy="370208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6" name="正方形/長方形 44"/>
          <p:cNvSpPr/>
          <p:nvPr userDrawn="1"/>
        </p:nvSpPr>
        <p:spPr>
          <a:xfrm>
            <a:off x="2195736" y="2571750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正方形/長方形 45"/>
          <p:cNvSpPr/>
          <p:nvPr userDrawn="1"/>
        </p:nvSpPr>
        <p:spPr>
          <a:xfrm>
            <a:off x="2195736" y="2571750"/>
            <a:ext cx="2055601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9" name="正方形/長方形 48"/>
          <p:cNvSpPr/>
          <p:nvPr userDrawn="1"/>
        </p:nvSpPr>
        <p:spPr>
          <a:xfrm>
            <a:off x="2195736" y="3435845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rgbClr val="E64162"/>
              </a:solidFill>
            </a:endParaRPr>
          </a:p>
        </p:txBody>
      </p:sp>
      <p:sp>
        <p:nvSpPr>
          <p:cNvPr id="20" name="正方形/長方形 49"/>
          <p:cNvSpPr/>
          <p:nvPr userDrawn="1"/>
        </p:nvSpPr>
        <p:spPr>
          <a:xfrm>
            <a:off x="2195737" y="3435847"/>
            <a:ext cx="178806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22" name="正方形/長方形 52"/>
          <p:cNvSpPr/>
          <p:nvPr userDrawn="1"/>
        </p:nvSpPr>
        <p:spPr>
          <a:xfrm>
            <a:off x="2195736" y="4227936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正方形/長方形 53"/>
          <p:cNvSpPr/>
          <p:nvPr userDrawn="1"/>
        </p:nvSpPr>
        <p:spPr>
          <a:xfrm>
            <a:off x="2195740" y="4217769"/>
            <a:ext cx="157094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cxnSp>
        <p:nvCxnSpPr>
          <p:cNvPr id="28" name="直線コネクタ 11"/>
          <p:cNvCxnSpPr/>
          <p:nvPr userDrawn="1"/>
        </p:nvCxnSpPr>
        <p:spPr>
          <a:xfrm flipV="1">
            <a:off x="2195736" y="1059583"/>
            <a:ext cx="0" cy="3528392"/>
          </a:xfrm>
          <a:prstGeom prst="line">
            <a:avLst/>
          </a:prstGeom>
          <a:ln w="12700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9" y="1066302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183065" y="1755403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195740" y="2571750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7060" y="3411584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165739" y="4195374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1075853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23900" y="1778396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1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323900" y="2571750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323900" y="3423071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3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333280" y="4216499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5364088" y="1446832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5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5364088" y="2200275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5364088" y="2941957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10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8"/>
          <p:cNvSpPr/>
          <p:nvPr userDrawn="1"/>
        </p:nvSpPr>
        <p:spPr>
          <a:xfrm>
            <a:off x="0" y="2343463"/>
            <a:ext cx="9144000" cy="67508"/>
          </a:xfrm>
          <a:prstGeom prst="rect">
            <a:avLst/>
          </a:prstGeom>
          <a:solidFill>
            <a:schemeClr val="bg2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9"/>
          <p:cNvSpPr/>
          <p:nvPr userDrawn="1"/>
        </p:nvSpPr>
        <p:spPr>
          <a:xfrm>
            <a:off x="827584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10"/>
          <p:cNvSpPr/>
          <p:nvPr userDrawn="1"/>
        </p:nvSpPr>
        <p:spPr>
          <a:xfrm>
            <a:off x="2267544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11"/>
          <p:cNvSpPr/>
          <p:nvPr userDrawn="1"/>
        </p:nvSpPr>
        <p:spPr>
          <a:xfrm>
            <a:off x="3608810" y="2111477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12"/>
          <p:cNvSpPr/>
          <p:nvPr userDrawn="1"/>
        </p:nvSpPr>
        <p:spPr>
          <a:xfrm>
            <a:off x="4990502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13"/>
          <p:cNvSpPr/>
          <p:nvPr userDrawn="1"/>
        </p:nvSpPr>
        <p:spPr>
          <a:xfrm>
            <a:off x="6291340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14"/>
          <p:cNvSpPr/>
          <p:nvPr userDrawn="1"/>
        </p:nvSpPr>
        <p:spPr>
          <a:xfrm>
            <a:off x="7632606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プレースホルダ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>
          <a:xfrm>
            <a:off x="932870" y="2223188"/>
            <a:ext cx="308084" cy="308057"/>
          </a:xfrm>
          <a:prstGeom prst="rect">
            <a:avLst/>
          </a:prstGeom>
        </p:spPr>
      </p:pic>
      <p:pic>
        <p:nvPicPr>
          <p:cNvPr id="32" name="図プレースホルダ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>
            <a:fillRect/>
          </a:stretch>
        </p:blipFill>
        <p:spPr>
          <a:xfrm>
            <a:off x="2372303" y="2223188"/>
            <a:ext cx="308084" cy="308057"/>
          </a:xfrm>
          <a:prstGeom prst="rect">
            <a:avLst/>
          </a:prstGeom>
        </p:spPr>
      </p:pic>
      <p:pic>
        <p:nvPicPr>
          <p:cNvPr id="33" name="図プレースホルダー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568" y="2216227"/>
            <a:ext cx="308084" cy="308057"/>
          </a:xfrm>
          <a:prstGeom prst="rect">
            <a:avLst/>
          </a:prstGeom>
        </p:spPr>
      </p:pic>
      <p:pic>
        <p:nvPicPr>
          <p:cNvPr id="34" name="図プレースホルダ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734" y="2218202"/>
            <a:ext cx="308084" cy="308057"/>
          </a:xfrm>
          <a:prstGeom prst="rect">
            <a:avLst/>
          </a:prstGeom>
        </p:spPr>
      </p:pic>
      <p:pic>
        <p:nvPicPr>
          <p:cNvPr id="35" name="図プレースホルダー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099" y="2223188"/>
            <a:ext cx="308084" cy="308057"/>
          </a:xfrm>
          <a:prstGeom prst="rect">
            <a:avLst/>
          </a:prstGeom>
        </p:spPr>
      </p:pic>
      <p:pic>
        <p:nvPicPr>
          <p:cNvPr id="36" name="図プレースホルダー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364" y="2223188"/>
            <a:ext cx="308084" cy="30805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7308304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7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1907704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3265487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4633639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0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5929783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1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748831"/>
            <a:ext cx="123448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59989" y="1426583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45" hasCustomPrompt="1"/>
          </p:nvPr>
        </p:nvSpPr>
        <p:spPr>
          <a:xfrm>
            <a:off x="1899422" y="1419622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3" name="Espace réservé du texte 7"/>
          <p:cNvSpPr>
            <a:spLocks noGrp="1"/>
          </p:cNvSpPr>
          <p:nvPr>
            <p:ph type="body" sz="quarter" idx="46" hasCustomPrompt="1"/>
          </p:nvPr>
        </p:nvSpPr>
        <p:spPr>
          <a:xfrm>
            <a:off x="3275856" y="1419622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47" hasCustomPrompt="1"/>
          </p:nvPr>
        </p:nvSpPr>
        <p:spPr>
          <a:xfrm>
            <a:off x="4622380" y="1419622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5" name="Espace réservé du texte 7"/>
          <p:cNvSpPr>
            <a:spLocks noGrp="1"/>
          </p:cNvSpPr>
          <p:nvPr>
            <p:ph type="body" sz="quarter" idx="48" hasCustomPrompt="1"/>
          </p:nvPr>
        </p:nvSpPr>
        <p:spPr>
          <a:xfrm>
            <a:off x="5923218" y="1426583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49" hasCustomPrompt="1"/>
          </p:nvPr>
        </p:nvSpPr>
        <p:spPr>
          <a:xfrm>
            <a:off x="7278595" y="1426583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26"/>
          <p:cNvSpPr/>
          <p:nvPr userDrawn="1"/>
        </p:nvSpPr>
        <p:spPr>
          <a:xfrm>
            <a:off x="7164288" y="3918323"/>
            <a:ext cx="485627" cy="59764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円/楕円 25"/>
          <p:cNvSpPr/>
          <p:nvPr userDrawn="1"/>
        </p:nvSpPr>
        <p:spPr>
          <a:xfrm>
            <a:off x="7092280" y="915566"/>
            <a:ext cx="504056" cy="5214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円/楕円 27"/>
          <p:cNvSpPr/>
          <p:nvPr userDrawn="1"/>
        </p:nvSpPr>
        <p:spPr>
          <a:xfrm>
            <a:off x="1755183" y="1131590"/>
            <a:ext cx="368545" cy="453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円/楕円 24"/>
          <p:cNvSpPr/>
          <p:nvPr userDrawn="1"/>
        </p:nvSpPr>
        <p:spPr>
          <a:xfrm>
            <a:off x="2191210" y="3579862"/>
            <a:ext cx="292558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28"/>
          <p:cNvSpPr/>
          <p:nvPr userDrawn="1"/>
        </p:nvSpPr>
        <p:spPr>
          <a:xfrm>
            <a:off x="323532" y="4011910"/>
            <a:ext cx="461517" cy="44144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円/楕円 10"/>
          <p:cNvSpPr/>
          <p:nvPr userDrawn="1"/>
        </p:nvSpPr>
        <p:spPr>
          <a:xfrm>
            <a:off x="7321327" y="1706496"/>
            <a:ext cx="1800200" cy="180135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8"/>
          <p:cNvSpPr/>
          <p:nvPr userDrawn="1"/>
        </p:nvSpPr>
        <p:spPr>
          <a:xfrm>
            <a:off x="5507876" y="2358910"/>
            <a:ext cx="2160468" cy="2157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円/楕円 7"/>
          <p:cNvSpPr/>
          <p:nvPr userDrawn="1"/>
        </p:nvSpPr>
        <p:spPr>
          <a:xfrm>
            <a:off x="52633" y="1203600"/>
            <a:ext cx="1783063" cy="17897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円/楕円 6"/>
          <p:cNvSpPr/>
          <p:nvPr userDrawn="1"/>
        </p:nvSpPr>
        <p:spPr>
          <a:xfrm>
            <a:off x="395536" y="2660624"/>
            <a:ext cx="1859793" cy="19273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4"/>
          <p:cNvSpPr/>
          <p:nvPr userDrawn="1"/>
        </p:nvSpPr>
        <p:spPr>
          <a:xfrm>
            <a:off x="1475656" y="1143795"/>
            <a:ext cx="2304256" cy="236405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円/楕円 5"/>
          <p:cNvSpPr/>
          <p:nvPr userDrawn="1"/>
        </p:nvSpPr>
        <p:spPr>
          <a:xfrm>
            <a:off x="2987824" y="1347614"/>
            <a:ext cx="2952328" cy="3030021"/>
          </a:xfrm>
          <a:prstGeom prst="ellipse">
            <a:avLst/>
          </a:prstGeom>
          <a:solidFill>
            <a:schemeClr val="bg2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 userDrawn="1"/>
        </p:nvSpPr>
        <p:spPr>
          <a:xfrm>
            <a:off x="6081312" y="1059582"/>
            <a:ext cx="1299000" cy="388671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en-US" sz="1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円/楕円 23"/>
          <p:cNvSpPr/>
          <p:nvPr userDrawn="1"/>
        </p:nvSpPr>
        <p:spPr>
          <a:xfrm>
            <a:off x="3491884" y="966067"/>
            <a:ext cx="368545" cy="453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円/楕円 29"/>
          <p:cNvSpPr/>
          <p:nvPr userDrawn="1"/>
        </p:nvSpPr>
        <p:spPr>
          <a:xfrm>
            <a:off x="8739005" y="3291831"/>
            <a:ext cx="351070" cy="43204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1"/>
          <p:cNvSpPr>
            <a:spLocks noGrp="1"/>
          </p:cNvSpPr>
          <p:nvPr userDrawn="1"/>
        </p:nvSpPr>
        <p:spPr>
          <a:xfrm>
            <a:off x="6156176" y="1533023"/>
            <a:ext cx="1152128" cy="678687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CLIQUER POUR AJOUTER DU TEXTE</a:t>
            </a:r>
            <a:endParaRPr kumimoji="1" lang="ja-JP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3431" y="151049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4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3559635" y="186535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56885" y="2831366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30750" y="1555824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29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421079" y="311939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31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43815" y="198147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32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30750" y="2039922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3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1755183" y="208513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34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421079" y="3590191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52320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7" name="Espace réservé du texte 17"/>
          <p:cNvSpPr>
            <a:spLocks noGrp="1"/>
          </p:cNvSpPr>
          <p:nvPr>
            <p:ph type="body" sz="quarter" idx="21" hasCustomPrompt="1"/>
          </p:nvPr>
        </p:nvSpPr>
        <p:spPr>
          <a:xfrm>
            <a:off x="3559635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38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87631" y="334962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2.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F:\Vis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803"/>
            <a:ext cx="181039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11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3.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Vis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00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4.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F:\Vis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5.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Vis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8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6.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Vis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46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1551"/>
            <a:ext cx="75711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 sous-titre : 20 points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57201" y="1347540"/>
            <a:ext cx="7571184" cy="331244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416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5pt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2" r:id="rId19"/>
    <p:sldLayoutId id="2147483685" r:id="rId20"/>
    <p:sldLayoutId id="214748368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fpt.fr/se-former/suivre-formation/choisir-formation/formations-dintegration/categorie-c/nation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fpt.fr/se-former/se-former-autrement/se-former-a-distance/national" TargetMode="External"/><Relationship Id="rId2" Type="http://schemas.openxmlformats.org/officeDocument/2006/relationships/hyperlink" Target="http://www.cnfpt.fr/se-former/suivre-formation/trouver-formation/utilisation-formadist/auvergn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babin@cnfpt.fr" TargetMode="External"/><Relationship Id="rId2" Type="http://schemas.openxmlformats.org/officeDocument/2006/relationships/hyperlink" Target="mailto:josiane.brumaud@cnfpt.f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843808" y="1995686"/>
            <a:ext cx="6372200" cy="648072"/>
          </a:xfrm>
        </p:spPr>
        <p:txBody>
          <a:bodyPr/>
          <a:lstStyle/>
          <a:p>
            <a:r>
              <a:rPr lang="fr-FR" sz="2800" dirty="0"/>
              <a:t>Formation d’intégration </a:t>
            </a:r>
            <a:endParaRPr lang="fr-FR" sz="2800" dirty="0" smtClean="0"/>
          </a:p>
          <a:p>
            <a:r>
              <a:rPr lang="fr-FR" sz="2800" dirty="0" smtClean="0"/>
              <a:t>des agents de Catégorie </a:t>
            </a:r>
            <a:r>
              <a:rPr lang="fr-FR" sz="2800" dirty="0"/>
              <a:t>C </a:t>
            </a:r>
          </a:p>
          <a:p>
            <a:r>
              <a:rPr lang="fr-FR" sz="2800" dirty="0"/>
              <a:t>100% à distance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Juin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83518"/>
            <a:ext cx="6264696" cy="504056"/>
          </a:xfrm>
        </p:spPr>
        <p:txBody>
          <a:bodyPr/>
          <a:lstStyle/>
          <a:p>
            <a:r>
              <a:rPr lang="fr-FR" sz="2400" dirty="0" smtClean="0"/>
              <a:t>La formation d’intégration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Juin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3812" y="1232791"/>
            <a:ext cx="68407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Enjeux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formation d’intégration dans la fonction publique territoriale est le point de départ d’un processus de formation qui va se dérouler tout au long de la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carrière.</a:t>
            </a:r>
            <a:b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Délivrée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par le CNFPT dans l’année qui suit la 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nomination, elle se focalise sur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les besoins majeurs des agents en début de carrière : décrypter son nouvel environnement professionnel, partager les valeurs du service public, 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clarifier la notion de parcours professionnel et identifier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les modalités et 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outils utiles pour le réaliser.</a:t>
            </a:r>
            <a:b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 pour les agents de catégorie C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Se situer en tant qu’acteur du service public local dans la collectivité territoriale 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Se situer dans la fonction publique territoriale (FPT) 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Identifier le système de formation de la FPT.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43708" y="4281234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Pour en savoir plus : </a:t>
            </a:r>
            <a:r>
              <a:rPr lang="fr-FR" sz="12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http://www.cnfpt.fr/se-former/suivre-formation/choisir-formation/formations-dintegration/categorie-c/national</a:t>
            </a:r>
            <a:endParaRPr lang="fr-F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0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83518"/>
            <a:ext cx="5400600" cy="504056"/>
          </a:xfrm>
        </p:spPr>
        <p:txBody>
          <a:bodyPr/>
          <a:lstStyle/>
          <a:p>
            <a:r>
              <a:rPr lang="fr-FR" sz="2400" dirty="0"/>
              <a:t>La formation 100 % à distance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Juin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11560" y="1347614"/>
            <a:ext cx="6120680" cy="284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Contexte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La crise du COVID-19 a contraint le CNFPT à suspendre ses formations en présentiel jusqu’à nouvel ordre. Afin de permettre aux agents de remplir leurs obligations de formations statutaires, le CNFPT propose à vos agents en attente de titularisation une </a:t>
            </a:r>
            <a:r>
              <a:rPr lang="fr-FR" sz="1200" b="1" dirty="0">
                <a:solidFill>
                  <a:srgbClr val="E36C0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formation d’intégration catégorie C totalement à distance d’une durée de 10 demi-journées.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solidFill>
                <a:srgbClr val="E36C0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fr-FR" sz="1200" b="1" dirty="0"/>
              <a:t>Démarrage le 15 juin</a:t>
            </a:r>
            <a:endParaRPr lang="fr-FR" sz="1200" dirty="0"/>
          </a:p>
          <a:p>
            <a:pPr>
              <a:lnSpc>
                <a:spcPct val="114000"/>
              </a:lnSpc>
            </a:pPr>
            <a:r>
              <a:rPr lang="fr-FR" sz="1200" dirty="0"/>
              <a:t>Tous les stagiaires volontaires vont pouvoir suivre leur formation à distance, avec un accompagnement </a:t>
            </a:r>
            <a:r>
              <a:rPr lang="fr-FR" sz="1200" dirty="0" err="1"/>
              <a:t>tutoral</a:t>
            </a:r>
            <a:r>
              <a:rPr lang="fr-FR" sz="1200" dirty="0"/>
              <a:t> renforcé. </a:t>
            </a:r>
          </a:p>
          <a:p>
            <a:pPr>
              <a:lnSpc>
                <a:spcPct val="114000"/>
              </a:lnSpc>
            </a:pPr>
            <a:r>
              <a:rPr lang="fr-FR" sz="1200" dirty="0"/>
              <a:t>Les agents qui ne sont pas en capacité de suivre ces formations à distance seront accueillis en priorité sur les formations en présentiel dès que le CNFPT sera de nouveau en capacité de les organiser.</a:t>
            </a:r>
          </a:p>
        </p:txBody>
      </p:sp>
    </p:spTree>
    <p:extLst>
      <p:ext uri="{BB962C8B-B14F-4D97-AF65-F5344CB8AC3E}">
        <p14:creationId xmlns:p14="http://schemas.microsoft.com/office/powerpoint/2010/main" val="33062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3</a:t>
            </a:r>
            <a:r>
              <a:rPr lang="fr-FR" sz="2400" dirty="0" smtClean="0"/>
              <a:t>. Mode d’emploi </a:t>
            </a:r>
            <a:endParaRPr lang="fr-FR" sz="2400" dirty="0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4294967295"/>
          </p:nvPr>
        </p:nvSpPr>
        <p:spPr>
          <a:xfrm>
            <a:off x="3131840" y="1707654"/>
            <a:ext cx="2232248" cy="266429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dirty="0" smtClean="0"/>
              <a:t>S’engage </a:t>
            </a:r>
            <a:r>
              <a:rPr lang="fr-FR" sz="1200" dirty="0"/>
              <a:t>à suivre l’intégralité de la formation</a:t>
            </a:r>
            <a:r>
              <a:rPr lang="fr-FR" sz="1200" dirty="0" smtClean="0"/>
              <a:t>.</a:t>
            </a:r>
          </a:p>
          <a:p>
            <a:pPr marL="0" indent="0" algn="ctr">
              <a:buNone/>
            </a:pPr>
            <a:endParaRPr lang="fr-FR" sz="1200" dirty="0"/>
          </a:p>
          <a:p>
            <a:pPr marL="0" indent="0" algn="ctr">
              <a:buNone/>
            </a:pPr>
            <a:r>
              <a:rPr lang="fr-FR" sz="1200" dirty="0" smtClean="0">
                <a:hlinkClick r:id="rId2"/>
              </a:rPr>
              <a:t>Crée </a:t>
            </a:r>
            <a:r>
              <a:rPr lang="fr-FR" sz="1200" dirty="0">
                <a:hlinkClick r:id="rId2"/>
              </a:rPr>
              <a:t>son compte </a:t>
            </a:r>
            <a:r>
              <a:rPr lang="fr-FR" sz="1200" dirty="0" err="1" smtClean="0">
                <a:hlinkClick r:id="rId2"/>
              </a:rPr>
              <a:t>Formadist</a:t>
            </a:r>
            <a:r>
              <a:rPr lang="fr-FR" sz="1200" dirty="0" smtClean="0">
                <a:hlinkClick r:id="rId2"/>
              </a:rPr>
              <a:t> </a:t>
            </a:r>
            <a:r>
              <a:rPr lang="fr-FR" sz="1200" dirty="0" smtClean="0">
                <a:hlinkClick r:id="rId2"/>
              </a:rPr>
              <a:t>avant </a:t>
            </a:r>
            <a:r>
              <a:rPr lang="fr-FR" sz="1200" dirty="0">
                <a:hlinkClick r:id="rId2"/>
              </a:rPr>
              <a:t>le début de sa formation</a:t>
            </a:r>
            <a:r>
              <a:rPr lang="fr-FR" sz="1200" dirty="0" smtClean="0"/>
              <a:t>.</a:t>
            </a:r>
          </a:p>
          <a:p>
            <a:pPr marL="0" indent="0" algn="ctr">
              <a:buNone/>
            </a:pP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>
                <a:solidFill>
                  <a:srgbClr val="00B0F0"/>
                </a:solidFill>
              </a:rPr>
              <a:t>Retrouvez les conseils techniques : </a:t>
            </a:r>
            <a:r>
              <a:rPr lang="fr-FR" sz="1200" dirty="0">
                <a:solidFill>
                  <a:srgbClr val="00B0F0"/>
                </a:solidFill>
                <a:hlinkClick r:id="rId3"/>
              </a:rPr>
              <a:t>http://www.cnfpt.fr/se-former/se-former-autrement/se-former-a-distance/national</a:t>
            </a:r>
            <a:endParaRPr lang="fr-FR" sz="12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1200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4294967295"/>
          </p:nvPr>
        </p:nvSpPr>
        <p:spPr>
          <a:xfrm>
            <a:off x="5652120" y="1707654"/>
            <a:ext cx="2304256" cy="285745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dirty="0" smtClean="0"/>
              <a:t>Accompagne </a:t>
            </a:r>
            <a:r>
              <a:rPr lang="fr-FR" sz="1200" dirty="0"/>
              <a:t>l’agent :</a:t>
            </a:r>
          </a:p>
          <a:p>
            <a:pPr marL="0" indent="0" algn="ctr">
              <a:buNone/>
            </a:pPr>
            <a:r>
              <a:rPr lang="fr-FR" sz="1200" dirty="0" smtClean="0"/>
              <a:t>.dans </a:t>
            </a:r>
            <a:r>
              <a:rPr lang="fr-FR" sz="1200" dirty="0"/>
              <a:t>son parcours de formation, </a:t>
            </a:r>
          </a:p>
          <a:p>
            <a:pPr marL="0" indent="0" algn="ctr">
              <a:buNone/>
            </a:pPr>
            <a:r>
              <a:rPr lang="fr-FR" sz="1200" dirty="0" smtClean="0"/>
              <a:t>.dans </a:t>
            </a:r>
            <a:r>
              <a:rPr lang="fr-FR" sz="1200" dirty="0"/>
              <a:t>la prise en main des outils numériques,</a:t>
            </a:r>
          </a:p>
          <a:p>
            <a:pPr marL="0" indent="0" algn="ctr">
              <a:buNone/>
            </a:pPr>
            <a:r>
              <a:rPr lang="fr-FR" sz="1200" dirty="0" smtClean="0"/>
              <a:t>.dans </a:t>
            </a:r>
            <a:r>
              <a:rPr lang="fr-FR" sz="1200" dirty="0"/>
              <a:t>l’appropriation de ces nouvelles modalités </a:t>
            </a:r>
            <a:r>
              <a:rPr lang="fr-FR" sz="1200" dirty="0" smtClean="0"/>
              <a:t>d’apprentissage,</a:t>
            </a:r>
            <a:br>
              <a:rPr lang="fr-FR" sz="1200" dirty="0" smtClean="0"/>
            </a:br>
            <a:r>
              <a:rPr lang="fr-FR" sz="1200" dirty="0" smtClean="0"/>
              <a:t>.</a:t>
            </a:r>
            <a:r>
              <a:rPr lang="fr-FR" sz="1200" i="1" dirty="0" smtClean="0"/>
              <a:t>via</a:t>
            </a:r>
            <a:r>
              <a:rPr lang="fr-FR" sz="1200" dirty="0" smtClean="0"/>
              <a:t> un support technique en cas de difficulté.</a:t>
            </a:r>
            <a:endParaRPr lang="fr-FR" sz="1200" dirty="0"/>
          </a:p>
          <a:p>
            <a:pPr marL="0" indent="0" algn="ctr">
              <a:buNone/>
            </a:pPr>
            <a:endParaRPr lang="fr-FR" sz="1200" dirty="0" smtClean="0"/>
          </a:p>
          <a:p>
            <a:pPr marL="0" indent="0" algn="ctr">
              <a:buNone/>
            </a:pPr>
            <a:r>
              <a:rPr lang="fr-FR" sz="1200" dirty="0" smtClean="0"/>
              <a:t>Le </a:t>
            </a:r>
            <a:r>
              <a:rPr lang="fr-FR" sz="1200" dirty="0"/>
              <a:t>CNFPT garantit à l’agent une pédagogie active et interactive.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-33581" y="1707654"/>
            <a:ext cx="2808312" cy="32763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1200" dirty="0" smtClean="0"/>
              <a:t>Inscrit son agent </a:t>
            </a:r>
            <a:r>
              <a:rPr lang="fr-FR" sz="1200" dirty="0"/>
              <a:t>sur la plateforme IEL  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/>
          </a:p>
          <a:p>
            <a:pPr marL="0" indent="0" algn="ctr">
              <a:buNone/>
            </a:pPr>
            <a:r>
              <a:rPr lang="fr-FR" sz="1200" dirty="0" smtClean="0"/>
              <a:t>S’assure qu’il a accès à </a:t>
            </a:r>
            <a:r>
              <a:rPr lang="fr-FR" sz="1200" dirty="0"/>
              <a:t>s</a:t>
            </a:r>
            <a:r>
              <a:rPr lang="fr-FR" sz="1200" dirty="0" smtClean="0"/>
              <a:t>a </a:t>
            </a:r>
            <a:r>
              <a:rPr lang="fr-FR" sz="1200" dirty="0"/>
              <a:t>boîte mail </a:t>
            </a:r>
            <a:r>
              <a:rPr lang="fr-FR" sz="1200" dirty="0" smtClean="0"/>
              <a:t>et que l’adresse est nominative, </a:t>
            </a:r>
            <a:r>
              <a:rPr lang="fr-FR" sz="1200" dirty="0"/>
              <a:t>individuelle et valide</a:t>
            </a:r>
            <a:r>
              <a:rPr lang="fr-FR" sz="1200" dirty="0" smtClean="0"/>
              <a:t>.</a:t>
            </a:r>
            <a:br>
              <a:rPr lang="fr-FR" sz="1200" dirty="0" smtClean="0"/>
            </a:br>
            <a:endParaRPr lang="fr-FR" sz="1200" dirty="0"/>
          </a:p>
          <a:p>
            <a:pPr marL="0" indent="0" algn="ctr">
              <a:buNone/>
            </a:pPr>
            <a:r>
              <a:rPr lang="fr-FR" sz="1200" dirty="0" smtClean="0"/>
              <a:t>Met à </a:t>
            </a:r>
            <a:r>
              <a:rPr lang="fr-FR" sz="1200" dirty="0"/>
              <a:t>disposition de l’agent un ordinateur disposant d’un micro et éventuellement d’une webcam</a:t>
            </a:r>
            <a:r>
              <a:rPr lang="fr-FR" sz="1200" dirty="0" smtClean="0"/>
              <a:t>.</a:t>
            </a:r>
            <a:br>
              <a:rPr lang="fr-FR" sz="1200" dirty="0" smtClean="0"/>
            </a:br>
            <a:endParaRPr lang="fr-FR" sz="1200" dirty="0"/>
          </a:p>
          <a:p>
            <a:pPr marL="0" indent="0" algn="ctr">
              <a:buNone/>
            </a:pPr>
            <a:r>
              <a:rPr lang="fr-FR" sz="1200" dirty="0" smtClean="0"/>
              <a:t>Organise </a:t>
            </a:r>
            <a:r>
              <a:rPr lang="fr-FR" sz="1200" dirty="0"/>
              <a:t>le temps de travail de l’agent </a:t>
            </a:r>
            <a:r>
              <a:rPr lang="fr-FR" sz="1200" dirty="0" smtClean="0"/>
              <a:t>pour </a:t>
            </a:r>
            <a:r>
              <a:rPr lang="fr-FR" sz="1200" dirty="0"/>
              <a:t>suivre </a:t>
            </a:r>
            <a:r>
              <a:rPr lang="fr-FR" sz="1200" dirty="0" smtClean="0"/>
              <a:t>la </a:t>
            </a:r>
            <a:r>
              <a:rPr lang="fr-FR" sz="1200" dirty="0"/>
              <a:t>formation</a:t>
            </a:r>
            <a:r>
              <a:rPr lang="fr-FR" sz="1200" dirty="0" smtClean="0"/>
              <a:t>.</a:t>
            </a:r>
            <a:br>
              <a:rPr lang="fr-FR" sz="1200" dirty="0" smtClean="0"/>
            </a:br>
            <a:endParaRPr lang="fr-FR" sz="1200" dirty="0"/>
          </a:p>
          <a:p>
            <a:pPr marL="0" indent="0" algn="ctr">
              <a:buNone/>
            </a:pPr>
            <a:r>
              <a:rPr lang="fr-FR" sz="1200" dirty="0" smtClean="0"/>
              <a:t>Identifie un interlocuteur interne en </a:t>
            </a:r>
            <a:r>
              <a:rPr lang="fr-FR" sz="1200" dirty="0"/>
              <a:t>cas de difficulté </a:t>
            </a:r>
            <a:r>
              <a:rPr lang="fr-FR" sz="1200" dirty="0" smtClean="0"/>
              <a:t>technique.</a:t>
            </a:r>
            <a:endParaRPr lang="fr-FR" sz="12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51" y="843558"/>
            <a:ext cx="432048" cy="35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1" descr="D:\Travail\COMMUNICATION\RESEAU COM\Photothèque\PICTOGRAMMES\logo-presen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76" y="843558"/>
            <a:ext cx="40377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Travail\COMMUNICATION\RESEAU COM\Photothèque\PICTOGRAMMES\PNG\equipe_pedagogique_formad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843558"/>
            <a:ext cx="360040" cy="3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12671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Collectivité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51920" y="126711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Agent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00192" y="12671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CNFPT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4</a:t>
            </a:r>
            <a:r>
              <a:rPr lang="fr-FR" sz="2400" dirty="0" smtClean="0"/>
              <a:t>. Les étapes de la FIC à distance</a:t>
            </a:r>
            <a:endParaRPr lang="fr-FR" sz="2400" dirty="0"/>
          </a:p>
        </p:txBody>
      </p:sp>
      <p:sp>
        <p:nvSpPr>
          <p:cNvPr id="9" name="Pentagone 8"/>
          <p:cNvSpPr/>
          <p:nvPr/>
        </p:nvSpPr>
        <p:spPr>
          <a:xfrm>
            <a:off x="323528" y="4587974"/>
            <a:ext cx="7854044" cy="427069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Sur une période de 2 à 4 semaines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Forme libre 25"/>
          <p:cNvSpPr>
            <a:spLocks/>
          </p:cNvSpPr>
          <p:nvPr/>
        </p:nvSpPr>
        <p:spPr bwMode="auto">
          <a:xfrm>
            <a:off x="251520" y="2157704"/>
            <a:ext cx="1440160" cy="2358262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/>
              <a:t>Vérifications </a:t>
            </a:r>
          </a:p>
          <a:p>
            <a:pPr algn="ctr"/>
            <a:r>
              <a:rPr lang="fr-FR" sz="1200" dirty="0" smtClean="0"/>
              <a:t>techniques </a:t>
            </a:r>
          </a:p>
          <a:p>
            <a:pPr algn="ctr"/>
            <a:r>
              <a:rPr lang="fr-FR" sz="1200" dirty="0" smtClean="0"/>
              <a:t>Préalables</a:t>
            </a:r>
          </a:p>
          <a:p>
            <a:pPr algn="ctr"/>
            <a:r>
              <a:rPr lang="fr-FR" sz="1200" dirty="0" smtClean="0"/>
              <a:t>(adresse mail + poste individuel) </a:t>
            </a:r>
            <a:endParaRPr lang="fr-FR" sz="1200" dirty="0"/>
          </a:p>
        </p:txBody>
      </p:sp>
      <p:sp>
        <p:nvSpPr>
          <p:cNvPr id="19" name="Rectangle 18"/>
          <p:cNvSpPr/>
          <p:nvPr/>
        </p:nvSpPr>
        <p:spPr>
          <a:xfrm>
            <a:off x="899592" y="627534"/>
            <a:ext cx="44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0232" y="627534"/>
            <a:ext cx="44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15" descr="D:\Travail\COMMUNICATION\RESEAU COM\Photothèque\PICTOGRAMMES\PNG\ordinat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3718"/>
            <a:ext cx="44002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orme libre 25"/>
          <p:cNvSpPr>
            <a:spLocks/>
          </p:cNvSpPr>
          <p:nvPr/>
        </p:nvSpPr>
        <p:spPr bwMode="auto">
          <a:xfrm>
            <a:off x="6084168" y="2067694"/>
            <a:ext cx="1368152" cy="2376264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r>
              <a:rPr lang="fr-FR" sz="1200" dirty="0" smtClean="0"/>
              <a:t>Attestation </a:t>
            </a:r>
            <a:r>
              <a:rPr lang="fr-FR" sz="1200" dirty="0"/>
              <a:t>finale équivalente à 5 jours de formation à l’issue de la formation</a:t>
            </a:r>
          </a:p>
          <a:p>
            <a:pPr algn="ctr"/>
            <a:endParaRPr lang="fr-FR" sz="1200" dirty="0"/>
          </a:p>
        </p:txBody>
      </p:sp>
      <p:sp>
        <p:nvSpPr>
          <p:cNvPr id="36" name="Parchemin vertical 35"/>
          <p:cNvSpPr/>
          <p:nvPr/>
        </p:nvSpPr>
        <p:spPr>
          <a:xfrm>
            <a:off x="6300192" y="2211710"/>
            <a:ext cx="792088" cy="648072"/>
          </a:xfrm>
          <a:prstGeom prst="verticalScroll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2483768" y="627534"/>
            <a:ext cx="2952328" cy="2808312"/>
            <a:chOff x="2483768" y="627534"/>
            <a:chExt cx="2952328" cy="2808312"/>
          </a:xfrm>
        </p:grpSpPr>
        <p:sp>
          <p:nvSpPr>
            <p:cNvPr id="18" name="Rectangle 17"/>
            <p:cNvSpPr/>
            <p:nvPr/>
          </p:nvSpPr>
          <p:spPr>
            <a:xfrm>
              <a:off x="3739359" y="627534"/>
              <a:ext cx="4411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fr-FR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91780" y="1059582"/>
              <a:ext cx="27363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/>
                <a:t>10 demi-journées de formation à distance composées </a:t>
              </a:r>
              <a:r>
                <a:rPr lang="fr-FR" sz="1200" dirty="0" smtClean="0"/>
                <a:t>de 3 temps</a:t>
              </a:r>
              <a:endParaRPr lang="fr-FR" sz="1200" dirty="0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2483768" y="1491630"/>
              <a:ext cx="2952328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Classe virtuelle début de ½ journée</a:t>
              </a:r>
              <a:endParaRPr lang="fr-FR" sz="12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Groupe réuni à distance, animé par un formateur en direct</a:t>
              </a:r>
            </a:p>
            <a:p>
              <a:pPr algn="ctr"/>
              <a:endParaRPr lang="fr-FR" dirty="0"/>
            </a:p>
          </p:txBody>
        </p:sp>
        <p:pic>
          <p:nvPicPr>
            <p:cNvPr id="31" name="Picture 10" descr="D:\Travail\COMMUNICATION\RESEAU COM\Photothèque\PICTOGRAMMES\PNG\e_formation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563638"/>
              <a:ext cx="504056" cy="26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à coins arrondis 31"/>
            <p:cNvSpPr/>
            <p:nvPr/>
          </p:nvSpPr>
          <p:spPr>
            <a:xfrm>
              <a:off x="2483768" y="2571750"/>
              <a:ext cx="2952328" cy="8640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/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chemeClr val="tx1"/>
                  </a:solidFill>
                </a:rPr>
                <a:t>Activités et consultation de </a:t>
              </a:r>
              <a:r>
                <a:rPr lang="fr-FR" sz="1200" dirty="0">
                  <a:solidFill>
                    <a:schemeClr val="tx1"/>
                  </a:solidFill>
                </a:rPr>
                <a:t>ressources </a:t>
              </a:r>
              <a:r>
                <a:rPr lang="fr-FR" sz="1200" dirty="0" smtClean="0">
                  <a:solidFill>
                    <a:schemeClr val="tx1"/>
                  </a:solidFill>
                </a:rPr>
                <a:t>avec </a:t>
              </a:r>
              <a:r>
                <a:rPr lang="fr-FR" sz="1200" dirty="0">
                  <a:solidFill>
                    <a:schemeClr val="tx1"/>
                  </a:solidFill>
                </a:rPr>
                <a:t>le soutien du </a:t>
              </a:r>
              <a:r>
                <a:rPr lang="fr-FR" sz="1200" dirty="0" smtClean="0">
                  <a:solidFill>
                    <a:schemeClr val="tx1"/>
                  </a:solidFill>
                </a:rPr>
                <a:t>formateur-tuteur 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5" descr="D:\Travail\COMMUNICATION\RESEAU COM\Photothèque\PICTOGRAMMES\PNG\consult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643758"/>
              <a:ext cx="360040" cy="35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à coins arrondis 16"/>
          <p:cNvSpPr/>
          <p:nvPr/>
        </p:nvSpPr>
        <p:spPr>
          <a:xfrm>
            <a:off x="2483768" y="3507854"/>
            <a:ext cx="2952328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Classe virtuelle fin de ½ journée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Groupe réuni à distance, animé par un formateur en direct</a:t>
            </a:r>
          </a:p>
          <a:p>
            <a:pPr algn="ctr"/>
            <a:endParaRPr lang="fr-FR" dirty="0"/>
          </a:p>
        </p:txBody>
      </p:sp>
      <p:pic>
        <p:nvPicPr>
          <p:cNvPr id="20" name="Picture 10" descr="D:\Travail\COMMUNICATION\RESEAU COM\Photothèque\PICTOGRAMMES\PNG\e_form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9862"/>
            <a:ext cx="504056" cy="2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5</a:t>
            </a:r>
            <a:r>
              <a:rPr lang="fr-FR" sz="2400" dirty="0" smtClean="0"/>
              <a:t>. Les spécificités de la formation à distance</a:t>
            </a:r>
            <a:endParaRPr lang="fr-FR" sz="2400" dirty="0"/>
          </a:p>
        </p:txBody>
      </p:sp>
      <p:sp>
        <p:nvSpPr>
          <p:cNvPr id="12" name="Forme libre 25"/>
          <p:cNvSpPr>
            <a:spLocks/>
          </p:cNvSpPr>
          <p:nvPr/>
        </p:nvSpPr>
        <p:spPr bwMode="auto">
          <a:xfrm>
            <a:off x="5652120" y="1190555"/>
            <a:ext cx="1440160" cy="1224136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/>
              <a:t>Des </a:t>
            </a:r>
            <a:r>
              <a:rPr lang="fr-FR" sz="1200" dirty="0" smtClean="0"/>
              <a:t>temps de consultation </a:t>
            </a:r>
            <a:r>
              <a:rPr lang="fr-FR" sz="1200" dirty="0"/>
              <a:t>de ressources </a:t>
            </a:r>
            <a:r>
              <a:rPr lang="fr-FR" sz="1200" dirty="0" smtClean="0"/>
              <a:t>libres</a:t>
            </a:r>
            <a:endParaRPr lang="fr-FR" sz="1200" dirty="0"/>
          </a:p>
        </p:txBody>
      </p:sp>
      <p:sp>
        <p:nvSpPr>
          <p:cNvPr id="13" name="Forme libre 25"/>
          <p:cNvSpPr>
            <a:spLocks/>
          </p:cNvSpPr>
          <p:nvPr/>
        </p:nvSpPr>
        <p:spPr bwMode="auto">
          <a:xfrm>
            <a:off x="3347864" y="1190555"/>
            <a:ext cx="1440160" cy="1224136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/>
              <a:t>Des </a:t>
            </a:r>
            <a:r>
              <a:rPr lang="fr-FR" sz="1200" dirty="0" smtClean="0"/>
              <a:t>temps d’activités </a:t>
            </a:r>
            <a:r>
              <a:rPr lang="fr-FR" sz="1200" dirty="0"/>
              <a:t>en sous-groupes</a:t>
            </a:r>
          </a:p>
        </p:txBody>
      </p:sp>
      <p:sp>
        <p:nvSpPr>
          <p:cNvPr id="14" name="Forme libre 25"/>
          <p:cNvSpPr>
            <a:spLocks/>
          </p:cNvSpPr>
          <p:nvPr/>
        </p:nvSpPr>
        <p:spPr bwMode="auto">
          <a:xfrm>
            <a:off x="971600" y="1190555"/>
            <a:ext cx="1440160" cy="1224136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/>
              <a:t>Des </a:t>
            </a:r>
            <a:r>
              <a:rPr lang="fr-FR" sz="1200" dirty="0" smtClean="0"/>
              <a:t>temps de classes virtuelles, animés </a:t>
            </a:r>
            <a:r>
              <a:rPr lang="fr-FR" sz="1200" dirty="0"/>
              <a:t>par un formateur chaque demi-journée</a:t>
            </a:r>
          </a:p>
        </p:txBody>
      </p:sp>
      <p:sp>
        <p:nvSpPr>
          <p:cNvPr id="15" name="Forme libre 25"/>
          <p:cNvSpPr>
            <a:spLocks/>
          </p:cNvSpPr>
          <p:nvPr/>
        </p:nvSpPr>
        <p:spPr bwMode="auto">
          <a:xfrm>
            <a:off x="3419872" y="3062763"/>
            <a:ext cx="1440160" cy="1237179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/>
              <a:t>Des échanges et partages entre stagiaires</a:t>
            </a:r>
          </a:p>
        </p:txBody>
      </p:sp>
      <p:sp>
        <p:nvSpPr>
          <p:cNvPr id="16" name="Forme libre 25"/>
          <p:cNvSpPr>
            <a:spLocks/>
          </p:cNvSpPr>
          <p:nvPr/>
        </p:nvSpPr>
        <p:spPr bwMode="auto">
          <a:xfrm>
            <a:off x="5724128" y="3062763"/>
            <a:ext cx="1440160" cy="1237179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/>
              <a:t>Des ressources variées interactives</a:t>
            </a:r>
          </a:p>
        </p:txBody>
      </p:sp>
      <p:sp>
        <p:nvSpPr>
          <p:cNvPr id="17" name="Forme libre 25"/>
          <p:cNvSpPr>
            <a:spLocks/>
          </p:cNvSpPr>
          <p:nvPr/>
        </p:nvSpPr>
        <p:spPr bwMode="auto">
          <a:xfrm>
            <a:off x="971600" y="3062763"/>
            <a:ext cx="1440160" cy="1237179"/>
          </a:xfrm>
          <a:custGeom>
            <a:avLst/>
            <a:gdLst>
              <a:gd name="T0" fmla="*/ 0 w 1192084"/>
              <a:gd name="T1" fmla="*/ 67062 h 286647"/>
              <a:gd name="T2" fmla="*/ 32104 w 1192084"/>
              <a:gd name="T3" fmla="*/ 0 h 286647"/>
              <a:gd name="T4" fmla="*/ 1303015 w 1192084"/>
              <a:gd name="T5" fmla="*/ 0 h 286647"/>
              <a:gd name="T6" fmla="*/ 1335119 w 1192084"/>
              <a:gd name="T7" fmla="*/ 67062 h 286647"/>
              <a:gd name="T8" fmla="*/ 1335119 w 1192084"/>
              <a:gd name="T9" fmla="*/ 603550 h 286647"/>
              <a:gd name="T10" fmla="*/ 1303015 w 1192084"/>
              <a:gd name="T11" fmla="*/ 670612 h 286647"/>
              <a:gd name="T12" fmla="*/ 32104 w 1192084"/>
              <a:gd name="T13" fmla="*/ 670612 h 286647"/>
              <a:gd name="T14" fmla="*/ 0 w 1192084"/>
              <a:gd name="T15" fmla="*/ 603550 h 286647"/>
              <a:gd name="T16" fmla="*/ 0 w 1192084"/>
              <a:gd name="T17" fmla="*/ 67062 h 2866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2084"/>
              <a:gd name="T28" fmla="*/ 0 h 286647"/>
              <a:gd name="T29" fmla="*/ 1192084 w 1192084"/>
              <a:gd name="T30" fmla="*/ 286647 h 2866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2084" h="286647">
                <a:moveTo>
                  <a:pt x="0" y="28665"/>
                </a:moveTo>
                <a:cubicBezTo>
                  <a:pt x="0" y="12834"/>
                  <a:pt x="12834" y="0"/>
                  <a:pt x="28665" y="0"/>
                </a:cubicBezTo>
                <a:lnTo>
                  <a:pt x="1163419" y="0"/>
                </a:lnTo>
                <a:cubicBezTo>
                  <a:pt x="1179250" y="0"/>
                  <a:pt x="1192084" y="12834"/>
                  <a:pt x="1192084" y="28665"/>
                </a:cubicBezTo>
                <a:lnTo>
                  <a:pt x="1192084" y="257982"/>
                </a:lnTo>
                <a:cubicBezTo>
                  <a:pt x="1192084" y="273813"/>
                  <a:pt x="1179250" y="286647"/>
                  <a:pt x="1163419" y="286647"/>
                </a:cubicBezTo>
                <a:lnTo>
                  <a:pt x="28665" y="286647"/>
                </a:lnTo>
                <a:cubicBezTo>
                  <a:pt x="12834" y="286647"/>
                  <a:pt x="0" y="273813"/>
                  <a:pt x="0" y="257982"/>
                </a:cubicBezTo>
                <a:lnTo>
                  <a:pt x="0" y="286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1736" tIns="61736" rIns="61736" bIns="6173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/>
              <a:t>Un groupe de 20 stagiaires max</a:t>
            </a:r>
          </a:p>
        </p:txBody>
      </p:sp>
      <p:pic>
        <p:nvPicPr>
          <p:cNvPr id="18" name="Picture 5" descr="D:\Travail\COMMUNICATION\RESEAU COM\Photothèque\PICTOGRAMMES\PNG\consult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86807"/>
            <a:ext cx="504056" cy="5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:\Travail\COMMUNICATION\RESEAU COM\Photothèque\PICTOGRAMMES\PNG\echanger_formadi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86699"/>
            <a:ext cx="59278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D:\Travail\COMMUNICATION\RESEAU COM\Photothèque\PICTOGRAMMES\PNG\participants_formadi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22703"/>
            <a:ext cx="55198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6</a:t>
            </a:r>
            <a:r>
              <a:rPr lang="fr-FR" sz="2400" dirty="0" smtClean="0"/>
              <a:t>. Un support technique à votre service</a:t>
            </a:r>
            <a:endParaRPr lang="fr-FR" sz="2400" dirty="0"/>
          </a:p>
        </p:txBody>
      </p:sp>
      <p:pic>
        <p:nvPicPr>
          <p:cNvPr id="15" name="Imag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12" y="1485647"/>
            <a:ext cx="576072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Modalités d’inscription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Juin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1995686"/>
            <a:ext cx="525658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rgbClr val="E36C0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Inscriptions sous IEL (Inscription En Ligne) </a:t>
            </a: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code IXIC0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parution du calendrier vous pourrez sélectionner vos périodes.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777" y="3003798"/>
            <a:ext cx="67120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Vos interlocuteurs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CNFPT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Bordeaux Délégation Aquitaine :</a:t>
            </a:r>
          </a:p>
          <a:p>
            <a:r>
              <a:rPr lang="fr-FR" sz="1400" dirty="0" smtClean="0"/>
              <a:t>- Josiane BRUMAUD, assistante de formation : </a:t>
            </a:r>
            <a:r>
              <a:rPr lang="fr-FR" sz="1400" dirty="0" smtClean="0">
                <a:hlinkClick r:id="rId2"/>
              </a:rPr>
              <a:t>josiane.brumaud@cnfpt.fr</a:t>
            </a:r>
            <a:endParaRPr lang="fr-FR" sz="1400" dirty="0" smtClean="0"/>
          </a:p>
          <a:p>
            <a:r>
              <a:rPr lang="fr-FR" sz="1400" dirty="0" smtClean="0"/>
              <a:t>- Marie BABIN , secrétaire de formation : </a:t>
            </a:r>
            <a:r>
              <a:rPr lang="fr-FR" sz="1400" dirty="0" smtClean="0">
                <a:hlinkClick r:id="rId3"/>
              </a:rPr>
              <a:t>marie.babin@cnfpt.fr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760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odele_Masque_2017_institutionnel">
  <a:themeElements>
    <a:clrScheme name="Gamme offre de formation">
      <a:dk1>
        <a:srgbClr val="000000"/>
      </a:dk1>
      <a:lt1>
        <a:srgbClr val="FFFFFF"/>
      </a:lt1>
      <a:dk2>
        <a:srgbClr val="A71458"/>
      </a:dk2>
      <a:lt2>
        <a:srgbClr val="E6B012"/>
      </a:lt2>
      <a:accent1>
        <a:srgbClr val="E6B012"/>
      </a:accent1>
      <a:accent2>
        <a:srgbClr val="CB9100"/>
      </a:accent2>
      <a:accent3>
        <a:srgbClr val="FEF3CC"/>
      </a:accent3>
      <a:accent4>
        <a:srgbClr val="F0ECE4"/>
      </a:accent4>
      <a:accent5>
        <a:srgbClr val="B0A69D"/>
      </a:accent5>
      <a:accent6>
        <a:srgbClr val="78685B"/>
      </a:accent6>
      <a:hlink>
        <a:srgbClr val="60467B"/>
      </a:hlink>
      <a:folHlink>
        <a:srgbClr val="A14A7B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Masque_ppt_offre_jaune</Template>
  <TotalTime>87</TotalTime>
  <Words>647</Words>
  <Application>Microsoft Office PowerPoint</Application>
  <PresentationFormat>Affichage à l'écran (16:9)</PresentationFormat>
  <Paragraphs>89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Wingdings</vt:lpstr>
      <vt:lpstr>ppt_Modele_Masque_2017_institutionnel</vt:lpstr>
      <vt:lpstr>Présentation PowerPoint</vt:lpstr>
      <vt:lpstr>La formation d’intégration</vt:lpstr>
      <vt:lpstr>La formation 100 % à distance</vt:lpstr>
      <vt:lpstr>Présentation PowerPoint</vt:lpstr>
      <vt:lpstr>Présentation PowerPoint</vt:lpstr>
      <vt:lpstr>Présentation PowerPoint</vt:lpstr>
      <vt:lpstr>Présentation PowerPoint</vt:lpstr>
      <vt:lpstr>Modalités d’inscription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NOBLE Corinne</dc:creator>
  <cp:lastModifiedBy>MALEJAC Marie-José</cp:lastModifiedBy>
  <cp:revision>86</cp:revision>
  <dcterms:created xsi:type="dcterms:W3CDTF">2018-03-13T11:14:42Z</dcterms:created>
  <dcterms:modified xsi:type="dcterms:W3CDTF">2020-06-22T08:38:59Z</dcterms:modified>
</cp:coreProperties>
</file>