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8" r:id="rId2"/>
  </p:sldMasterIdLst>
  <p:notesMasterIdLst>
    <p:notesMasterId r:id="rId21"/>
  </p:notesMasterIdLst>
  <p:handoutMasterIdLst>
    <p:handoutMasterId r:id="rId22"/>
  </p:handoutMasterIdLst>
  <p:sldIdLst>
    <p:sldId id="399" r:id="rId3"/>
    <p:sldId id="395" r:id="rId4"/>
    <p:sldId id="415" r:id="rId5"/>
    <p:sldId id="416" r:id="rId6"/>
    <p:sldId id="355" r:id="rId7"/>
    <p:sldId id="356" r:id="rId8"/>
    <p:sldId id="357" r:id="rId9"/>
    <p:sldId id="358" r:id="rId10"/>
    <p:sldId id="418" r:id="rId11"/>
    <p:sldId id="419" r:id="rId12"/>
    <p:sldId id="360" r:id="rId13"/>
    <p:sldId id="361" r:id="rId14"/>
    <p:sldId id="363" r:id="rId15"/>
    <p:sldId id="364" r:id="rId16"/>
    <p:sldId id="365" r:id="rId17"/>
    <p:sldId id="366" r:id="rId18"/>
    <p:sldId id="367" r:id="rId19"/>
    <p:sldId id="300" r:id="rId20"/>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22">
          <p15:clr>
            <a:srgbClr val="A4A3A4"/>
          </p15:clr>
        </p15:guide>
        <p15:guide id="2" orient="horz" pos="123">
          <p15:clr>
            <a:srgbClr val="A4A3A4"/>
          </p15:clr>
        </p15:guide>
        <p15:guide id="3" orient="horz" pos="758">
          <p15:clr>
            <a:srgbClr val="A4A3A4"/>
          </p15:clr>
        </p15:guide>
        <p15:guide id="4" orient="horz" pos="3026">
          <p15:clr>
            <a:srgbClr val="A4A3A4"/>
          </p15:clr>
        </p15:guide>
        <p15:guide id="5" pos="2880">
          <p15:clr>
            <a:srgbClr val="A4A3A4"/>
          </p15:clr>
        </p15:guide>
        <p15:guide id="6" pos="158">
          <p15:clr>
            <a:srgbClr val="A4A3A4"/>
          </p15:clr>
        </p15:guide>
        <p15:guide id="7" pos="567">
          <p15:clr>
            <a:srgbClr val="A4A3A4"/>
          </p15:clr>
        </p15:guide>
        <p15:guide id="8" pos="703">
          <p15:clr>
            <a:srgbClr val="A4A3A4"/>
          </p15:clr>
        </p15:guide>
        <p15:guide id="9" pos="5602">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os, Aurelien" initials="RA" lastIdx="3" clrIdx="0"/>
  <p:cmAuthor id="1" name="Scognamillo, Nadia" initials="SN" lastIdx="23" clrIdx="1"/>
  <p:cmAuthor id="2" name="Mercier, Veronique" initials="M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0D4D5"/>
    <a:srgbClr val="E8B88B"/>
    <a:srgbClr val="828282"/>
    <a:srgbClr val="E8BA8B"/>
    <a:srgbClr val="CAD344"/>
    <a:srgbClr val="D3711C"/>
    <a:srgbClr val="E0C69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350" autoAdjust="0"/>
    <p:restoredTop sz="98225" autoAdjust="0"/>
  </p:normalViewPr>
  <p:slideViewPr>
    <p:cSldViewPr showGuides="1">
      <p:cViewPr varScale="1">
        <p:scale>
          <a:sx n="139" d="100"/>
          <a:sy n="139" d="100"/>
        </p:scale>
        <p:origin x="-114" y="-246"/>
      </p:cViewPr>
      <p:guideLst>
        <p:guide orient="horz" pos="622"/>
        <p:guide orient="horz" pos="123"/>
        <p:guide orient="horz" pos="758"/>
        <p:guide orient="horz" pos="3026"/>
        <p:guide pos="2880"/>
        <p:guide pos="158"/>
        <p:guide pos="567"/>
        <p:guide pos="703"/>
        <p:guide pos="5602"/>
      </p:guideLst>
    </p:cSldViewPr>
  </p:slideViewPr>
  <p:outlineViewPr>
    <p:cViewPr>
      <p:scale>
        <a:sx n="33" d="100"/>
        <a:sy n="33" d="100"/>
      </p:scale>
      <p:origin x="0" y="-616"/>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1650" y="3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921C151-4841-443D-98EE-89D7663F05FD}" type="datetimeFigureOut">
              <a:rPr lang="fr-FR" smtClean="0"/>
              <a:t>19/10/2017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44D306A-50FE-493A-9776-DCAFA88044FC}" type="slidenum">
              <a:rPr lang="fr-FR" smtClean="0"/>
              <a:t>‹N°›</a:t>
            </a:fld>
            <a:endParaRPr lang="fr-FR"/>
          </a:p>
        </p:txBody>
      </p:sp>
    </p:spTree>
    <p:extLst>
      <p:ext uri="{BB962C8B-B14F-4D97-AF65-F5344CB8AC3E}">
        <p14:creationId xmlns:p14="http://schemas.microsoft.com/office/powerpoint/2010/main" val="1774492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8BCC2E1-F7D6-4831-AA72-FA5B895DE2DC}" type="datetimeFigureOut">
              <a:rPr lang="fr-FR" smtClean="0"/>
              <a:t>19/10/2017</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F5F0D25-5CB3-48B6-A70B-766A4EFB11D2}" type="slidenum">
              <a:rPr lang="fr-FR" smtClean="0"/>
              <a:t>‹N°›</a:t>
            </a:fld>
            <a:endParaRPr lang="fr-FR"/>
          </a:p>
        </p:txBody>
      </p:sp>
    </p:spTree>
    <p:extLst>
      <p:ext uri="{BB962C8B-B14F-4D97-AF65-F5344CB8AC3E}">
        <p14:creationId xmlns:p14="http://schemas.microsoft.com/office/powerpoint/2010/main" val="151332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74502" y="4714875"/>
            <a:ext cx="6048672" cy="4467225"/>
          </a:xfrm>
        </p:spPr>
        <p:txBody>
          <a:bodyPr/>
          <a:lstStyle/>
          <a:p>
            <a:pPr lvl="0"/>
            <a:r>
              <a:rPr lang="fr-FR" dirty="0">
                <a:solidFill>
                  <a:prstClr val="black"/>
                </a:solidFill>
              </a:rPr>
              <a:t>Plus de 90 % de capital confiance, mais seulement 1 français sur 10 a une connaissance du Groupe</a:t>
            </a:r>
          </a:p>
          <a:p>
            <a:endParaRPr lang="fr-FR" b="1" dirty="0">
              <a:solidFill>
                <a:srgbClr val="FF0000"/>
              </a:solidFill>
              <a:latin typeface="+mj-lt"/>
            </a:endParaRPr>
          </a:p>
          <a:p>
            <a:endParaRPr lang="fr-FR" b="1" dirty="0">
              <a:solidFill>
                <a:srgbClr val="FF0000"/>
              </a:solidFill>
              <a:latin typeface="+mj-lt"/>
            </a:endParaRPr>
          </a:p>
          <a:p>
            <a:r>
              <a:rPr lang="fr-FR" b="1" dirty="0">
                <a:solidFill>
                  <a:srgbClr val="FF0000"/>
                </a:solidFill>
                <a:latin typeface="+mj-lt"/>
              </a:rPr>
              <a:t>71%</a:t>
            </a:r>
            <a:r>
              <a:rPr lang="fr-FR" dirty="0">
                <a:solidFill>
                  <a:srgbClr val="FF0000"/>
                </a:solidFill>
                <a:latin typeface="+mj-lt"/>
              </a:rPr>
              <a:t> </a:t>
            </a:r>
            <a:r>
              <a:rPr lang="fr-FR" dirty="0">
                <a:latin typeface="+mj-lt"/>
              </a:rPr>
              <a:t>des Français interrogés connaissent la Caisse des Dépôts</a:t>
            </a:r>
          </a:p>
          <a:p>
            <a:pPr marL="0" lvl="1">
              <a:buClr>
                <a:srgbClr val="5A2E83"/>
              </a:buClr>
            </a:pPr>
            <a:endParaRPr lang="fr-FR" dirty="0">
              <a:solidFill>
                <a:srgbClr val="FF0000"/>
              </a:solidFill>
              <a:latin typeface="+mj-lt"/>
              <a:cs typeface="Arial" panose="020B0604020202020204" pitchFamily="34" charset="0"/>
            </a:endParaRPr>
          </a:p>
          <a:p>
            <a:pPr marL="0" lvl="1">
              <a:buClr>
                <a:srgbClr val="5A2E83"/>
              </a:buClr>
            </a:pPr>
            <a:r>
              <a:rPr lang="fr-FR" b="1" dirty="0">
                <a:solidFill>
                  <a:srgbClr val="FF0000"/>
                </a:solidFill>
                <a:latin typeface="+mj-lt"/>
                <a:cs typeface="Arial" panose="020B0604020202020204" pitchFamily="34" charset="0"/>
              </a:rPr>
              <a:t>84%</a:t>
            </a:r>
            <a:r>
              <a:rPr lang="fr-FR" dirty="0">
                <a:solidFill>
                  <a:srgbClr val="FF0000"/>
                </a:solidFill>
                <a:latin typeface="+mj-lt"/>
                <a:cs typeface="Arial" panose="020B0604020202020204" pitchFamily="34" charset="0"/>
              </a:rPr>
              <a:t> </a:t>
            </a:r>
            <a:r>
              <a:rPr lang="fr-FR" dirty="0">
                <a:latin typeface="+mj-lt"/>
                <a:cs typeface="Arial" panose="020B0604020202020204" pitchFamily="34" charset="0"/>
              </a:rPr>
              <a:t>en ont une bonne opinion</a:t>
            </a:r>
          </a:p>
          <a:p>
            <a:pPr marL="285750" lvl="1" indent="-285750">
              <a:buClr>
                <a:srgbClr val="5A2E83"/>
              </a:buClr>
              <a:buFont typeface="Arial" panose="020B0604020202020204" pitchFamily="34" charset="0"/>
              <a:buChar char="►"/>
            </a:pPr>
            <a:endParaRPr lang="fr-FR" dirty="0">
              <a:latin typeface="+mj-lt"/>
              <a:cs typeface="Arial" panose="020B0604020202020204" pitchFamily="34" charset="0"/>
            </a:endParaRPr>
          </a:p>
          <a:p>
            <a:pPr marL="0" lvl="1">
              <a:buClr>
                <a:srgbClr val="5A2E83"/>
              </a:buClr>
            </a:pPr>
            <a:r>
              <a:rPr lang="fr-FR" b="1" dirty="0">
                <a:solidFill>
                  <a:srgbClr val="FF0000"/>
                </a:solidFill>
                <a:latin typeface="+mj-lt"/>
                <a:cs typeface="Arial" panose="020B0604020202020204" pitchFamily="34" charset="0"/>
              </a:rPr>
              <a:t>80%</a:t>
            </a:r>
            <a:r>
              <a:rPr lang="fr-FR" dirty="0">
                <a:solidFill>
                  <a:srgbClr val="FF0000"/>
                </a:solidFill>
                <a:latin typeface="+mj-lt"/>
                <a:cs typeface="Arial" panose="020B0604020202020204" pitchFamily="34" charset="0"/>
              </a:rPr>
              <a:t> </a:t>
            </a:r>
            <a:r>
              <a:rPr lang="fr-FR" dirty="0">
                <a:latin typeface="+mj-lt"/>
                <a:cs typeface="Arial" panose="020B0604020202020204" pitchFamily="34" charset="0"/>
              </a:rPr>
              <a:t>la jugent </a:t>
            </a:r>
            <a:r>
              <a:rPr lang="fr-FR" b="1" dirty="0">
                <a:solidFill>
                  <a:srgbClr val="FF0000"/>
                </a:solidFill>
                <a:latin typeface="+mj-lt"/>
                <a:cs typeface="Arial" panose="020B0604020202020204" pitchFamily="34" charset="0"/>
              </a:rPr>
              <a:t>utile, solide</a:t>
            </a:r>
            <a:r>
              <a:rPr lang="fr-FR" dirty="0">
                <a:solidFill>
                  <a:srgbClr val="FF0000"/>
                </a:solidFill>
                <a:latin typeface="+mj-lt"/>
                <a:cs typeface="Arial" panose="020B0604020202020204" pitchFamily="34" charset="0"/>
              </a:rPr>
              <a:t> </a:t>
            </a:r>
            <a:r>
              <a:rPr lang="fr-FR" dirty="0">
                <a:latin typeface="+mj-lt"/>
                <a:cs typeface="Arial" panose="020B0604020202020204" pitchFamily="34" charset="0"/>
              </a:rPr>
              <a:t>et estiment que l’on peut compter sur elle dans la durée</a:t>
            </a:r>
          </a:p>
          <a:p>
            <a:pPr marL="285750" lvl="1" indent="-285750">
              <a:buClr>
                <a:srgbClr val="5A2E83"/>
              </a:buClr>
              <a:buFont typeface="Arial" panose="020B0604020202020204" pitchFamily="34" charset="0"/>
              <a:buChar char="►"/>
            </a:pPr>
            <a:endParaRPr lang="fr-FR" dirty="0">
              <a:latin typeface="+mj-lt"/>
              <a:cs typeface="Arial" panose="020B0604020202020204" pitchFamily="34" charset="0"/>
            </a:endParaRPr>
          </a:p>
          <a:p>
            <a:pPr marL="0" lvl="1">
              <a:buClr>
                <a:srgbClr val="5A2E83"/>
              </a:buClr>
            </a:pPr>
            <a:r>
              <a:rPr lang="fr-FR" b="1" dirty="0">
                <a:solidFill>
                  <a:srgbClr val="FF0000"/>
                </a:solidFill>
                <a:latin typeface="+mj-lt"/>
                <a:cs typeface="Arial" panose="020B0604020202020204" pitchFamily="34" charset="0"/>
              </a:rPr>
              <a:t>75%</a:t>
            </a:r>
            <a:r>
              <a:rPr lang="fr-FR" dirty="0">
                <a:solidFill>
                  <a:srgbClr val="FF0000"/>
                </a:solidFill>
                <a:latin typeface="+mj-lt"/>
                <a:cs typeface="Arial" panose="020B0604020202020204" pitchFamily="34" charset="0"/>
              </a:rPr>
              <a:t> </a:t>
            </a:r>
            <a:r>
              <a:rPr lang="fr-FR" dirty="0">
                <a:latin typeface="+mj-lt"/>
                <a:cs typeface="Arial" panose="020B0604020202020204" pitchFamily="34" charset="0"/>
              </a:rPr>
              <a:t>la jugent </a:t>
            </a:r>
            <a:r>
              <a:rPr lang="fr-FR" b="1" dirty="0">
                <a:solidFill>
                  <a:srgbClr val="FF0000"/>
                </a:solidFill>
                <a:latin typeface="+mj-lt"/>
                <a:cs typeface="Arial" panose="020B0604020202020204" pitchFamily="34" charset="0"/>
              </a:rPr>
              <a:t>efficace</a:t>
            </a:r>
            <a:r>
              <a:rPr lang="fr-FR" dirty="0">
                <a:latin typeface="+mj-lt"/>
                <a:cs typeface="Arial" panose="020B0604020202020204" pitchFamily="34" charset="0"/>
              </a:rPr>
              <a:t>, avec des collaborateurs compétents</a:t>
            </a:r>
          </a:p>
          <a:p>
            <a:pPr algn="just"/>
            <a:endParaRPr lang="fr-FR" dirty="0">
              <a:latin typeface="+mj-lt"/>
            </a:endParaRPr>
          </a:p>
          <a:p>
            <a:pPr algn="just"/>
            <a:r>
              <a:rPr lang="fr-FR" dirty="0">
                <a:latin typeface="+mj-lt"/>
              </a:rPr>
              <a:t>Toutefois, seul </a:t>
            </a:r>
            <a:r>
              <a:rPr lang="fr-FR" b="1" dirty="0">
                <a:solidFill>
                  <a:srgbClr val="FF0000"/>
                </a:solidFill>
                <a:latin typeface="+mj-lt"/>
              </a:rPr>
              <a:t>1 Français sur 10 </a:t>
            </a:r>
            <a:r>
              <a:rPr lang="fr-FR" dirty="0">
                <a:latin typeface="+mj-lt"/>
              </a:rPr>
              <a:t>a le sentiment de bien connaître le groupe Caisse des Dépôts.</a:t>
            </a:r>
          </a:p>
          <a:p>
            <a:pPr algn="just"/>
            <a:endParaRPr lang="fr-FR" dirty="0">
              <a:latin typeface="+mj-lt"/>
            </a:endParaRPr>
          </a:p>
          <a:p>
            <a:pPr algn="just"/>
            <a:r>
              <a:rPr lang="fr-FR" dirty="0">
                <a:latin typeface="+mj-lt"/>
              </a:rPr>
              <a:t>C’est pourquoi nous proposons cette présentation. </a:t>
            </a:r>
          </a:p>
          <a:p>
            <a:r>
              <a:rPr lang="fr-FR" dirty="0">
                <a:solidFill>
                  <a:schemeClr val="accent1"/>
                </a:solidFill>
                <a:latin typeface="Arial" charset="0"/>
                <a:cs typeface="Arial" charset="0"/>
              </a:rPr>
              <a:t>		</a:t>
            </a:r>
          </a:p>
          <a:p>
            <a:r>
              <a:rPr lang="fr-FR" u="sng" dirty="0">
                <a:latin typeface="Arial" charset="0"/>
                <a:cs typeface="Arial" charset="0"/>
              </a:rPr>
              <a:t>A</a:t>
            </a:r>
            <a:r>
              <a:rPr lang="fr-FR" u="sng" dirty="0"/>
              <a:t>ctivités les plus connues et citées : </a:t>
            </a:r>
          </a:p>
          <a:p>
            <a:endParaRPr lang="fr-FR" sz="800" dirty="0"/>
          </a:p>
          <a:p>
            <a:pPr marL="285750" indent="-285750">
              <a:buFont typeface="Arial" panose="020B0604020202020204" pitchFamily="34" charset="0"/>
              <a:buChar char="•"/>
            </a:pPr>
            <a:r>
              <a:rPr lang="fr-FR" dirty="0"/>
              <a:t>financement des </a:t>
            </a:r>
            <a:r>
              <a:rPr lang="fr-FR" b="1" i="1" dirty="0"/>
              <a:t>collectivités locales </a:t>
            </a:r>
            <a:r>
              <a:rPr lang="fr-FR" dirty="0"/>
              <a:t>(61 %)</a:t>
            </a:r>
          </a:p>
          <a:p>
            <a:pPr marL="285750" indent="-285750">
              <a:buFont typeface="Arial" panose="020B0604020202020204" pitchFamily="34" charset="0"/>
              <a:buChar char="•"/>
            </a:pPr>
            <a:r>
              <a:rPr lang="fr-FR" dirty="0"/>
              <a:t>financement du </a:t>
            </a:r>
            <a:r>
              <a:rPr lang="fr-FR" b="1" i="1" dirty="0"/>
              <a:t>logement social </a:t>
            </a:r>
            <a:r>
              <a:rPr lang="fr-FR" dirty="0"/>
              <a:t>(61 %)</a:t>
            </a:r>
          </a:p>
          <a:p>
            <a:pPr marL="285750" indent="-285750">
              <a:buFont typeface="Arial" panose="020B0604020202020204" pitchFamily="34" charset="0"/>
              <a:buChar char="•"/>
            </a:pPr>
            <a:r>
              <a:rPr lang="fr-FR" dirty="0"/>
              <a:t>gestion du </a:t>
            </a:r>
            <a:r>
              <a:rPr lang="fr-FR" b="1" i="1" dirty="0"/>
              <a:t>livret A</a:t>
            </a:r>
            <a:r>
              <a:rPr lang="fr-FR" dirty="0"/>
              <a:t> (54 %)</a:t>
            </a:r>
          </a:p>
          <a:p>
            <a:pPr marL="285750" indent="-285750">
              <a:buFont typeface="Arial" panose="020B0604020202020204" pitchFamily="34" charset="0"/>
              <a:buChar char="•"/>
            </a:pPr>
            <a:r>
              <a:rPr lang="fr-FR" dirty="0"/>
              <a:t>gestion des fonds déposés chez les </a:t>
            </a:r>
            <a:r>
              <a:rPr lang="fr-FR" b="1" i="1" dirty="0"/>
              <a:t>notaires</a:t>
            </a:r>
            <a:r>
              <a:rPr lang="fr-FR" dirty="0"/>
              <a:t> (42 %)</a:t>
            </a:r>
            <a:endParaRPr lang="fr-FR" dirty="0">
              <a:latin typeface="Arial" charset="0"/>
              <a:cs typeface="Arial" charset="0"/>
            </a:endParaRPr>
          </a:p>
          <a:p>
            <a:pPr marL="0" lvl="1">
              <a:buClr>
                <a:srgbClr val="5A2E83"/>
              </a:buClr>
            </a:pPr>
            <a:endParaRPr lang="fr-FR" sz="900" i="1" dirty="0"/>
          </a:p>
          <a:p>
            <a:r>
              <a:rPr lang="fr-FR" dirty="0"/>
              <a:t>Ce sont nos missions historiques. D’autres ce sont ajoutées depuis. </a:t>
            </a:r>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a:t>
            </a:fld>
            <a:endParaRPr lang="fr-FR"/>
          </a:p>
        </p:txBody>
      </p:sp>
    </p:spTree>
    <p:extLst>
      <p:ext uri="{BB962C8B-B14F-4D97-AF65-F5344CB8AC3E}">
        <p14:creationId xmlns:p14="http://schemas.microsoft.com/office/powerpoint/2010/main" val="118413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Caisse des Dépôts et ses filiales forment un Groupe et non un simple conglomérat de participations stratégiques. </a:t>
            </a:r>
          </a:p>
          <a:p>
            <a:r>
              <a:rPr lang="fr-FR" dirty="0"/>
              <a:t>Toutes les filiales ont été créées au sein de l’Etablissement public. Lorsque leur segment d’activité est de venu mature, elles ont été filialisées. </a:t>
            </a:r>
          </a:p>
          <a:p>
            <a:endParaRPr lang="fr-FR" dirty="0"/>
          </a:p>
          <a:p>
            <a:r>
              <a:rPr lang="fr-FR" dirty="0"/>
              <a:t>Le groupe Caisse des Dépôts regroupe des activités sur toutes la chaine de valeur de l’aménagement du territoire, du soutien aux entreprises, du logement, du transport, des énergies renouvelables et est présent dans le quotidien des Français. </a:t>
            </a:r>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10</a:t>
            </a:fld>
            <a:endParaRPr lang="fr-FR"/>
          </a:p>
        </p:txBody>
      </p:sp>
    </p:spTree>
    <p:extLst>
      <p:ext uri="{BB962C8B-B14F-4D97-AF65-F5344CB8AC3E}">
        <p14:creationId xmlns:p14="http://schemas.microsoft.com/office/powerpoint/2010/main" val="147480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 y="714375"/>
            <a:ext cx="6616700" cy="3722688"/>
          </a:xfrm>
        </p:spPr>
      </p:sp>
      <p:sp>
        <p:nvSpPr>
          <p:cNvPr id="3" name="Espace réservé des commentaires 2"/>
          <p:cNvSpPr>
            <a:spLocks noGrp="1"/>
          </p:cNvSpPr>
          <p:nvPr>
            <p:ph type="body" idx="1"/>
          </p:nvPr>
        </p:nvSpPr>
        <p:spPr/>
        <p:txBody>
          <a:bodyPr/>
          <a:lstStyle/>
          <a:p>
            <a:r>
              <a:rPr lang="fr-FR" dirty="0"/>
              <a:t>Notre réseau a été réorganisé en 2016 pour prendre en compte les nouvelles limites administratives des régions.</a:t>
            </a:r>
          </a:p>
          <a:p>
            <a:r>
              <a:rPr lang="fr-FR" dirty="0"/>
              <a:t>A cette occasion, la Caisse des Dépôts a fait le choix de conserver son maillage territorial et de le renforcer. Deux nouvelles implantations (Pau et Chambéry) ont ainsi été inaugurées en 2016, portant à 35 le nombre de sites sur le territoire national.</a:t>
            </a:r>
          </a:p>
          <a:p>
            <a:endParaRPr lang="fr-FR" dirty="0"/>
          </a:p>
          <a:p>
            <a:r>
              <a:rPr lang="fr-FR" dirty="0"/>
              <a:t>En outre, depuis cette années les équipes locales, pour être au plus près de leurs clients, peuvent utiliser les bureaux de </a:t>
            </a:r>
            <a:r>
              <a:rPr lang="fr-FR" dirty="0" err="1"/>
              <a:t>Bpifrance</a:t>
            </a:r>
            <a:r>
              <a:rPr lang="fr-FR" dirty="0"/>
              <a:t> à La Rochelle, Tours, Valence, Troyes, Perpignan et Saint-Étienne.</a:t>
            </a:r>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11</a:t>
            </a:fld>
            <a:endParaRPr lang="fr-FR"/>
          </a:p>
        </p:txBody>
      </p:sp>
    </p:spTree>
    <p:extLst>
      <p:ext uri="{BB962C8B-B14F-4D97-AF65-F5344CB8AC3E}">
        <p14:creationId xmlns:p14="http://schemas.microsoft.com/office/powerpoint/2010/main" val="3932047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stratégie au service de l’accompagnement des transitions auxquelles notre société est confrontée. </a:t>
            </a:r>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12</a:t>
            </a:fld>
            <a:endParaRPr lang="fr-FR"/>
          </a:p>
        </p:txBody>
      </p:sp>
    </p:spTree>
    <p:extLst>
      <p:ext uri="{BB962C8B-B14F-4D97-AF65-F5344CB8AC3E}">
        <p14:creationId xmlns:p14="http://schemas.microsoft.com/office/powerpoint/2010/main" val="388939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58477" y="4531270"/>
            <a:ext cx="6408712" cy="5184577"/>
          </a:xfrm>
        </p:spPr>
        <p:txBody>
          <a:bodyPr/>
          <a:lstStyle/>
          <a:p>
            <a:pPr lvl="0" defTabSz="685800">
              <a:spcBef>
                <a:spcPts val="600"/>
              </a:spcBef>
              <a:buClr>
                <a:srgbClr val="E30313"/>
              </a:buClr>
            </a:pPr>
            <a:r>
              <a:rPr lang="fr-FR" b="1" dirty="0">
                <a:solidFill>
                  <a:prstClr val="black"/>
                </a:solidFill>
              </a:rPr>
              <a:t>La Caisse des Dépôts des territoires</a:t>
            </a:r>
          </a:p>
          <a:p>
            <a:pPr marL="171450" lvl="0" indent="-171450" defTabSz="685800">
              <a:spcBef>
                <a:spcPts val="600"/>
              </a:spcBef>
              <a:buClr>
                <a:srgbClr val="E30313"/>
              </a:buClr>
              <a:buFont typeface="Arial" panose="020B0604020202020204" pitchFamily="34" charset="0"/>
              <a:buChar char="•"/>
            </a:pPr>
            <a:r>
              <a:rPr lang="fr-FR" b="1" dirty="0">
                <a:solidFill>
                  <a:prstClr val="black"/>
                </a:solidFill>
              </a:rPr>
              <a:t>Un prêteur spécifique</a:t>
            </a:r>
          </a:p>
          <a:p>
            <a:pPr lvl="0" defTabSz="685800">
              <a:spcBef>
                <a:spcPts val="600"/>
              </a:spcBef>
              <a:buClr>
                <a:srgbClr val="E30313"/>
              </a:buClr>
            </a:pPr>
            <a:r>
              <a:rPr lang="fr-FR" dirty="0"/>
              <a:t>Tous les territoires bénéficient des mêmes conditions quelle que soit leur taille :</a:t>
            </a:r>
          </a:p>
          <a:p>
            <a:pPr lvl="0"/>
            <a:r>
              <a:rPr lang="fr-FR" dirty="0"/>
              <a:t>En 2016, 51% des prêts aux communes ont été signées avec des collectivités de – de 3000 habitants</a:t>
            </a:r>
          </a:p>
          <a:p>
            <a:pPr lvl="0"/>
            <a:r>
              <a:rPr lang="fr-FR" dirty="0"/>
              <a:t>Un préteur dédié au LT : 1 prêt sur 3 signé en 2016 a une maturité supérieure à 25 ans</a:t>
            </a:r>
          </a:p>
          <a:p>
            <a:pPr lvl="0"/>
            <a:r>
              <a:rPr lang="fr-FR" dirty="0"/>
              <a:t>=&gt; </a:t>
            </a:r>
            <a:r>
              <a:rPr lang="fr-FR" u="sng" dirty="0"/>
              <a:t>Une vraie utilité de l’activité de prêteur de la Caisse des Dépôts : 2,9 Md€ de prêts signés avec les collectivités en 2016</a:t>
            </a:r>
            <a:r>
              <a:rPr lang="fr-FR" dirty="0"/>
              <a:t>. </a:t>
            </a:r>
          </a:p>
          <a:p>
            <a:pPr lvl="0"/>
            <a:r>
              <a:rPr lang="fr-FR" dirty="0"/>
              <a:t>Prolongation jusqu’en 2020 de l’enveloppe PSPL </a:t>
            </a:r>
          </a:p>
          <a:p>
            <a:pPr marL="171450" lvl="0" indent="-171450">
              <a:buFont typeface="Arial" panose="020B0604020202020204" pitchFamily="34" charset="0"/>
              <a:buChar char="•"/>
            </a:pPr>
            <a:r>
              <a:rPr lang="fr-FR" b="1" dirty="0">
                <a:solidFill>
                  <a:prstClr val="black"/>
                </a:solidFill>
              </a:rPr>
              <a:t>Une nouvelle offre de prêt à MT pour les EPL/SEM</a:t>
            </a:r>
          </a:p>
          <a:p>
            <a:pPr marL="171450" lvl="0" indent="-171450">
              <a:buFont typeface="Arial" panose="020B0604020202020204" pitchFamily="34" charset="0"/>
              <a:buChar char="•"/>
            </a:pPr>
            <a:r>
              <a:rPr lang="fr-FR" b="1" dirty="0">
                <a:solidFill>
                  <a:prstClr val="black"/>
                </a:solidFill>
              </a:rPr>
              <a:t>Etre le partenaire incontournable des collectivités :</a:t>
            </a:r>
          </a:p>
          <a:p>
            <a:r>
              <a:rPr lang="fr-FR" dirty="0"/>
              <a:t>65 conventions territoriales avec tous les niveaux de collectivités signées en 2016</a:t>
            </a:r>
          </a:p>
          <a:p>
            <a:r>
              <a:rPr lang="fr-FR" dirty="0"/>
              <a:t>L’offre </a:t>
            </a:r>
            <a:r>
              <a:rPr lang="fr-FR" dirty="0" err="1"/>
              <a:t>centres-villes</a:t>
            </a:r>
            <a:r>
              <a:rPr lang="fr-FR" dirty="0"/>
              <a:t> (53 villes accompagnées + 10 démonstrateurs territoriaux) et centres-bourgs</a:t>
            </a:r>
          </a:p>
          <a:p>
            <a:pPr marL="171450" indent="-171450">
              <a:buFont typeface="Arial" panose="020B0604020202020204" pitchFamily="34" charset="0"/>
              <a:buChar char="•"/>
            </a:pPr>
            <a:r>
              <a:rPr lang="fr-FR" b="1" dirty="0"/>
              <a:t>Un accompagnement en ingénierie</a:t>
            </a:r>
            <a:r>
              <a:rPr lang="fr-FR" dirty="0"/>
              <a:t> : EP mais aussi SCET ou </a:t>
            </a:r>
            <a:r>
              <a:rPr lang="fr-FR" dirty="0" err="1"/>
              <a:t>Egis</a:t>
            </a:r>
            <a:r>
              <a:rPr lang="fr-FR" dirty="0"/>
              <a:t>. </a:t>
            </a:r>
            <a:endParaRPr lang="fr-FR" b="1" dirty="0">
              <a:solidFill>
                <a:prstClr val="black"/>
              </a:solidFill>
            </a:endParaRPr>
          </a:p>
          <a:p>
            <a:pPr marL="171450" indent="-171450">
              <a:buFont typeface="Arial" panose="020B0604020202020204" pitchFamily="34" charset="0"/>
              <a:buChar char="•"/>
            </a:pPr>
            <a:r>
              <a:rPr lang="fr-FR" b="1" dirty="0"/>
              <a:t>Investissements</a:t>
            </a:r>
            <a:r>
              <a:rPr lang="fr-FR" dirty="0"/>
              <a:t> : </a:t>
            </a:r>
          </a:p>
          <a:p>
            <a:r>
              <a:rPr lang="fr-FR" dirty="0"/>
              <a:t>Pour la période 2017-2021, la Section générale prévoit un objectif d’investissement accru</a:t>
            </a:r>
            <a:r>
              <a:rPr lang="fr-FR" b="1" dirty="0"/>
              <a:t> </a:t>
            </a:r>
            <a:r>
              <a:rPr lang="fr-FR" dirty="0"/>
              <a:t>pour la relance de l’investissement territorial </a:t>
            </a:r>
            <a:r>
              <a:rPr lang="fr-FR" b="1" dirty="0"/>
              <a:t>: 5,3 Md€  </a:t>
            </a:r>
            <a:r>
              <a:rPr lang="fr-FR" dirty="0"/>
              <a:t>dans les infrastructures et les territoires (contre 4,5 Md€ pour l’exercice précédent) </a:t>
            </a:r>
          </a:p>
          <a:p>
            <a:pPr marL="171450" lvl="0" indent="-171450" defTabSz="685800">
              <a:spcBef>
                <a:spcPts val="600"/>
              </a:spcBef>
              <a:buClr>
                <a:srgbClr val="E30313"/>
              </a:buClr>
              <a:buFont typeface="Arial" panose="020B0604020202020204" pitchFamily="34" charset="0"/>
              <a:buChar char="•"/>
            </a:pPr>
            <a:r>
              <a:rPr lang="fr-FR" dirty="0">
                <a:solidFill>
                  <a:prstClr val="black"/>
                </a:solidFill>
              </a:rPr>
              <a:t>Une mobilisation forte en faveur de </a:t>
            </a:r>
            <a:r>
              <a:rPr lang="fr-FR" b="1" dirty="0">
                <a:solidFill>
                  <a:prstClr val="black"/>
                </a:solidFill>
              </a:rPr>
              <a:t>la relance du logement</a:t>
            </a:r>
          </a:p>
          <a:p>
            <a:pPr marL="627063" lvl="1" indent="-284163" defTabSz="685800">
              <a:buClr>
                <a:srgbClr val="E8B88B"/>
              </a:buClr>
              <a:buFont typeface="Arial" panose="020B0604020202020204" pitchFamily="34" charset="0"/>
              <a:buChar char="►"/>
            </a:pPr>
            <a:r>
              <a:rPr lang="fr-FR" dirty="0">
                <a:solidFill>
                  <a:prstClr val="black"/>
                </a:solidFill>
              </a:rPr>
              <a:t>1 logement sur 3 est financé par le fonds d’épargne. En 2016 Financement de la construction / acquisition de 109 000 logements sociaux </a:t>
            </a:r>
            <a:r>
              <a:rPr lang="fr-FR" b="1" dirty="0">
                <a:solidFill>
                  <a:prstClr val="black"/>
                </a:solidFill>
              </a:rPr>
              <a:t> </a:t>
            </a:r>
            <a:r>
              <a:rPr lang="fr-FR" dirty="0">
                <a:solidFill>
                  <a:prstClr val="black"/>
                </a:solidFill>
              </a:rPr>
              <a:t>(soit l’équivalent de la ville de Strasbourg)</a:t>
            </a:r>
          </a:p>
          <a:p>
            <a:pPr marL="627063" lvl="1" indent="-284163" defTabSz="685800">
              <a:buClr>
                <a:srgbClr val="E8B88B"/>
              </a:buClr>
              <a:buFont typeface="Arial" panose="020B0604020202020204" pitchFamily="34" charset="0"/>
              <a:buChar char="►"/>
            </a:pPr>
            <a:r>
              <a:rPr lang="fr-FR" dirty="0">
                <a:solidFill>
                  <a:prstClr val="black"/>
                </a:solidFill>
              </a:rPr>
              <a:t>Plan de relance du logement intermédiair</a:t>
            </a:r>
            <a:r>
              <a:rPr lang="fr-FR" b="1" dirty="0">
                <a:solidFill>
                  <a:prstClr val="black"/>
                </a:solidFill>
              </a:rPr>
              <a:t>e</a:t>
            </a:r>
            <a:r>
              <a:rPr lang="fr-FR" dirty="0">
                <a:solidFill>
                  <a:prstClr val="black"/>
                </a:solidFill>
              </a:rPr>
              <a:t> de la SNI : Objectif de 35 000 logements à horizon 2023, soit 6,3 Md€</a:t>
            </a:r>
          </a:p>
          <a:p>
            <a:pPr marL="627063" lvl="1" indent="-284163" defTabSz="685800">
              <a:buClr>
                <a:srgbClr val="E8B88B"/>
              </a:buClr>
              <a:buFont typeface="Arial" panose="020B0604020202020204" pitchFamily="34" charset="0"/>
              <a:buChar char="►"/>
            </a:pPr>
            <a:r>
              <a:rPr lang="fr-FR" dirty="0">
                <a:solidFill>
                  <a:prstClr val="black"/>
                </a:solidFill>
              </a:rPr>
              <a:t>Répondre à l’urgence </a:t>
            </a:r>
            <a:r>
              <a:rPr lang="fr-FR" b="1" dirty="0">
                <a:solidFill>
                  <a:prstClr val="black"/>
                </a:solidFill>
              </a:rPr>
              <a:t>: </a:t>
            </a:r>
            <a:r>
              <a:rPr lang="fr-FR" dirty="0" err="1">
                <a:solidFill>
                  <a:prstClr val="black"/>
                </a:solidFill>
              </a:rPr>
              <a:t>Adoma</a:t>
            </a:r>
            <a:r>
              <a:rPr lang="fr-FR" dirty="0">
                <a:solidFill>
                  <a:prstClr val="black"/>
                </a:solidFill>
              </a:rPr>
              <a:t> a un objectif de 16 000 places en 2017 en faveur des réfugiés</a:t>
            </a:r>
          </a:p>
          <a:p>
            <a:pPr marL="857250" lvl="2" indent="-171450" defTabSz="685800">
              <a:buClr>
                <a:srgbClr val="E8B88B"/>
              </a:buClr>
              <a:buFont typeface="Arial" panose="020B0604020202020204" pitchFamily="34" charset="0"/>
              <a:buChar char="•"/>
            </a:pPr>
            <a:endParaRPr lang="fr-FR" sz="1100" dirty="0">
              <a:solidFill>
                <a:prstClr val="black"/>
              </a:solidFill>
            </a:endParaRPr>
          </a:p>
          <a:p>
            <a:endParaRPr lang="fr-FR" dirty="0"/>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13</a:t>
            </a:fld>
            <a:endParaRPr lang="fr-FR" dirty="0"/>
          </a:p>
        </p:txBody>
      </p:sp>
    </p:spTree>
    <p:extLst>
      <p:ext uri="{BB962C8B-B14F-4D97-AF65-F5344CB8AC3E}">
        <p14:creationId xmlns:p14="http://schemas.microsoft.com/office/powerpoint/2010/main" val="188726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Un Groupe mobilisé sur la TEE </a:t>
            </a:r>
            <a:r>
              <a:rPr lang="fr-FR" dirty="0"/>
              <a:t>: </a:t>
            </a:r>
          </a:p>
          <a:p>
            <a:r>
              <a:rPr lang="fr-FR" dirty="0"/>
              <a:t>- Baisse de l’empreinte carbone des portefeuilles actions cotées : en avance par rapport à l’objectif </a:t>
            </a:r>
          </a:p>
          <a:p>
            <a:pPr marL="0" lvl="1"/>
            <a:r>
              <a:rPr lang="fr-FR" sz="1100" dirty="0">
                <a:solidFill>
                  <a:prstClr val="black"/>
                </a:solidFill>
              </a:rPr>
              <a:t>- 13 Md€ engagés à fin 2016 sur les 15 Md€ de financements directs prévus pour 2014-2017 </a:t>
            </a:r>
          </a:p>
          <a:p>
            <a:pPr lvl="0"/>
            <a:r>
              <a:rPr lang="fr-FR" dirty="0"/>
              <a:t>- Pour le FE : prêts en faveur des projets « verts » (Prêt « croissance verte » et pour les prêts aux bailleurs sociaux, l’Eco-prêt, pour la rénovation du parc, dont PHBB).</a:t>
            </a:r>
          </a:p>
          <a:p>
            <a:r>
              <a:rPr lang="fr-FR" dirty="0"/>
              <a:t>- Gestion financière ISR des réserves de l’</a:t>
            </a:r>
            <a:r>
              <a:rPr lang="fr-FR" dirty="0" err="1"/>
              <a:t>Ircantec</a:t>
            </a:r>
            <a:r>
              <a:rPr lang="fr-FR" dirty="0"/>
              <a:t> (10Md€) et du RAFP (26Md€)</a:t>
            </a:r>
          </a:p>
          <a:p>
            <a:r>
              <a:rPr lang="fr-FR" dirty="0"/>
              <a:t>- Prise de participation de 49,9% dans RTE</a:t>
            </a:r>
          </a:p>
          <a:p>
            <a:endParaRPr lang="fr-FR" dirty="0"/>
          </a:p>
          <a:p>
            <a:r>
              <a:rPr lang="fr-FR" dirty="0"/>
              <a:t>- Au-delà de nos engagements de la COP 21  et du chemin déjà parcouru en la matière, nous choisissons de mettre en place cette  « </a:t>
            </a:r>
            <a:r>
              <a:rPr lang="fr-FR" b="1" dirty="0"/>
              <a:t>stratégie 2°C</a:t>
            </a:r>
            <a:r>
              <a:rPr lang="fr-FR" dirty="0"/>
              <a:t> » au niveau du Groupe et qu’elle va déterminer nos investissements à venir dans trois secteurs principaux : immobilier, finance et transports.  </a:t>
            </a:r>
          </a:p>
          <a:p>
            <a:r>
              <a:rPr lang="fr-FR" dirty="0"/>
              <a:t> </a:t>
            </a:r>
          </a:p>
          <a:p>
            <a:r>
              <a:rPr lang="fr-FR" b="1" dirty="0"/>
              <a:t>Un Groupe qui innove</a:t>
            </a:r>
            <a:endParaRPr lang="fr-FR" dirty="0"/>
          </a:p>
          <a:p>
            <a:r>
              <a:rPr lang="fr-FR" dirty="0"/>
              <a:t>Innovation financière avec l’émission du 1</a:t>
            </a:r>
            <a:r>
              <a:rPr lang="fr-FR" baseline="30000" dirty="0"/>
              <a:t>er</a:t>
            </a:r>
            <a:r>
              <a:rPr lang="fr-FR" dirty="0"/>
              <a:t> green bond émis par la CDC le 21 février 2017. (500 M€ et une maturité de 5 ans)</a:t>
            </a:r>
          </a:p>
          <a:p>
            <a:r>
              <a:rPr lang="fr-FR" dirty="0"/>
              <a:t> </a:t>
            </a:r>
          </a:p>
          <a:p>
            <a:r>
              <a:rPr lang="fr-FR" b="1" dirty="0"/>
              <a:t>La TEE est portée également par nos filiales</a:t>
            </a:r>
          </a:p>
          <a:p>
            <a:pPr lvl="0"/>
            <a:r>
              <a:rPr lang="fr-FR" dirty="0" err="1"/>
              <a:t>Transdev</a:t>
            </a:r>
            <a:r>
              <a:rPr lang="fr-FR" dirty="0"/>
              <a:t> : 1</a:t>
            </a:r>
            <a:r>
              <a:rPr lang="fr-FR" baseline="30000" dirty="0"/>
              <a:t>er</a:t>
            </a:r>
            <a:r>
              <a:rPr lang="fr-FR" dirty="0"/>
              <a:t> opérateur européen de bus électriques</a:t>
            </a:r>
          </a:p>
          <a:p>
            <a:pPr lvl="0"/>
            <a:r>
              <a:rPr lang="fr-FR" dirty="0"/>
              <a:t>Doublement des investissements verts de CNP à 1,6Md€ d’ici fin 2017 </a:t>
            </a:r>
          </a:p>
          <a:p>
            <a:pPr lvl="0"/>
            <a:endParaRPr lang="fr-FR" dirty="0">
              <a:solidFill>
                <a:prstClr val="black"/>
              </a:solidFill>
            </a:endParaRPr>
          </a:p>
          <a:p>
            <a:pPr lvl="0"/>
            <a:r>
              <a:rPr lang="fr-FR" dirty="0">
                <a:solidFill>
                  <a:prstClr val="black"/>
                </a:solidFill>
              </a:rPr>
              <a:t>Un objectif à l’international avec le véhicule commun CDC-AFD.</a:t>
            </a:r>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14</a:t>
            </a:fld>
            <a:endParaRPr lang="fr-FR"/>
          </a:p>
        </p:txBody>
      </p:sp>
    </p:spTree>
    <p:extLst>
      <p:ext uri="{BB962C8B-B14F-4D97-AF65-F5344CB8AC3E}">
        <p14:creationId xmlns:p14="http://schemas.microsoft.com/office/powerpoint/2010/main" val="3079737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Caisse des Dépôts participe au </a:t>
            </a:r>
            <a:r>
              <a:rPr lang="fr-FR" b="1" dirty="0"/>
              <a:t>développement du numérique dans les territoires en finançant des infrastructures numériques </a:t>
            </a:r>
            <a:endParaRPr lang="fr-FR" dirty="0"/>
          </a:p>
          <a:p>
            <a:pPr marL="171450" indent="-171450">
              <a:buFont typeface="Arial" panose="020B0604020202020204" pitchFamily="34" charset="0"/>
              <a:buChar char="•"/>
            </a:pPr>
            <a:r>
              <a:rPr lang="fr-FR" dirty="0"/>
              <a:t>En 2016, DIDL a engagé </a:t>
            </a:r>
            <a:r>
              <a:rPr lang="fr-FR" b="1" dirty="0"/>
              <a:t>61 M€ dans les infrastructures numériques </a:t>
            </a:r>
            <a:r>
              <a:rPr lang="fr-FR" dirty="0"/>
              <a:t>et, au total, à fin 2016, </a:t>
            </a:r>
            <a:r>
              <a:rPr lang="fr-FR" b="1" dirty="0"/>
              <a:t>693 000 clients </a:t>
            </a:r>
            <a:r>
              <a:rPr lang="fr-FR" dirty="0"/>
              <a:t>étaient desservis par les réseaux d’initiative publique (RIP) – haut débit (HD) et très haut débit (THD) – accompagnés par la CDC (vs. 293 000 à fin 2014) ; </a:t>
            </a:r>
          </a:p>
          <a:p>
            <a:pPr marL="171450" indent="-171450">
              <a:buFont typeface="Arial" panose="020B0604020202020204" pitchFamily="34" charset="0"/>
              <a:buChar char="•"/>
            </a:pPr>
            <a:r>
              <a:rPr lang="fr-FR" dirty="0"/>
              <a:t>En 2016, DFE a octroyé </a:t>
            </a:r>
            <a:r>
              <a:rPr lang="fr-FR" b="1" dirty="0"/>
              <a:t>350 M€ de prêts </a:t>
            </a:r>
            <a:r>
              <a:rPr lang="fr-FR" dirty="0"/>
              <a:t>pour le financement des RIP de THD aux porteurs de projet. </a:t>
            </a:r>
          </a:p>
          <a:p>
            <a:endParaRPr lang="fr-FR" dirty="0"/>
          </a:p>
          <a:p>
            <a:r>
              <a:rPr lang="fr-FR" dirty="0"/>
              <a:t>Le </a:t>
            </a:r>
            <a:r>
              <a:rPr lang="fr-FR" b="1" dirty="0"/>
              <a:t>Groupe accompagne la transition numérique des entreprises</a:t>
            </a:r>
            <a:r>
              <a:rPr lang="fr-FR" dirty="0"/>
              <a:t>, notamment grâce à l’intervention de </a:t>
            </a:r>
            <a:r>
              <a:rPr lang="fr-FR" b="1" dirty="0" err="1"/>
              <a:t>Bpifrance</a:t>
            </a:r>
            <a:r>
              <a:rPr lang="fr-FR" b="1" dirty="0"/>
              <a:t>, </a:t>
            </a:r>
            <a:r>
              <a:rPr lang="fr-FR" dirty="0"/>
              <a:t>qui propose une offre multiple </a:t>
            </a:r>
          </a:p>
          <a:p>
            <a:endParaRPr lang="fr-FR" dirty="0"/>
          </a:p>
          <a:p>
            <a:pPr marL="171450" indent="-171450">
              <a:buFont typeface="Arial" panose="020B0604020202020204" pitchFamily="34" charset="0"/>
              <a:buChar char="•"/>
            </a:pPr>
            <a:r>
              <a:rPr lang="fr-FR" dirty="0"/>
              <a:t>Offre Groupe sur la smart city: </a:t>
            </a:r>
          </a:p>
          <a:p>
            <a:r>
              <a:rPr lang="fr-FR" dirty="0"/>
              <a:t>Le Groupe entre désormais dans une </a:t>
            </a:r>
            <a:r>
              <a:rPr lang="fr-FR" b="1" dirty="0"/>
              <a:t>phase opérationnelle </a:t>
            </a:r>
            <a:r>
              <a:rPr lang="fr-FR" dirty="0"/>
              <a:t>du projet : </a:t>
            </a:r>
          </a:p>
          <a:p>
            <a:r>
              <a:rPr lang="fr-FR" b="1" dirty="0"/>
              <a:t>o Développement des projets expérimentaux </a:t>
            </a:r>
            <a:r>
              <a:rPr lang="fr-FR" dirty="0"/>
              <a:t>au sein des huit </a:t>
            </a:r>
            <a:r>
              <a:rPr lang="fr-FR" b="1" dirty="0"/>
              <a:t>démonstrateurs </a:t>
            </a:r>
            <a:r>
              <a:rPr lang="fr-FR" dirty="0"/>
              <a:t>; </a:t>
            </a:r>
          </a:p>
          <a:p>
            <a:r>
              <a:rPr lang="fr-FR" b="1" dirty="0"/>
              <a:t>o Développement d’offres innovantes </a:t>
            </a:r>
            <a:r>
              <a:rPr lang="fr-FR" dirty="0"/>
              <a:t>(véhicule autonome, logistique urbaine, bâtiment réversible…) ; </a:t>
            </a:r>
          </a:p>
          <a:p>
            <a:r>
              <a:rPr lang="fr-FR" b="1" dirty="0"/>
              <a:t>o Développement de partenariats </a:t>
            </a:r>
            <a:r>
              <a:rPr lang="fr-FR" dirty="0"/>
              <a:t>avec des </a:t>
            </a:r>
            <a:r>
              <a:rPr lang="fr-FR" i="1" dirty="0"/>
              <a:t>start-up </a:t>
            </a:r>
            <a:r>
              <a:rPr lang="fr-FR" dirty="0"/>
              <a:t>et grands groupes. </a:t>
            </a:r>
          </a:p>
          <a:p>
            <a:endParaRPr lang="fr-FR" dirty="0"/>
          </a:p>
          <a:p>
            <a:r>
              <a:rPr lang="fr-FR" dirty="0"/>
              <a:t>Enfin,  la Caisse des Dépôts est initiatrice et pilote, depuis décembre 2015</a:t>
            </a:r>
            <a:r>
              <a:rPr lang="fr-FR" b="1" dirty="0"/>
              <a:t>, de l’initiative </a:t>
            </a:r>
            <a:r>
              <a:rPr lang="fr-FR" b="1" dirty="0" err="1"/>
              <a:t>LaBChain</a:t>
            </a:r>
            <a:r>
              <a:rPr lang="fr-FR" b="1" dirty="0"/>
              <a:t>, </a:t>
            </a:r>
            <a:r>
              <a:rPr lang="fr-FR" dirty="0"/>
              <a:t>premier consortium européen consacré à l’usage des technologies </a:t>
            </a:r>
            <a:r>
              <a:rPr lang="fr-FR" i="1" dirty="0" err="1"/>
              <a:t>Blockchain</a:t>
            </a:r>
            <a:r>
              <a:rPr lang="fr-FR" i="1" dirty="0"/>
              <a:t> </a:t>
            </a:r>
            <a:r>
              <a:rPr lang="fr-FR" dirty="0"/>
              <a:t>pour la banque-finance et l’assurance.</a:t>
            </a:r>
          </a:p>
          <a:p>
            <a:endParaRPr lang="fr-FR" dirty="0"/>
          </a:p>
          <a:p>
            <a:pPr marL="285750" lvl="0" indent="-285750" defTabSz="685800">
              <a:spcBef>
                <a:spcPts val="600"/>
              </a:spcBef>
              <a:buClr>
                <a:srgbClr val="E30313"/>
              </a:buClr>
              <a:buFont typeface="Arial" panose="020B0604020202020204" pitchFamily="34" charset="0"/>
              <a:buChar char="►"/>
            </a:pPr>
            <a:endParaRPr lang="fr-FR" b="1" dirty="0">
              <a:solidFill>
                <a:prstClr val="black"/>
              </a:solidFill>
            </a:endParaRPr>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15</a:t>
            </a:fld>
            <a:endParaRPr lang="fr-FR"/>
          </a:p>
        </p:txBody>
      </p:sp>
    </p:spTree>
    <p:extLst>
      <p:ext uri="{BB962C8B-B14F-4D97-AF65-F5344CB8AC3E}">
        <p14:creationId xmlns:p14="http://schemas.microsoft.com/office/powerpoint/2010/main" val="36222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02493" y="4531270"/>
            <a:ext cx="6120680" cy="5395367"/>
          </a:xfrm>
        </p:spPr>
        <p:txBody>
          <a:bodyPr/>
          <a:lstStyle/>
          <a:p>
            <a:pPr algn="just"/>
            <a:r>
              <a:rPr lang="fr-FR" b="1" dirty="0"/>
              <a:t>. Rôle historique en faveur des retraites et de solidarité:</a:t>
            </a:r>
          </a:p>
          <a:p>
            <a:pPr algn="just"/>
            <a:r>
              <a:rPr lang="fr-FR" dirty="0"/>
              <a:t>Gestion de 48 régimes de retraite et de solidarité</a:t>
            </a:r>
          </a:p>
          <a:p>
            <a:pPr algn="just"/>
            <a:r>
              <a:rPr lang="fr-FR" dirty="0"/>
              <a:t>CNP : 1</a:t>
            </a:r>
            <a:r>
              <a:rPr lang="fr-FR" baseline="30000" dirty="0"/>
              <a:t>er</a:t>
            </a:r>
            <a:r>
              <a:rPr lang="fr-FR" dirty="0"/>
              <a:t> assureur-vie de France/ assurance retraite-prévoyance</a:t>
            </a:r>
          </a:p>
          <a:p>
            <a:pPr lvl="0" algn="just"/>
            <a:endParaRPr lang="fr-FR" dirty="0">
              <a:solidFill>
                <a:prstClr val="black"/>
              </a:solidFill>
            </a:endParaRPr>
          </a:p>
          <a:p>
            <a:pPr algn="just"/>
            <a:r>
              <a:rPr lang="fr-FR" b="1" dirty="0"/>
              <a:t>. Transition professionnelle</a:t>
            </a:r>
            <a:r>
              <a:rPr lang="fr-FR" dirty="0"/>
              <a:t>: </a:t>
            </a:r>
          </a:p>
          <a:p>
            <a:pPr algn="just"/>
            <a:r>
              <a:rPr lang="fr-FR" dirty="0"/>
              <a:t>compte personnel de formation (CPF) et compte personnel d’activité (CPA) montre la capacité de la Caisse des Dépôts à proposer des solutions innovantes et grand public en réponse aux enjeux de la transition démographique et sociale. </a:t>
            </a:r>
            <a:endParaRPr lang="fr-FR" dirty="0">
              <a:solidFill>
                <a:prstClr val="black"/>
              </a:solidFill>
            </a:endParaRPr>
          </a:p>
          <a:p>
            <a:pPr lvl="0" algn="just"/>
            <a:endParaRPr lang="fr-FR" dirty="0">
              <a:solidFill>
                <a:prstClr val="black"/>
              </a:solidFill>
            </a:endParaRPr>
          </a:p>
          <a:p>
            <a:pPr lvl="0" algn="just"/>
            <a:r>
              <a:rPr lang="fr-FR" dirty="0">
                <a:solidFill>
                  <a:prstClr val="black"/>
                </a:solidFill>
              </a:rPr>
              <a:t>. </a:t>
            </a:r>
            <a:r>
              <a:rPr lang="fr-FR" b="1" dirty="0">
                <a:solidFill>
                  <a:prstClr val="black"/>
                </a:solidFill>
              </a:rPr>
              <a:t>Vieillissement</a:t>
            </a:r>
            <a:r>
              <a:rPr lang="fr-FR" dirty="0">
                <a:solidFill>
                  <a:prstClr val="black"/>
                </a:solidFill>
              </a:rPr>
              <a:t> : </a:t>
            </a:r>
          </a:p>
          <a:p>
            <a:pPr lvl="0" algn="just"/>
            <a:r>
              <a:rPr lang="fr-FR" dirty="0">
                <a:solidFill>
                  <a:prstClr val="black"/>
                </a:solidFill>
              </a:rPr>
              <a:t>fonds de viager </a:t>
            </a:r>
            <a:r>
              <a:rPr lang="fr-FR" dirty="0" err="1">
                <a:solidFill>
                  <a:prstClr val="black"/>
                </a:solidFill>
              </a:rPr>
              <a:t>intermédié</a:t>
            </a:r>
            <a:r>
              <a:rPr lang="fr-FR" dirty="0">
                <a:solidFill>
                  <a:prstClr val="black"/>
                </a:solidFill>
              </a:rPr>
              <a:t> </a:t>
            </a:r>
            <a:r>
              <a:rPr lang="fr-FR" dirty="0" err="1">
                <a:solidFill>
                  <a:prstClr val="black"/>
                </a:solidFill>
              </a:rPr>
              <a:t>Certivia</a:t>
            </a:r>
            <a:r>
              <a:rPr lang="fr-FR" dirty="0">
                <a:solidFill>
                  <a:prstClr val="black"/>
                </a:solidFill>
              </a:rPr>
              <a:t> (150 M€)</a:t>
            </a:r>
          </a:p>
          <a:p>
            <a:pPr lvl="0"/>
            <a:r>
              <a:rPr lang="fr-FR" dirty="0"/>
              <a:t>DFE : construction et la réhabilitation de projets dans le secteur du médicosocial (12 000 places en 2015 pour 900 M€) </a:t>
            </a:r>
          </a:p>
          <a:p>
            <a:pPr lvl="0"/>
            <a:r>
              <a:rPr lang="fr-FR" dirty="0"/>
              <a:t> DIDL : EHPAD et résidences services seniors.</a:t>
            </a:r>
          </a:p>
          <a:p>
            <a:pPr lvl="0"/>
            <a:r>
              <a:rPr lang="fr-FR" dirty="0" err="1"/>
              <a:t>Icade</a:t>
            </a:r>
            <a:r>
              <a:rPr lang="fr-FR" dirty="0"/>
              <a:t> : promotion de résidences autonomies, résidences intergénérationnelles. </a:t>
            </a:r>
          </a:p>
          <a:p>
            <a:pPr lvl="0"/>
            <a:r>
              <a:rPr lang="fr-FR" dirty="0"/>
              <a:t>La SNI héberge 100 000 seniors.</a:t>
            </a:r>
          </a:p>
          <a:p>
            <a:pPr lvl="0"/>
            <a:r>
              <a:rPr lang="fr-FR" dirty="0"/>
              <a:t>structuration du secteur</a:t>
            </a:r>
            <a:r>
              <a:rPr lang="fr-FR" b="1" dirty="0"/>
              <a:t> </a:t>
            </a:r>
            <a:r>
              <a:rPr lang="fr-FR" dirty="0"/>
              <a:t>des établissements associatifs à but non lucratif par la constitution d’un acteur majeur ARPAVIE  (127  - résidences autonomie et </a:t>
            </a:r>
            <a:r>
              <a:rPr lang="fr-FR" dirty="0" err="1"/>
              <a:t>Ehpad</a:t>
            </a:r>
            <a:r>
              <a:rPr lang="fr-FR" dirty="0"/>
              <a:t>) </a:t>
            </a:r>
          </a:p>
          <a:p>
            <a:pPr lvl="0"/>
            <a:endParaRPr lang="fr-FR" dirty="0"/>
          </a:p>
          <a:p>
            <a:pPr lvl="0"/>
            <a:r>
              <a:rPr lang="fr-FR" b="1" dirty="0"/>
              <a:t>. Handicap</a:t>
            </a:r>
          </a:p>
          <a:p>
            <a:pPr lvl="0"/>
            <a:r>
              <a:rPr lang="fr-FR" dirty="0"/>
              <a:t>Gestion du FIPHFP</a:t>
            </a:r>
          </a:p>
          <a:p>
            <a:pPr lvl="0"/>
            <a:endParaRPr lang="fr-FR" dirty="0"/>
          </a:p>
          <a:p>
            <a:pPr lvl="0"/>
            <a:r>
              <a:rPr lang="fr-FR" dirty="0"/>
              <a:t>. </a:t>
            </a:r>
            <a:r>
              <a:rPr lang="fr-FR" b="1" dirty="0"/>
              <a:t>Jeunesse</a:t>
            </a:r>
            <a:r>
              <a:rPr lang="fr-FR" dirty="0"/>
              <a:t> : </a:t>
            </a:r>
          </a:p>
          <a:p>
            <a:pPr algn="just"/>
            <a:r>
              <a:rPr lang="fr-FR" dirty="0">
                <a:solidFill>
                  <a:prstClr val="black"/>
                </a:solidFill>
              </a:rPr>
              <a:t>Accroître l’offre de logements étudiants : 200 M€ de prêts annuels prévus à partir de 2016 par DFE ; exploitation par la SNI de logements étudiants : objectif cible de </a:t>
            </a:r>
          </a:p>
          <a:p>
            <a:pPr algn="just"/>
            <a:r>
              <a:rPr lang="fr-FR" dirty="0">
                <a:solidFill>
                  <a:prstClr val="black"/>
                </a:solidFill>
              </a:rPr>
              <a:t>25 000 pour 2019</a:t>
            </a:r>
          </a:p>
          <a:p>
            <a:pPr lvl="0" defTabSz="685800">
              <a:spcBef>
                <a:spcPts val="600"/>
              </a:spcBef>
              <a:buClr>
                <a:srgbClr val="E30313"/>
              </a:buClr>
            </a:pPr>
            <a:r>
              <a:rPr lang="fr-FR" dirty="0">
                <a:solidFill>
                  <a:prstClr val="black"/>
                </a:solidFill>
              </a:rPr>
              <a:t>Soutenir l’entreprenariat et l’entrée dans la vie professionnelle, dans le cadre du PIA</a:t>
            </a:r>
          </a:p>
          <a:p>
            <a:pPr lvl="0" defTabSz="685800">
              <a:spcBef>
                <a:spcPts val="600"/>
              </a:spcBef>
              <a:buClr>
                <a:srgbClr val="E30313"/>
              </a:buClr>
            </a:pPr>
            <a:r>
              <a:rPr lang="fr-FR" dirty="0">
                <a:solidFill>
                  <a:prstClr val="black"/>
                </a:solidFill>
              </a:rPr>
              <a:t>Financer l’économie sociale et solidaire (ESS)</a:t>
            </a:r>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16</a:t>
            </a:fld>
            <a:endParaRPr lang="fr-FR" dirty="0"/>
          </a:p>
        </p:txBody>
      </p:sp>
    </p:spTree>
    <p:extLst>
      <p:ext uri="{BB962C8B-B14F-4D97-AF65-F5344CB8AC3E}">
        <p14:creationId xmlns:p14="http://schemas.microsoft.com/office/powerpoint/2010/main" val="2575316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17</a:t>
            </a:fld>
            <a:endParaRPr lang="fr-FR"/>
          </a:p>
        </p:txBody>
      </p:sp>
    </p:spTree>
    <p:extLst>
      <p:ext uri="{BB962C8B-B14F-4D97-AF65-F5344CB8AC3E}">
        <p14:creationId xmlns:p14="http://schemas.microsoft.com/office/powerpoint/2010/main" val="958938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18</a:t>
            </a:fld>
            <a:endParaRPr lang="fr-FR"/>
          </a:p>
        </p:txBody>
      </p:sp>
    </p:spTree>
    <p:extLst>
      <p:ext uri="{BB962C8B-B14F-4D97-AF65-F5344CB8AC3E}">
        <p14:creationId xmlns:p14="http://schemas.microsoft.com/office/powerpoint/2010/main" val="389979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2</a:t>
            </a:fld>
            <a:endParaRPr lang="fr-FR"/>
          </a:p>
        </p:txBody>
      </p:sp>
    </p:spTree>
    <p:extLst>
      <p:ext uri="{BB962C8B-B14F-4D97-AF65-F5344CB8AC3E}">
        <p14:creationId xmlns:p14="http://schemas.microsoft.com/office/powerpoint/2010/main" val="258848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518517" y="4714875"/>
            <a:ext cx="5760639" cy="4467225"/>
          </a:xfrm>
        </p:spPr>
        <p:txBody>
          <a:bodyPr/>
          <a:lstStyle/>
          <a:p>
            <a:pPr lvl="0"/>
            <a:endParaRPr lang="fr-FR" dirty="0"/>
          </a:p>
          <a:p>
            <a:pPr lvl="0"/>
            <a:r>
              <a:rPr lang="fr-FR" dirty="0"/>
              <a:t>Le Groupe se compose </a:t>
            </a:r>
            <a:r>
              <a:rPr lang="fr-FR" b="1" dirty="0"/>
              <a:t>d’un Etablissement public et de 14 filiales</a:t>
            </a:r>
            <a:r>
              <a:rPr lang="fr-FR" dirty="0"/>
              <a:t>, implantées </a:t>
            </a:r>
            <a:r>
              <a:rPr lang="fr-FR" b="1" dirty="0"/>
              <a:t>dans 70 pays.</a:t>
            </a:r>
            <a:r>
              <a:rPr lang="fr-FR" dirty="0"/>
              <a:t> </a:t>
            </a:r>
            <a:br>
              <a:rPr lang="fr-FR" dirty="0"/>
            </a:br>
            <a:r>
              <a:rPr lang="fr-FR" dirty="0"/>
              <a:t>Ses effectifs sont répartis ainsi : </a:t>
            </a:r>
          </a:p>
          <a:p>
            <a:pPr lvl="0"/>
            <a:r>
              <a:rPr lang="fr-FR" dirty="0"/>
              <a:t>plus de </a:t>
            </a:r>
            <a:r>
              <a:rPr lang="fr-FR" b="1" dirty="0"/>
              <a:t>120 000 collaborateurs Groupe</a:t>
            </a:r>
            <a:r>
              <a:rPr lang="fr-FR" dirty="0"/>
              <a:t> </a:t>
            </a:r>
            <a:r>
              <a:rPr lang="fr-FR" b="1" dirty="0"/>
              <a:t>dans le monde</a:t>
            </a:r>
            <a:r>
              <a:rPr lang="fr-FR" dirty="0"/>
              <a:t> ; </a:t>
            </a:r>
          </a:p>
          <a:p>
            <a:pPr lvl="0"/>
            <a:r>
              <a:rPr lang="fr-FR" dirty="0"/>
              <a:t>plus de </a:t>
            </a:r>
            <a:r>
              <a:rPr lang="fr-FR" b="1" dirty="0"/>
              <a:t>64 000 collaborateurs Groupe en France</a:t>
            </a:r>
            <a:r>
              <a:rPr lang="fr-FR" dirty="0"/>
              <a:t> ; </a:t>
            </a:r>
          </a:p>
          <a:p>
            <a:pPr lvl="0"/>
            <a:r>
              <a:rPr lang="fr-FR" dirty="0"/>
              <a:t>plus de </a:t>
            </a:r>
            <a:r>
              <a:rPr lang="fr-FR" b="1" dirty="0"/>
              <a:t>6 500 collaborateurs au sein de l’établissement public</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3</a:t>
            </a:fld>
            <a:endParaRPr lang="fr-FR"/>
          </a:p>
        </p:txBody>
      </p:sp>
    </p:spTree>
    <p:extLst>
      <p:ext uri="{BB962C8B-B14F-4D97-AF65-F5344CB8AC3E}">
        <p14:creationId xmlns:p14="http://schemas.microsoft.com/office/powerpoint/2010/main" val="310277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Depuis 200 ans, nos résultats nous permettent de consolider nos fonds propres, qui sont le moteur de nos investissements futurs. </a:t>
            </a:r>
          </a:p>
          <a:p>
            <a:pPr lvl="0"/>
            <a:endParaRPr lang="fr-FR" dirty="0"/>
          </a:p>
          <a:p>
            <a:pPr lvl="0"/>
            <a:endParaRPr lang="fr-FR" dirty="0"/>
          </a:p>
          <a:p>
            <a:pPr lvl="0" algn="just"/>
            <a:r>
              <a:rPr lang="fr-FR" dirty="0"/>
              <a:t>Au-delà des montants, la Caisse des Dépôts est un investisseur capable d’accompagner une stratégie de développement sur plusieurs années, avec </a:t>
            </a:r>
            <a:r>
              <a:rPr lang="fr-FR" b="1" dirty="0"/>
              <a:t>une détention moyenne en capital de 10 ans</a:t>
            </a:r>
            <a:r>
              <a:rPr lang="fr-FR" dirty="0"/>
              <a:t>. La Caisse des dépôts est en effet : </a:t>
            </a:r>
          </a:p>
          <a:p>
            <a:pPr lvl="0" algn="just"/>
            <a:r>
              <a:rPr lang="fr-FR" b="1" dirty="0"/>
              <a:t>1</a:t>
            </a:r>
            <a:r>
              <a:rPr lang="fr-FR" b="1" baseline="30000" dirty="0"/>
              <a:t>er</a:t>
            </a:r>
            <a:r>
              <a:rPr lang="fr-FR" b="1" dirty="0"/>
              <a:t> investisseur institutionnel dans les PME cotées </a:t>
            </a:r>
            <a:r>
              <a:rPr lang="fr-FR" dirty="0"/>
              <a:t>;</a:t>
            </a:r>
            <a:r>
              <a:rPr lang="fr-FR" b="1" dirty="0"/>
              <a:t> </a:t>
            </a:r>
            <a:endParaRPr lang="fr-FR" dirty="0"/>
          </a:p>
          <a:p>
            <a:pPr lvl="0" algn="just"/>
            <a:r>
              <a:rPr lang="fr-FR" b="1" dirty="0"/>
              <a:t>1</a:t>
            </a:r>
            <a:r>
              <a:rPr lang="fr-FR" b="1" baseline="30000" dirty="0"/>
              <a:t>er</a:t>
            </a:r>
            <a:r>
              <a:rPr lang="fr-FR" b="1" dirty="0"/>
              <a:t> investisseur institutionnel dans le logement </a:t>
            </a:r>
            <a:r>
              <a:rPr lang="fr-FR" dirty="0"/>
              <a:t>; </a:t>
            </a:r>
          </a:p>
          <a:p>
            <a:pPr lvl="0" algn="just"/>
            <a:r>
              <a:rPr lang="fr-FR" b="1" dirty="0"/>
              <a:t>1</a:t>
            </a:r>
            <a:r>
              <a:rPr lang="fr-FR" b="1" baseline="30000" dirty="0"/>
              <a:t>er</a:t>
            </a:r>
            <a:r>
              <a:rPr lang="fr-FR" b="1" dirty="0"/>
              <a:t> financeur institutionnel dans les infrastructures</a:t>
            </a:r>
            <a:r>
              <a:rPr lang="fr-FR" dirty="0"/>
              <a:t>. </a:t>
            </a:r>
          </a:p>
          <a:p>
            <a:pPr lvl="0"/>
            <a:endParaRPr lang="fr-FR" dirty="0"/>
          </a:p>
          <a:p>
            <a:pPr lvl="0"/>
            <a:endParaRPr lang="fr-FR" dirty="0"/>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4</a:t>
            </a:fld>
            <a:endParaRPr lang="fr-FR"/>
          </a:p>
        </p:txBody>
      </p:sp>
    </p:spTree>
    <p:extLst>
      <p:ext uri="{BB962C8B-B14F-4D97-AF65-F5344CB8AC3E}">
        <p14:creationId xmlns:p14="http://schemas.microsoft.com/office/powerpoint/2010/main" val="172551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374501" y="4714875"/>
            <a:ext cx="6192687" cy="4640932"/>
          </a:xfrm>
        </p:spPr>
        <p:txBody>
          <a:bodyPr/>
          <a:lstStyle/>
          <a:p>
            <a:r>
              <a:rPr lang="fr-FR" dirty="0"/>
              <a:t>La Caisse des Dépôts, ce n’est pas l’Etat, ni une administration. Elle n’est pas sous la tutelle de l’exécutif. </a:t>
            </a:r>
          </a:p>
          <a:p>
            <a:endParaRPr lang="fr-FR" dirty="0"/>
          </a:p>
          <a:p>
            <a:r>
              <a:rPr lang="fr-FR" dirty="0"/>
              <a:t>La Commission de surveillance est présidée par Marc </a:t>
            </a:r>
            <a:r>
              <a:rPr lang="fr-FR" dirty="0" err="1"/>
              <a:t>Goua</a:t>
            </a:r>
            <a:r>
              <a:rPr lang="fr-FR" dirty="0"/>
              <a:t>, Député-Maire de Trélazé (Maine-et-Loire).</a:t>
            </a:r>
          </a:p>
          <a:p>
            <a:endParaRPr lang="fr-FR" dirty="0"/>
          </a:p>
          <a:p>
            <a:r>
              <a:rPr lang="fr-FR" b="1" dirty="0"/>
              <a:t>Article L518-2 du code monétaire et financier </a:t>
            </a:r>
            <a:r>
              <a:rPr lang="fr-FR" dirty="0"/>
              <a:t>:</a:t>
            </a:r>
          </a:p>
          <a:p>
            <a:r>
              <a:rPr lang="fr-FR" dirty="0"/>
              <a:t>La Caisse des dépôts et consignations et ses filiales constituent un groupe public </a:t>
            </a:r>
            <a:r>
              <a:rPr lang="fr-FR" u="sng" dirty="0"/>
              <a:t>au service de l'intérêt général et du développement économique du pays</a:t>
            </a:r>
            <a:r>
              <a:rPr lang="fr-FR" dirty="0"/>
              <a:t>. Ce groupe remplit </a:t>
            </a:r>
            <a:r>
              <a:rPr lang="fr-FR" u="sng" dirty="0"/>
              <a:t>des missions d'intérêt général</a:t>
            </a:r>
            <a:r>
              <a:rPr lang="fr-FR" b="1" dirty="0"/>
              <a:t> </a:t>
            </a:r>
            <a:r>
              <a:rPr lang="fr-FR" dirty="0"/>
              <a:t>en appui des </a:t>
            </a:r>
            <a:r>
              <a:rPr lang="fr-FR" u="sng" dirty="0"/>
              <a:t>politiques publiques </a:t>
            </a:r>
            <a:r>
              <a:rPr lang="fr-FR" dirty="0"/>
              <a:t>conduites par l'</a:t>
            </a:r>
            <a:r>
              <a:rPr lang="fr-FR" u="sng" dirty="0"/>
              <a:t>Etat</a:t>
            </a:r>
            <a:r>
              <a:rPr lang="fr-FR" dirty="0"/>
              <a:t> et les </a:t>
            </a:r>
            <a:r>
              <a:rPr lang="fr-FR" u="sng" dirty="0"/>
              <a:t>collectivités territoriales</a:t>
            </a:r>
            <a:r>
              <a:rPr lang="fr-FR" b="1" dirty="0"/>
              <a:t> </a:t>
            </a:r>
            <a:r>
              <a:rPr lang="fr-FR" dirty="0"/>
              <a:t>et peut exercer des activités concurrentielles. </a:t>
            </a:r>
            <a:br>
              <a:rPr lang="fr-FR" dirty="0"/>
            </a:br>
            <a:r>
              <a:rPr lang="fr-FR" dirty="0"/>
              <a:t/>
            </a:r>
            <a:br>
              <a:rPr lang="fr-FR" dirty="0"/>
            </a:br>
            <a:r>
              <a:rPr lang="fr-FR" dirty="0"/>
              <a:t>La Caisse des dépôts et consignations est un établissement spécial chargé d'administrer </a:t>
            </a:r>
            <a:r>
              <a:rPr lang="fr-FR" u="sng" dirty="0"/>
              <a:t>les dépôts et les consignations, d'assurer les services relatifs aux caisses ou aux fonds</a:t>
            </a:r>
            <a:r>
              <a:rPr lang="fr-FR" b="1" dirty="0"/>
              <a:t> </a:t>
            </a:r>
            <a:r>
              <a:rPr lang="fr-FR" dirty="0"/>
              <a:t>dont la gestion lui a été confiée et d'exercer les autres attributions de même nature qui lui sont légalement déléguées. Elle est </a:t>
            </a:r>
            <a:r>
              <a:rPr lang="fr-FR" u="sng" dirty="0"/>
              <a:t>chargée de la protection de l'épargne populaire, du financement du logement social et de la gestion d'organismes de retraite</a:t>
            </a:r>
            <a:r>
              <a:rPr lang="fr-FR" dirty="0"/>
              <a:t>. Elle contribue également au développement économique local et national, particulièrement dans les domaines de l</a:t>
            </a:r>
            <a:r>
              <a:rPr lang="fr-FR" u="sng" dirty="0"/>
              <a:t>'emploi</a:t>
            </a:r>
            <a:r>
              <a:rPr lang="fr-FR" dirty="0"/>
              <a:t>, de la </a:t>
            </a:r>
            <a:r>
              <a:rPr lang="fr-FR" u="sng" dirty="0"/>
              <a:t>politique de la ville</a:t>
            </a:r>
            <a:r>
              <a:rPr lang="fr-FR" dirty="0"/>
              <a:t>, de la lutte contre l'exclusion bancaire et financière, de la </a:t>
            </a:r>
            <a:r>
              <a:rPr lang="fr-FR" u="sng" dirty="0"/>
              <a:t>création d'entreprise</a:t>
            </a:r>
            <a:r>
              <a:rPr lang="fr-FR" b="1" dirty="0"/>
              <a:t> </a:t>
            </a:r>
            <a:r>
              <a:rPr lang="fr-FR" dirty="0"/>
              <a:t>et du </a:t>
            </a:r>
            <a:r>
              <a:rPr lang="fr-FR" u="sng" dirty="0"/>
              <a:t>développement durable</a:t>
            </a:r>
            <a:r>
              <a:rPr lang="fr-FR" dirty="0"/>
              <a:t>. </a:t>
            </a:r>
            <a:br>
              <a:rPr lang="fr-FR" dirty="0"/>
            </a:br>
            <a:r>
              <a:rPr lang="fr-FR" sz="1100" dirty="0"/>
              <a:t/>
            </a:r>
            <a:br>
              <a:rPr lang="fr-FR" sz="1100" dirty="0"/>
            </a:br>
            <a:r>
              <a:rPr lang="fr-FR" dirty="0"/>
              <a:t>La Caisse des dépôts et consignations est </a:t>
            </a:r>
            <a:r>
              <a:rPr lang="fr-FR" u="sng" dirty="0"/>
              <a:t>un investisseur de long terme</a:t>
            </a:r>
            <a:r>
              <a:rPr lang="fr-FR" b="1" dirty="0"/>
              <a:t> </a:t>
            </a:r>
            <a:r>
              <a:rPr lang="fr-FR" dirty="0"/>
              <a:t>et contribue, dans le respect de ses intérêts patrimoniaux, au développement des entreprises. </a:t>
            </a:r>
          </a:p>
          <a:p>
            <a:r>
              <a:rPr lang="fr-FR" dirty="0"/>
              <a:t>La Caisse des dépôts et consignations est placée, de la manière la plus spéciale, </a:t>
            </a:r>
            <a:r>
              <a:rPr lang="fr-FR" u="sng" dirty="0"/>
              <a:t>sous la surveillance et la garantie de l'autorité législative</a:t>
            </a:r>
            <a:r>
              <a:rPr lang="fr-FR" b="1" dirty="0"/>
              <a:t>.</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5</a:t>
            </a:fld>
            <a:endParaRPr lang="fr-FR" dirty="0"/>
          </a:p>
        </p:txBody>
      </p:sp>
    </p:spTree>
    <p:extLst>
      <p:ext uri="{BB962C8B-B14F-4D97-AF65-F5344CB8AC3E}">
        <p14:creationId xmlns:p14="http://schemas.microsoft.com/office/powerpoint/2010/main" val="3643976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450" y="4603279"/>
            <a:ext cx="5438775" cy="4467225"/>
          </a:xfrm>
        </p:spPr>
        <p:txBody>
          <a:bodyPr/>
          <a:lstStyle/>
          <a:p>
            <a:r>
              <a:rPr lang="fr-FR" b="1" dirty="0"/>
              <a:t>Principales actions de la CDC depuis 200 ans </a:t>
            </a:r>
            <a:r>
              <a:rPr lang="fr-FR" dirty="0"/>
              <a:t>: </a:t>
            </a:r>
          </a:p>
          <a:p>
            <a:r>
              <a:rPr lang="fr-FR" dirty="0"/>
              <a:t>Construction des routes, du chemin de fer, des écoles publiques, des réseaux électriques et téléphoniques, la reconstruction de l’après-guerre, la politique de la ville, le développement de la place financière de Paris. Et désormais, le Haut et Très haut débit, et bien sûr toujours le logement social.</a:t>
            </a:r>
          </a:p>
          <a:p>
            <a:r>
              <a:rPr lang="fr-FR" dirty="0"/>
              <a:t>Il gère les retraites pour toutes les catégories professionnelles : ouvriers, paysans, fonctionnaires et agents de la FP, mineurs, minimum vieillesse pour les personnes sans droit à retraite.</a:t>
            </a:r>
          </a:p>
          <a:p>
            <a:endParaRPr lang="fr-FR" dirty="0"/>
          </a:p>
          <a:p>
            <a:r>
              <a:rPr lang="fr-FR" b="1" dirty="0"/>
              <a:t>Acteur du quotidien des Français </a:t>
            </a:r>
            <a:r>
              <a:rPr lang="fr-FR" dirty="0"/>
              <a:t>: </a:t>
            </a:r>
          </a:p>
          <a:p>
            <a:r>
              <a:rPr lang="fr-FR" dirty="0"/>
              <a:t>1 Français sur 6 est logé dans un logement construit ou financé par le Groupe. </a:t>
            </a:r>
          </a:p>
          <a:p>
            <a:r>
              <a:rPr lang="fr-FR" dirty="0"/>
              <a:t>En 2016, grâce aux fonds d’épargne 109 000 logements sociaux ont été construits, soit l’équivalent de la ville de Strasbourg. </a:t>
            </a:r>
          </a:p>
          <a:p>
            <a:r>
              <a:rPr lang="fr-FR" dirty="0"/>
              <a:t>Chaque jour, </a:t>
            </a:r>
            <a:r>
              <a:rPr lang="fr-FR" dirty="0" err="1"/>
              <a:t>Bpifrance</a:t>
            </a:r>
            <a:r>
              <a:rPr lang="fr-FR" dirty="0"/>
              <a:t> finance une nouvelle entreprise en fonds propres</a:t>
            </a:r>
          </a:p>
          <a:p>
            <a:r>
              <a:rPr lang="fr-FR" dirty="0"/>
              <a:t>Le Groupe verse les pensions d’un retraité sur 5. </a:t>
            </a:r>
          </a:p>
          <a:p>
            <a:r>
              <a:rPr lang="fr-FR" dirty="0"/>
              <a:t>Le groupe CNP Assurances est n°1 de l’assurance vie et de l’assurance emprunteur en France</a:t>
            </a:r>
          </a:p>
          <a:p>
            <a:endParaRPr lang="fr-FR" dirty="0"/>
          </a:p>
          <a:p>
            <a:r>
              <a:rPr lang="fr-FR" b="1" dirty="0"/>
              <a:t>Innove pour demain</a:t>
            </a:r>
          </a:p>
          <a:p>
            <a:r>
              <a:rPr lang="fr-FR" b="1" dirty="0"/>
              <a:t>Smart </a:t>
            </a:r>
            <a:r>
              <a:rPr lang="fr-FR" b="1" dirty="0" err="1"/>
              <a:t>cities</a:t>
            </a:r>
            <a:r>
              <a:rPr lang="fr-FR" b="1" dirty="0"/>
              <a:t> </a:t>
            </a:r>
            <a:endParaRPr lang="fr-FR" dirty="0"/>
          </a:p>
          <a:p>
            <a:pPr lvl="0"/>
            <a:r>
              <a:rPr lang="fr-FR" b="1" dirty="0"/>
              <a:t>huit démonstrateurs</a:t>
            </a:r>
            <a:r>
              <a:rPr lang="fr-FR" dirty="0"/>
              <a:t>, prototypes « grandeur nature » des offres du Groupe. Parmi lesquels le site du village olympique Paris 2024.</a:t>
            </a:r>
          </a:p>
          <a:p>
            <a:pPr lvl="0"/>
            <a:r>
              <a:rPr lang="fr-FR" b="1" dirty="0"/>
              <a:t>Une vingtaine d’offres innovantes identifiées</a:t>
            </a:r>
            <a:r>
              <a:rPr lang="fr-FR" dirty="0"/>
              <a:t> (véhicule autonome, logistique urbaine, plateforme de données, bâtiment réversible…) </a:t>
            </a:r>
          </a:p>
          <a:p>
            <a:r>
              <a:rPr lang="fr-FR" b="1" dirty="0"/>
              <a:t>Sur la TEE </a:t>
            </a:r>
            <a:r>
              <a:rPr lang="fr-FR" dirty="0"/>
              <a:t>: </a:t>
            </a:r>
            <a:r>
              <a:rPr lang="fr-FR" dirty="0" err="1"/>
              <a:t>Transdev</a:t>
            </a:r>
            <a:r>
              <a:rPr lang="fr-FR" dirty="0"/>
              <a:t> est le 1</a:t>
            </a:r>
            <a:r>
              <a:rPr lang="fr-FR" baseline="30000" dirty="0"/>
              <a:t>er</a:t>
            </a:r>
            <a:r>
              <a:rPr lang="fr-FR" dirty="0"/>
              <a:t> opérateur européen de bus électriques</a:t>
            </a:r>
          </a:p>
          <a:p>
            <a:r>
              <a:rPr lang="fr-FR" b="1" dirty="0"/>
              <a:t>Sur la </a:t>
            </a:r>
            <a:r>
              <a:rPr lang="fr-FR" b="1" dirty="0" err="1"/>
              <a:t>blockchain</a:t>
            </a:r>
            <a:r>
              <a:rPr lang="fr-FR" b="1" dirty="0"/>
              <a:t> </a:t>
            </a:r>
            <a:r>
              <a:rPr lang="fr-FR" dirty="0"/>
              <a:t>et la gestion des données</a:t>
            </a:r>
          </a:p>
          <a:p>
            <a:r>
              <a:rPr lang="fr-FR" b="1" dirty="0"/>
              <a:t>Sur ses métiers financiers </a:t>
            </a:r>
            <a:r>
              <a:rPr lang="fr-FR" dirty="0"/>
              <a:t>: Prêt de haut de bilan à taux zéro</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6</a:t>
            </a:fld>
            <a:endParaRPr lang="fr-FR"/>
          </a:p>
        </p:txBody>
      </p:sp>
    </p:spTree>
    <p:extLst>
      <p:ext uri="{BB962C8B-B14F-4D97-AF65-F5344CB8AC3E}">
        <p14:creationId xmlns:p14="http://schemas.microsoft.com/office/powerpoint/2010/main" val="278396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 sont les 4 grandes missions historiques assurées par l’Etablissement public Caisse des Dépôts. </a:t>
            </a:r>
          </a:p>
          <a:p>
            <a:endParaRPr lang="fr-FR" dirty="0"/>
          </a:p>
          <a:p>
            <a:pPr lvl="0"/>
            <a:r>
              <a:rPr lang="fr-FR" dirty="0"/>
              <a:t>L’action du Groupe est structurée autour de deux grands ensembles : </a:t>
            </a:r>
          </a:p>
          <a:p>
            <a:pPr marL="228600" lvl="0" indent="-228600">
              <a:buAutoNum type="arabicPeriod"/>
            </a:pPr>
            <a:r>
              <a:rPr lang="fr-FR" b="1" dirty="0"/>
              <a:t>les activités en propre et les filiales</a:t>
            </a:r>
            <a:r>
              <a:rPr lang="fr-FR" dirty="0"/>
              <a:t> : </a:t>
            </a:r>
          </a:p>
          <a:p>
            <a:pPr marL="171450" lvl="0" indent="-171450">
              <a:buFontTx/>
              <a:buChar char="-"/>
            </a:pPr>
            <a:r>
              <a:rPr lang="fr-FR" dirty="0"/>
              <a:t>investisseur d’intérêt général dans les projets territoriaux, </a:t>
            </a:r>
          </a:p>
          <a:p>
            <a:pPr marL="171450" lvl="0" indent="-171450">
              <a:buFontTx/>
              <a:buChar char="-"/>
            </a:pPr>
            <a:r>
              <a:rPr lang="fr-FR" dirty="0"/>
              <a:t>investisseur de long terme, </a:t>
            </a:r>
          </a:p>
          <a:p>
            <a:pPr marL="171450" lvl="0" indent="-171450">
              <a:buFontTx/>
              <a:buChar char="-"/>
            </a:pPr>
            <a:r>
              <a:rPr lang="fr-FR" dirty="0"/>
              <a:t>Activités des filiales et participations stratégiques (avec 2 pôles financiers principaux CNP Assurances et </a:t>
            </a:r>
            <a:r>
              <a:rPr lang="fr-FR" dirty="0" err="1"/>
              <a:t>Bpifrance</a:t>
            </a:r>
            <a:r>
              <a:rPr lang="fr-FR" dirty="0"/>
              <a:t>) ; </a:t>
            </a:r>
          </a:p>
          <a:p>
            <a:pPr lvl="0"/>
            <a:endParaRPr lang="fr-FR" dirty="0"/>
          </a:p>
          <a:p>
            <a:pPr lvl="0"/>
            <a:r>
              <a:rPr lang="fr-FR" b="1" dirty="0"/>
              <a:t>2. les activités pour le compte de l’État </a:t>
            </a:r>
            <a:r>
              <a:rPr lang="fr-FR" dirty="0"/>
              <a:t>: </a:t>
            </a:r>
          </a:p>
          <a:p>
            <a:pPr marL="171450" lvl="0" indent="-171450">
              <a:buFontTx/>
              <a:buChar char="-"/>
            </a:pPr>
            <a:r>
              <a:rPr lang="fr-FR" dirty="0"/>
              <a:t>Sécurisation de l’épargne des Français : </a:t>
            </a:r>
          </a:p>
          <a:p>
            <a:pPr lvl="0"/>
            <a:r>
              <a:rPr lang="fr-FR" dirty="0"/>
              <a:t>Le fonds d’Epargne centralise plus de la moitié de l’épargne liquide collectée par les banques au titre des livrets réglementés et la transforme en financements de long terme des politiques publiques, sans pour autant peser sur le budget de l’Etat et de la dette publique.</a:t>
            </a:r>
          </a:p>
          <a:p>
            <a:pPr lvl="0"/>
            <a:r>
              <a:rPr lang="fr-FR" dirty="0"/>
              <a:t>activité de DCB : fonds des notaires (successions, immobilier…), CICLADE : comptes et contrats d’assurance-vie en déshérence  (épargne réglementée, assurance vie, épargne salariale)</a:t>
            </a:r>
          </a:p>
          <a:p>
            <a:pPr marL="171450" lvl="0" indent="-171450">
              <a:buFontTx/>
              <a:buChar char="-"/>
            </a:pPr>
            <a:r>
              <a:rPr lang="fr-FR" dirty="0"/>
              <a:t>Gestion des régimes de retraites (la Caisse des Dépôts gère 1 retraité de la fonction publique sur 5) et des parcours professionnels des Français (CPF/CPA).  </a:t>
            </a:r>
          </a:p>
          <a:p>
            <a:pPr marL="171450" lvl="0" indent="-171450">
              <a:buFontTx/>
              <a:buChar char="-"/>
            </a:pPr>
            <a:r>
              <a:rPr lang="fr-FR" dirty="0"/>
              <a:t>Gestion du PIA</a:t>
            </a:r>
          </a:p>
          <a:p>
            <a:pPr marL="171450" lvl="0" indent="-171450">
              <a:buFontTx/>
              <a:buChar cha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7</a:t>
            </a:fld>
            <a:endParaRPr lang="fr-FR"/>
          </a:p>
        </p:txBody>
      </p:sp>
    </p:spTree>
    <p:extLst>
      <p:ext uri="{BB962C8B-B14F-4D97-AF65-F5344CB8AC3E}">
        <p14:creationId xmlns:p14="http://schemas.microsoft.com/office/powerpoint/2010/main" val="4083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Caisse des Dépôts n’a pas d’actionnaire et ses fonds propres ne résultent ni du budget de l’Etat, ni de l’argent du contribuable. Elle s’autofinance grâce à ses fonds propres, qui sont abondés chaque année par ses résultats. </a:t>
            </a:r>
          </a:p>
          <a:p>
            <a:endParaRPr lang="fr-FR" dirty="0"/>
          </a:p>
          <a:p>
            <a:r>
              <a:rPr lang="fr-FR" dirty="0"/>
              <a:t>Elle ne collecte pas non plus l’impôt. </a:t>
            </a:r>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8</a:t>
            </a:fld>
            <a:endParaRPr lang="fr-FR"/>
          </a:p>
        </p:txBody>
      </p:sp>
    </p:spTree>
    <p:extLst>
      <p:ext uri="{BB962C8B-B14F-4D97-AF65-F5344CB8AC3E}">
        <p14:creationId xmlns:p14="http://schemas.microsoft.com/office/powerpoint/2010/main" val="173904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Caisse des Dépôts est l’un des principaux contributeurs au budget de l’Etat.</a:t>
            </a:r>
          </a:p>
          <a:p>
            <a:endParaRPr lang="fr-FR" dirty="0"/>
          </a:p>
          <a:p>
            <a:r>
              <a:rPr lang="fr-FR" dirty="0"/>
              <a:t>La contribution globale de la Section générale est de 968M au titre de l’exercice 2016 au lieu de 811M€ en 2015.</a:t>
            </a:r>
          </a:p>
          <a:p>
            <a:r>
              <a:rPr lang="fr-FR" dirty="0"/>
              <a:t>En ajoutant le versement de la DFE (618M€) c'est au total 1,586 Md€, soit près de 1,6Md€ de versement à l'Etat au titre de l'exercice.</a:t>
            </a:r>
          </a:p>
        </p:txBody>
      </p:sp>
      <p:sp>
        <p:nvSpPr>
          <p:cNvPr id="4" name="Espace réservé du numéro de diapositive 3"/>
          <p:cNvSpPr>
            <a:spLocks noGrp="1"/>
          </p:cNvSpPr>
          <p:nvPr>
            <p:ph type="sldNum" sz="quarter" idx="10"/>
          </p:nvPr>
        </p:nvSpPr>
        <p:spPr/>
        <p:txBody>
          <a:bodyPr/>
          <a:lstStyle/>
          <a:p>
            <a:fld id="{9F5F0D25-5CB3-48B6-A70B-766A4EFB11D2}" type="slidenum">
              <a:rPr lang="fr-FR" smtClean="0"/>
              <a:t>9</a:t>
            </a:fld>
            <a:endParaRPr lang="fr-FR"/>
          </a:p>
        </p:txBody>
      </p:sp>
    </p:spTree>
    <p:extLst>
      <p:ext uri="{BB962C8B-B14F-4D97-AF65-F5344CB8AC3E}">
        <p14:creationId xmlns:p14="http://schemas.microsoft.com/office/powerpoint/2010/main" val="3139255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115616" y="1203598"/>
            <a:ext cx="7772400" cy="1102519"/>
          </a:xfrm>
          <a:prstGeom prst="rect">
            <a:avLst/>
          </a:prstGeom>
        </p:spPr>
        <p:txBody>
          <a:bodyPr/>
          <a:lstStyle>
            <a:lvl1pPr algn="r">
              <a:defRPr sz="3200">
                <a:solidFill>
                  <a:srgbClr val="FF0000"/>
                </a:solidFill>
                <a:latin typeface="Arial" panose="020B0604020202020204" pitchFamily="34" charset="0"/>
                <a:cs typeface="Arial" panose="020B0604020202020204" pitchFamily="34" charset="0"/>
              </a:defRPr>
            </a:lvl1pPr>
          </a:lstStyle>
          <a:p>
            <a:r>
              <a:rPr lang="fr-FR"/>
              <a:t>TITRE DE</a:t>
            </a:r>
            <a:br>
              <a:rPr lang="fr-FR"/>
            </a:br>
            <a:r>
              <a:rPr lang="fr-FR"/>
              <a:t>LA PRÉSENTATION</a:t>
            </a:r>
            <a:endParaRPr lang="fr-FR" dirty="0"/>
          </a:p>
        </p:txBody>
      </p:sp>
      <p:sp>
        <p:nvSpPr>
          <p:cNvPr id="7" name="Titre 1"/>
          <p:cNvSpPr txBox="1">
            <a:spLocks/>
          </p:cNvSpPr>
          <p:nvPr userDrawn="1"/>
        </p:nvSpPr>
        <p:spPr>
          <a:xfrm>
            <a:off x="3478466" y="2617609"/>
            <a:ext cx="5068635" cy="1020763"/>
          </a:xfrm>
          <a:prstGeom prst="rect">
            <a:avLst/>
          </a:prstGeom>
        </p:spPr>
        <p:txBody>
          <a:bodyPr rIns="0">
            <a:noAutofit/>
          </a:bodyPr>
          <a:lstStyle>
            <a:lvl1pPr algn="r" defTabSz="914400" rtl="0" eaLnBrk="1" latinLnBrk="0" hangingPunct="1">
              <a:spcBef>
                <a:spcPct val="0"/>
              </a:spcBef>
              <a:buNone/>
              <a:defRPr sz="3500" b="0" i="0" kern="1200">
                <a:solidFill>
                  <a:srgbClr val="F01E1E"/>
                </a:solidFill>
                <a:latin typeface="Arial"/>
                <a:ea typeface="+mj-ea"/>
                <a:cs typeface="Arial"/>
              </a:defRPr>
            </a:lvl1pPr>
          </a:lstStyle>
          <a:p>
            <a:endParaRPr lang="fr-FR" dirty="0"/>
          </a:p>
        </p:txBody>
      </p:sp>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8805"/>
          <a:stretch/>
        </p:blipFill>
        <p:spPr>
          <a:xfrm>
            <a:off x="326943" y="158400"/>
            <a:ext cx="792088" cy="4985100"/>
          </a:xfrm>
          <a:prstGeom prst="rect">
            <a:avLst/>
          </a:prstGeom>
        </p:spPr>
      </p:pic>
    </p:spTree>
    <p:extLst>
      <p:ext uri="{BB962C8B-B14F-4D97-AF65-F5344CB8AC3E}">
        <p14:creationId xmlns:p14="http://schemas.microsoft.com/office/powerpoint/2010/main" val="218069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Diapositive vide">
    <p:spTree>
      <p:nvGrpSpPr>
        <p:cNvPr id="1" name=""/>
        <p:cNvGrpSpPr/>
        <p:nvPr/>
      </p:nvGrpSpPr>
      <p:grpSpPr>
        <a:xfrm>
          <a:off x="0" y="0"/>
          <a:ext cx="0" cy="0"/>
          <a:chOff x="0" y="0"/>
          <a:chExt cx="0" cy="0"/>
        </a:xfrm>
      </p:grpSpPr>
      <p:cxnSp>
        <p:nvCxnSpPr>
          <p:cNvPr id="12" name="Connecteur droit 11"/>
          <p:cNvCxnSpPr/>
          <p:nvPr userDrawn="1"/>
        </p:nvCxnSpPr>
        <p:spPr>
          <a:xfrm>
            <a:off x="250825" y="4803775"/>
            <a:ext cx="8641655" cy="22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sp>
        <p:nvSpPr>
          <p:cNvPr id="15" name="Espace réservé du pied de page 4"/>
          <p:cNvSpPr>
            <a:spLocks noGrp="1"/>
          </p:cNvSpPr>
          <p:nvPr>
            <p:ph type="ftr" sz="quarter" idx="11"/>
          </p:nvPr>
        </p:nvSpPr>
        <p:spPr>
          <a:xfrm>
            <a:off x="165600" y="4803998"/>
            <a:ext cx="7502744"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a:t>Présentation du Groupe</a:t>
            </a:r>
          </a:p>
        </p:txBody>
      </p:sp>
    </p:spTree>
    <p:extLst>
      <p:ext uri="{BB962C8B-B14F-4D97-AF65-F5344CB8AC3E}">
        <p14:creationId xmlns:p14="http://schemas.microsoft.com/office/powerpoint/2010/main" val="52644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06375"/>
            <a:ext cx="8229600" cy="857250"/>
          </a:xfrm>
          <a:prstGeom prst="rect">
            <a:avLst/>
          </a:prstGeom>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Présentation du Groupe</a:t>
            </a:r>
          </a:p>
        </p:txBody>
      </p:sp>
    </p:spTree>
    <p:extLst>
      <p:ext uri="{BB962C8B-B14F-4D97-AF65-F5344CB8AC3E}">
        <p14:creationId xmlns:p14="http://schemas.microsoft.com/office/powerpoint/2010/main" val="370731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D32DCC8-8CA0-4F36-87FE-A093A7C6552E}"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1424653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32DCC8-8CA0-4F36-87FE-A093A7C6552E}"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1387272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D32DCC8-8CA0-4F36-87FE-A093A7C6552E}"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245275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D32DCC8-8CA0-4F36-87FE-A093A7C6552E}" type="datetimeFigureOut">
              <a:rPr lang="fr-FR" smtClean="0"/>
              <a:t>19/10/2017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227498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D32DCC8-8CA0-4F36-87FE-A093A7C6552E}" type="datetimeFigureOut">
              <a:rPr lang="fr-FR" smtClean="0"/>
              <a:t>19/10/2017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22945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D32DCC8-8CA0-4F36-87FE-A093A7C6552E}" type="datetimeFigureOut">
              <a:rPr lang="fr-FR" smtClean="0"/>
              <a:t>19/10/2017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3848534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32DCC8-8CA0-4F36-87FE-A093A7C6552E}" type="datetimeFigureOut">
              <a:rPr lang="fr-FR" smtClean="0"/>
              <a:t>19/10/2017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469534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D32DCC8-8CA0-4F36-87FE-A093A7C6552E}" type="datetimeFigureOut">
              <a:rPr lang="fr-FR" smtClean="0"/>
              <a:t>19/10/2017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322289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sommaire">
    <p:spTree>
      <p:nvGrpSpPr>
        <p:cNvPr id="1" name=""/>
        <p:cNvGrpSpPr/>
        <p:nvPr/>
      </p:nvGrpSpPr>
      <p:grpSpPr>
        <a:xfrm>
          <a:off x="0" y="0"/>
          <a:ext cx="0" cy="0"/>
          <a:chOff x="0" y="0"/>
          <a:chExt cx="0" cy="0"/>
        </a:xfrm>
      </p:grpSpPr>
      <p:sp>
        <p:nvSpPr>
          <p:cNvPr id="7" name="Titre 1"/>
          <p:cNvSpPr txBox="1">
            <a:spLocks/>
          </p:cNvSpPr>
          <p:nvPr userDrawn="1"/>
        </p:nvSpPr>
        <p:spPr>
          <a:xfrm>
            <a:off x="3478466" y="2617609"/>
            <a:ext cx="5068635" cy="1020763"/>
          </a:xfrm>
          <a:prstGeom prst="rect">
            <a:avLst/>
          </a:prstGeom>
        </p:spPr>
        <p:txBody>
          <a:bodyPr rIns="0">
            <a:noAutofit/>
          </a:bodyPr>
          <a:lstStyle>
            <a:lvl1pPr algn="r" defTabSz="914400" rtl="0" eaLnBrk="1" latinLnBrk="0" hangingPunct="1">
              <a:spcBef>
                <a:spcPct val="0"/>
              </a:spcBef>
              <a:buNone/>
              <a:defRPr sz="3500" b="0" i="0" kern="1200">
                <a:solidFill>
                  <a:srgbClr val="F01E1E"/>
                </a:solidFill>
                <a:latin typeface="Arial"/>
                <a:ea typeface="+mj-ea"/>
                <a:cs typeface="Arial"/>
              </a:defRPr>
            </a:lvl1pPr>
          </a:lstStyle>
          <a:p>
            <a:endParaRPr lang="fr-FR" dirty="0"/>
          </a:p>
        </p:txBody>
      </p:sp>
      <p:sp>
        <p:nvSpPr>
          <p:cNvPr id="9" name="Titre 1"/>
          <p:cNvSpPr>
            <a:spLocks noGrp="1"/>
          </p:cNvSpPr>
          <p:nvPr>
            <p:ph type="ctrTitle" hasCustomPrompt="1"/>
          </p:nvPr>
        </p:nvSpPr>
        <p:spPr>
          <a:xfrm>
            <a:off x="1258888" y="51470"/>
            <a:ext cx="7682308" cy="1080120"/>
          </a:xfrm>
          <a:prstGeom prst="rect">
            <a:avLst/>
          </a:prstGeom>
        </p:spPr>
        <p:txBody>
          <a:bodyPr anchor="b" anchorCtr="0"/>
          <a:lstStyle>
            <a:lvl1pPr algn="r">
              <a:defRPr sz="2800">
                <a:solidFill>
                  <a:srgbClr val="E8B88B"/>
                </a:solidFill>
                <a:latin typeface="Arial" panose="020B0604020202020204" pitchFamily="34" charset="0"/>
                <a:cs typeface="Arial" panose="020B0604020202020204" pitchFamily="34" charset="0"/>
              </a:defRPr>
            </a:lvl1pPr>
          </a:lstStyle>
          <a:p>
            <a:r>
              <a:rPr lang="fr-FR"/>
              <a:t>SOMMAIRE</a:t>
            </a:r>
            <a:endParaRPr lang="fr-FR" dirty="0"/>
          </a:p>
        </p:txBody>
      </p:sp>
      <p:sp>
        <p:nvSpPr>
          <p:cNvPr id="10" name="Espace réservé du pied de page 4"/>
          <p:cNvSpPr>
            <a:spLocks noGrp="1"/>
          </p:cNvSpPr>
          <p:nvPr>
            <p:ph type="ftr" sz="quarter" idx="11"/>
          </p:nvPr>
        </p:nvSpPr>
        <p:spPr>
          <a:xfrm>
            <a:off x="165600" y="4803998"/>
            <a:ext cx="7502744"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dirty="0"/>
              <a:t>Présentation du Groupe</a:t>
            </a:r>
          </a:p>
        </p:txBody>
      </p:sp>
      <p:cxnSp>
        <p:nvCxnSpPr>
          <p:cNvPr id="12" name="Connecteur droit 11"/>
          <p:cNvCxnSpPr/>
          <p:nvPr userDrawn="1"/>
        </p:nvCxnSpPr>
        <p:spPr>
          <a:xfrm>
            <a:off x="250825" y="4803998"/>
            <a:ext cx="86423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userDrawn="1"/>
        </p:nvCxnSpPr>
        <p:spPr>
          <a:xfrm>
            <a:off x="1116013" y="980728"/>
            <a:ext cx="576024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u texte 2"/>
          <p:cNvSpPr txBox="1">
            <a:spLocks/>
          </p:cNvSpPr>
          <p:nvPr userDrawn="1"/>
        </p:nvSpPr>
        <p:spPr>
          <a:xfrm>
            <a:off x="1258888" y="1491630"/>
            <a:ext cx="7682307" cy="3168352"/>
          </a:xfrm>
          <a:prstGeom prst="rect">
            <a:avLst/>
          </a:prstGeom>
        </p:spPr>
        <p:txBody>
          <a:bodyPr anchor="t" anchorCtr="0"/>
          <a:lstStyle>
            <a:lvl1pPr marL="0" indent="0" algn="l" defTabSz="914400"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spcAft>
                <a:spcPts val="50"/>
              </a:spcAft>
              <a:buClr>
                <a:srgbClr val="E8BA8B"/>
              </a:buClr>
              <a:buSzPct val="100000"/>
            </a:pPr>
            <a:endParaRPr lang="fr-FR"/>
          </a:p>
        </p:txBody>
      </p:sp>
      <p:sp>
        <p:nvSpPr>
          <p:cNvPr id="15"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sp>
        <p:nvSpPr>
          <p:cNvPr id="16" name="Espace réservé du texte 2"/>
          <p:cNvSpPr txBox="1">
            <a:spLocks/>
          </p:cNvSpPr>
          <p:nvPr userDrawn="1"/>
        </p:nvSpPr>
        <p:spPr>
          <a:xfrm>
            <a:off x="994893" y="1203325"/>
            <a:ext cx="7897587" cy="3456657"/>
          </a:xfrm>
          <a:prstGeom prst="rect">
            <a:avLst/>
          </a:prstGeom>
        </p:spPr>
        <p:txBody>
          <a:bodyPr anchor="t" anchorCtr="0"/>
          <a:lstStyle>
            <a:lvl1pPr marL="0" indent="0" algn="l" defTabSz="914400"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spcAft>
                <a:spcPts val="50"/>
              </a:spcAft>
              <a:buClr>
                <a:srgbClr val="E8BA8B"/>
              </a:buClr>
              <a:buSzPct val="100000"/>
            </a:pPr>
            <a:endParaRPr lang="fr-FR" dirty="0"/>
          </a:p>
        </p:txBody>
      </p:sp>
      <p:sp>
        <p:nvSpPr>
          <p:cNvPr id="3" name="Espace réservé du texte 2"/>
          <p:cNvSpPr>
            <a:spLocks noGrp="1"/>
          </p:cNvSpPr>
          <p:nvPr>
            <p:ph type="body" sz="quarter" idx="12" hasCustomPrompt="1"/>
          </p:nvPr>
        </p:nvSpPr>
        <p:spPr>
          <a:xfrm>
            <a:off x="993600" y="1203325"/>
            <a:ext cx="7849865" cy="3384550"/>
          </a:xfrm>
          <a:prstGeom prst="rect">
            <a:avLst/>
          </a:prstGeom>
        </p:spPr>
        <p:txBody>
          <a:bodyPr/>
          <a:lstStyle>
            <a:lvl1pPr marL="0" indent="0">
              <a:spcBef>
                <a:spcPts val="1200"/>
              </a:spcBef>
              <a:spcAft>
                <a:spcPts val="2400"/>
              </a:spcAft>
              <a:buClr>
                <a:srgbClr val="E8B88B"/>
              </a:buClr>
              <a:buSzPct val="100000"/>
              <a:buFont typeface="Arial" panose="020B0604020202020204" pitchFamily="34" charset="0"/>
              <a:buNone/>
              <a:defRPr sz="1800">
                <a:latin typeface="Arial" panose="020B0604020202020204" pitchFamily="34" charset="0"/>
                <a:cs typeface="Arial" panose="020B0604020202020204" pitchFamily="34" charset="0"/>
              </a:defRPr>
            </a:lvl1pPr>
            <a:lvl2pPr marL="628650" indent="-285750">
              <a:spcAft>
                <a:spcPts val="50"/>
              </a:spcAft>
              <a:buClr>
                <a:srgbClr val="E8B88B"/>
              </a:buClr>
              <a:buSzPct val="100000"/>
              <a:buFont typeface="Symbol" panose="05050102010706020507" pitchFamily="18" charset="2"/>
              <a:buChar char=""/>
              <a:defRPr/>
            </a:lvl2pPr>
            <a:lvl4pPr marL="647700" indent="-285750">
              <a:spcAft>
                <a:spcPts val="50"/>
              </a:spcAft>
              <a:buSzPct val="100000"/>
              <a:buFont typeface="Calibri" panose="020F0502020204030204" pitchFamily="34" charset="0"/>
              <a:buChar char="–"/>
              <a:defRPr sz="1400"/>
            </a:lvl4pPr>
          </a:lstStyle>
          <a:p>
            <a:pPr>
              <a:spcAft>
                <a:spcPts val="50"/>
              </a:spcAft>
              <a:buClr>
                <a:srgbClr val="E8BA8B"/>
              </a:buClr>
              <a:buSzPct val="100000"/>
            </a:pPr>
            <a:r>
              <a:rPr lang="fr-FR"/>
              <a:t>Introduction</a:t>
            </a:r>
          </a:p>
          <a:p>
            <a:pPr marL="285750" indent="-285750">
              <a:spcAft>
                <a:spcPts val="50"/>
              </a:spcAft>
              <a:buClr>
                <a:srgbClr val="E8BA8B"/>
              </a:buClr>
              <a:buSzPct val="100000"/>
              <a:buFont typeface="Arial" panose="020B0604020202020204" pitchFamily="34" charset="0"/>
              <a:buChar char="►"/>
            </a:pPr>
            <a:r>
              <a:rPr lang="fr-FR"/>
              <a:t>Titre du chapitre 1 </a:t>
            </a:r>
          </a:p>
          <a:p>
            <a:pPr marL="628650" lvl="1" indent="-285750">
              <a:spcAft>
                <a:spcPts val="50"/>
              </a:spcAft>
              <a:buClr>
                <a:srgbClr val="E8BA8B"/>
              </a:buClr>
              <a:buSzPct val="100000"/>
              <a:buFont typeface="Symbol" panose="05050102010706020507" pitchFamily="18" charset="2"/>
              <a:buChar char=""/>
            </a:pPr>
            <a:r>
              <a:rPr lang="fr-FR" sz="1600">
                <a:solidFill>
                  <a:schemeClr val="tx1"/>
                </a:solidFill>
                <a:latin typeface="Arial" panose="020B0604020202020204" pitchFamily="34" charset="0"/>
                <a:cs typeface="Arial" panose="020B0604020202020204" pitchFamily="34" charset="0"/>
              </a:rPr>
              <a:t>Partie 1</a:t>
            </a:r>
          </a:p>
          <a:p>
            <a:pPr marL="647700" lvl="3" indent="-285750">
              <a:spcAft>
                <a:spcPts val="50"/>
              </a:spcAft>
              <a:buSzPct val="100000"/>
              <a:buFont typeface="Calibri" panose="020F0502020204030204" pitchFamily="34" charset="0"/>
              <a:buChar char="–"/>
            </a:pPr>
            <a:r>
              <a:rPr lang="fr-FR">
                <a:solidFill>
                  <a:schemeClr val="tx1"/>
                </a:solidFill>
                <a:latin typeface="Arial" panose="020B0604020202020204" pitchFamily="34" charset="0"/>
                <a:cs typeface="Arial" panose="020B0604020202020204" pitchFamily="34" charset="0"/>
              </a:rPr>
              <a:t>Sous-partie 1</a:t>
            </a:r>
          </a:p>
          <a:p>
            <a:pPr marL="628650" lvl="1" indent="-285750">
              <a:spcAft>
                <a:spcPts val="50"/>
              </a:spcAft>
              <a:buClr>
                <a:srgbClr val="E8BA8B"/>
              </a:buClr>
              <a:buSzPct val="100000"/>
              <a:buFont typeface="Symbol" panose="05050102010706020507" pitchFamily="18" charset="2"/>
              <a:buChar char="·"/>
            </a:pPr>
            <a:r>
              <a:rPr lang="fr-FR" sz="1600">
                <a:solidFill>
                  <a:schemeClr val="tx1"/>
                </a:solidFill>
                <a:latin typeface="Arial" panose="020B0604020202020204" pitchFamily="34" charset="0"/>
                <a:cs typeface="Arial" panose="020B0604020202020204" pitchFamily="34" charset="0"/>
              </a:rPr>
              <a:t>Partie 2</a:t>
            </a:r>
          </a:p>
          <a:p>
            <a:pPr marL="285750" indent="-285750">
              <a:spcAft>
                <a:spcPts val="50"/>
              </a:spcAft>
              <a:buClr>
                <a:srgbClr val="E8BA8B"/>
              </a:buClr>
              <a:buSzPct val="100000"/>
              <a:buFont typeface="Arial" panose="020B0604020202020204" pitchFamily="34" charset="0"/>
              <a:buChar char="►"/>
            </a:pPr>
            <a:r>
              <a:rPr lang="fr-FR"/>
              <a:t>Titre du chapitre 2 - Titre très long</a:t>
            </a:r>
            <a:br>
              <a:rPr lang="fr-FR"/>
            </a:br>
            <a:r>
              <a:rPr lang="fr-FR"/>
              <a:t>nécessitant plus d’une ligne</a:t>
            </a:r>
          </a:p>
          <a:p>
            <a:pPr marL="628650" lvl="1" indent="-285750">
              <a:spcAft>
                <a:spcPts val="50"/>
              </a:spcAft>
              <a:buClr>
                <a:srgbClr val="E8BA8B"/>
              </a:buClr>
              <a:buSzPct val="100000"/>
              <a:buFont typeface="Symbol" panose="05050102010706020507" pitchFamily="18" charset="2"/>
              <a:buChar char=""/>
            </a:pPr>
            <a:r>
              <a:rPr lang="fr-FR" sz="1600">
                <a:solidFill>
                  <a:schemeClr val="tx1"/>
                </a:solidFill>
                <a:latin typeface="Arial" panose="020B0604020202020204" pitchFamily="34" charset="0"/>
                <a:cs typeface="Arial" panose="020B0604020202020204" pitchFamily="34" charset="0"/>
              </a:rPr>
              <a:t>Partie 1</a:t>
            </a:r>
          </a:p>
          <a:p>
            <a:pPr marL="628650" lvl="1" indent="-285750">
              <a:spcAft>
                <a:spcPts val="50"/>
              </a:spcAft>
              <a:buClr>
                <a:srgbClr val="E8BA8B"/>
              </a:buClr>
              <a:buSzPct val="100000"/>
              <a:buFont typeface="Symbol" panose="05050102010706020507" pitchFamily="18" charset="2"/>
              <a:buChar char=""/>
            </a:pPr>
            <a:r>
              <a:rPr lang="fr-FR" sz="1600">
                <a:solidFill>
                  <a:schemeClr val="tx1"/>
                </a:solidFill>
                <a:latin typeface="Arial" panose="020B0604020202020204" pitchFamily="34" charset="0"/>
                <a:cs typeface="Arial" panose="020B0604020202020204" pitchFamily="34" charset="0"/>
              </a:rPr>
              <a:t>Partie 2</a:t>
            </a:r>
          </a:p>
          <a:p>
            <a:pPr>
              <a:spcAft>
                <a:spcPts val="50"/>
              </a:spcAft>
              <a:buClr>
                <a:srgbClr val="828282"/>
              </a:buClr>
              <a:buSzPct val="100000"/>
            </a:pPr>
            <a:r>
              <a:rPr lang="fr-FR"/>
              <a:t>Conclusion</a:t>
            </a:r>
            <a:endParaRPr lang="fr-FR" dirty="0"/>
          </a:p>
        </p:txBody>
      </p:sp>
    </p:spTree>
    <p:extLst>
      <p:ext uri="{BB962C8B-B14F-4D97-AF65-F5344CB8AC3E}">
        <p14:creationId xmlns:p14="http://schemas.microsoft.com/office/powerpoint/2010/main" val="3625779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D32DCC8-8CA0-4F36-87FE-A093A7C6552E}" type="datetimeFigureOut">
              <a:rPr lang="fr-FR" smtClean="0"/>
              <a:t>19/10/2017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1865902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32DCC8-8CA0-4F36-87FE-A093A7C6552E}"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3440778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6375"/>
            <a:ext cx="6019800" cy="43878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D32DCC8-8CA0-4F36-87FE-A093A7C6552E}"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56334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D32DCC8-8CA0-4F36-87FE-A093A7C6552E}" type="datetimeFigureOut">
              <a:rPr lang="fr-FR" smtClean="0"/>
              <a:t>19/10/2017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1117540-5EDA-4CB8-A3DD-AE833D7D59EE}" type="slidenum">
              <a:rPr lang="fr-FR" smtClean="0"/>
              <a:t>‹N°›</a:t>
            </a:fld>
            <a:endParaRPr lang="fr-FR"/>
          </a:p>
        </p:txBody>
      </p:sp>
    </p:spTree>
    <p:extLst>
      <p:ext uri="{BB962C8B-B14F-4D97-AF65-F5344CB8AC3E}">
        <p14:creationId xmlns:p14="http://schemas.microsoft.com/office/powerpoint/2010/main" val="307111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11" name="Titre 1"/>
          <p:cNvSpPr>
            <a:spLocks noGrp="1"/>
          </p:cNvSpPr>
          <p:nvPr>
            <p:ph type="ctrTitle" hasCustomPrompt="1"/>
          </p:nvPr>
        </p:nvSpPr>
        <p:spPr>
          <a:xfrm>
            <a:off x="1044202" y="1099393"/>
            <a:ext cx="7488238" cy="1184325"/>
          </a:xfrm>
          <a:prstGeom prst="rect">
            <a:avLst/>
          </a:prstGeom>
        </p:spPr>
        <p:txBody>
          <a:bodyPr/>
          <a:lstStyle>
            <a:lvl1pPr algn="l">
              <a:defRPr sz="2400" baseline="0">
                <a:solidFill>
                  <a:srgbClr val="FF0000"/>
                </a:solidFill>
                <a:latin typeface="Arial" panose="020B0604020202020204" pitchFamily="34" charset="0"/>
                <a:cs typeface="Arial" panose="020B0604020202020204" pitchFamily="34" charset="0"/>
              </a:defRPr>
            </a:lvl1pPr>
          </a:lstStyle>
          <a:p>
            <a:r>
              <a:rPr lang="fr-FR"/>
              <a:t>Page d’ouverture</a:t>
            </a:r>
            <a:br>
              <a:rPr lang="fr-FR"/>
            </a:br>
            <a:r>
              <a:rPr lang="fr-FR"/>
              <a:t>de chapitre</a:t>
            </a:r>
            <a:endParaRPr lang="fr-FR" dirty="0"/>
          </a:p>
        </p:txBody>
      </p:sp>
      <p:sp>
        <p:nvSpPr>
          <p:cNvPr id="16" name="Espace réservé du pied de page 4"/>
          <p:cNvSpPr>
            <a:spLocks noGrp="1"/>
          </p:cNvSpPr>
          <p:nvPr>
            <p:ph type="ftr" sz="quarter" idx="11"/>
          </p:nvPr>
        </p:nvSpPr>
        <p:spPr>
          <a:xfrm>
            <a:off x="1043608" y="4803998"/>
            <a:ext cx="6624736"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dirty="0"/>
              <a:t>Présentation du Groupe</a:t>
            </a:r>
          </a:p>
        </p:txBody>
      </p:sp>
      <p:cxnSp>
        <p:nvCxnSpPr>
          <p:cNvPr id="17" name="Connecteur droit 16"/>
          <p:cNvCxnSpPr/>
          <p:nvPr userDrawn="1"/>
        </p:nvCxnSpPr>
        <p:spPr>
          <a:xfrm>
            <a:off x="1116013" y="4803998"/>
            <a:ext cx="777716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pic>
        <p:nvPicPr>
          <p:cNvPr id="7" name="Imag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8805"/>
          <a:stretch/>
        </p:blipFill>
        <p:spPr>
          <a:xfrm>
            <a:off x="326943" y="158400"/>
            <a:ext cx="792088" cy="4985100"/>
          </a:xfrm>
          <a:prstGeom prst="rect">
            <a:avLst/>
          </a:prstGeom>
        </p:spPr>
      </p:pic>
    </p:spTree>
    <p:extLst>
      <p:ext uri="{BB962C8B-B14F-4D97-AF65-F5344CB8AC3E}">
        <p14:creationId xmlns:p14="http://schemas.microsoft.com/office/powerpoint/2010/main" val="211561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259632" y="-20538"/>
            <a:ext cx="7704856" cy="997620"/>
          </a:xfrm>
          <a:prstGeom prst="rect">
            <a:avLst/>
          </a:prstGeom>
        </p:spPr>
        <p:txBody>
          <a:bodyPr anchor="b" anchorCtr="0"/>
          <a:lstStyle>
            <a:lvl1pPr algn="r">
              <a:defRPr sz="2200" b="1">
                <a:solidFill>
                  <a:srgbClr val="FF0000"/>
                </a:solidFill>
                <a:latin typeface="Arial" panose="020B0604020202020204" pitchFamily="34" charset="0"/>
                <a:cs typeface="Arial" panose="020B0604020202020204" pitchFamily="34" charset="0"/>
              </a:defRPr>
            </a:lvl1pPr>
          </a:lstStyle>
          <a:p>
            <a:r>
              <a:rPr lang="fr-FR"/>
              <a:t>Titre de la diapositive</a:t>
            </a:r>
          </a:p>
        </p:txBody>
      </p:sp>
      <p:sp>
        <p:nvSpPr>
          <p:cNvPr id="3" name="Espace réservé du contenu 2"/>
          <p:cNvSpPr>
            <a:spLocks noGrp="1"/>
          </p:cNvSpPr>
          <p:nvPr>
            <p:ph idx="1"/>
          </p:nvPr>
        </p:nvSpPr>
        <p:spPr>
          <a:xfrm>
            <a:off x="1030362" y="1203325"/>
            <a:ext cx="7646094" cy="3384649"/>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0" indent="0">
              <a:buClr>
                <a:srgbClr val="E8B88B"/>
              </a:buClr>
              <a:buFont typeface="Arial" panose="020B0604020202020204" pitchFamily="34" charset="0"/>
              <a:buChar char="►"/>
              <a:defRPr sz="1800">
                <a:latin typeface="Arial" panose="020B0604020202020204" pitchFamily="34" charset="0"/>
                <a:cs typeface="Arial" panose="020B0604020202020204" pitchFamily="34" charset="0"/>
              </a:defRPr>
            </a:lvl2pPr>
            <a:lvl3pPr marL="454025" indent="-228600">
              <a:buClr>
                <a:srgbClr val="E8B88B"/>
              </a:buClr>
              <a:defRPr sz="1800">
                <a:latin typeface="Arial" panose="020B0604020202020204" pitchFamily="34" charset="0"/>
                <a:cs typeface="Arial" panose="020B0604020202020204" pitchFamily="34" charset="0"/>
              </a:defRPr>
            </a:lvl3pPr>
            <a:lvl4pPr marL="709613" indent="-228600">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p:txBody>
      </p:sp>
      <p:cxnSp>
        <p:nvCxnSpPr>
          <p:cNvPr id="9" name="Connecteur droit 8"/>
          <p:cNvCxnSpPr/>
          <p:nvPr userDrawn="1"/>
        </p:nvCxnSpPr>
        <p:spPr>
          <a:xfrm flipV="1">
            <a:off x="1116013" y="978830"/>
            <a:ext cx="7776467" cy="859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userDrawn="1"/>
        </p:nvCxnSpPr>
        <p:spPr>
          <a:xfrm>
            <a:off x="250825" y="4803998"/>
            <a:ext cx="86423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sp>
        <p:nvSpPr>
          <p:cNvPr id="33" name="Espace réservé du pied de page 4"/>
          <p:cNvSpPr>
            <a:spLocks noGrp="1"/>
          </p:cNvSpPr>
          <p:nvPr>
            <p:ph type="ftr" sz="quarter" idx="11"/>
          </p:nvPr>
        </p:nvSpPr>
        <p:spPr>
          <a:xfrm>
            <a:off x="165600" y="4803998"/>
            <a:ext cx="7430736"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dirty="0"/>
              <a:t>Présentation du Groupe</a:t>
            </a:r>
          </a:p>
        </p:txBody>
      </p:sp>
    </p:spTree>
    <p:extLst>
      <p:ext uri="{BB962C8B-B14F-4D97-AF65-F5344CB8AC3E}">
        <p14:creationId xmlns:p14="http://schemas.microsoft.com/office/powerpoint/2010/main" val="195877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re et contenu v2">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1116013" y="411510"/>
            <a:ext cx="7848475" cy="461665"/>
          </a:xfrm>
          <a:prstGeom prst="rect">
            <a:avLst/>
          </a:prstGeom>
        </p:spPr>
        <p:txBody>
          <a:bodyPr anchor="b" anchorCtr="0"/>
          <a:lstStyle>
            <a:lvl1pPr algn="l">
              <a:defRPr sz="2400" b="1">
                <a:solidFill>
                  <a:srgbClr val="FF0000"/>
                </a:solidFill>
                <a:latin typeface="Arial" panose="020B0604020202020204" pitchFamily="34" charset="0"/>
                <a:cs typeface="Arial" panose="020B0604020202020204" pitchFamily="34" charset="0"/>
              </a:defRPr>
            </a:lvl1pPr>
          </a:lstStyle>
          <a:p>
            <a:r>
              <a:rPr lang="fr-FR" dirty="0"/>
              <a:t>TITRE DE LA DIAPOSITIVE</a:t>
            </a:r>
          </a:p>
        </p:txBody>
      </p:sp>
      <p:cxnSp>
        <p:nvCxnSpPr>
          <p:cNvPr id="10" name="Connecteur droit 9"/>
          <p:cNvCxnSpPr/>
          <p:nvPr userDrawn="1"/>
        </p:nvCxnSpPr>
        <p:spPr>
          <a:xfrm flipV="1">
            <a:off x="1116013" y="978830"/>
            <a:ext cx="7776467" cy="859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250825" y="4803998"/>
            <a:ext cx="86416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sp>
        <p:nvSpPr>
          <p:cNvPr id="16" name="Espace réservé du pied de page 4"/>
          <p:cNvSpPr>
            <a:spLocks noGrp="1"/>
          </p:cNvSpPr>
          <p:nvPr>
            <p:ph type="ftr" sz="quarter" idx="11"/>
          </p:nvPr>
        </p:nvSpPr>
        <p:spPr>
          <a:xfrm>
            <a:off x="165600" y="4803998"/>
            <a:ext cx="7502744"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a:t>Présentation du Groupe</a:t>
            </a:r>
          </a:p>
        </p:txBody>
      </p:sp>
    </p:spTree>
    <p:extLst>
      <p:ext uri="{BB962C8B-B14F-4D97-AF65-F5344CB8AC3E}">
        <p14:creationId xmlns:p14="http://schemas.microsoft.com/office/powerpoint/2010/main" val="221849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cus">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1881904" y="411510"/>
            <a:ext cx="7082584" cy="461665"/>
          </a:xfrm>
          <a:prstGeom prst="rect">
            <a:avLst/>
          </a:prstGeom>
        </p:spPr>
        <p:txBody>
          <a:bodyPr anchor="ctr" anchorCtr="0"/>
          <a:lstStyle>
            <a:lvl1pPr algn="l">
              <a:defRPr sz="2400" b="1">
                <a:solidFill>
                  <a:srgbClr val="FF0000"/>
                </a:solidFill>
                <a:latin typeface="Arial" panose="020B0604020202020204" pitchFamily="34" charset="0"/>
                <a:cs typeface="Arial" panose="020B0604020202020204" pitchFamily="34" charset="0"/>
              </a:defRPr>
            </a:lvl1pPr>
          </a:lstStyle>
          <a:p>
            <a:r>
              <a:rPr lang="fr-FR" dirty="0"/>
              <a:t>TITRE DE LA DIAPOSITIVE</a:t>
            </a:r>
          </a:p>
        </p:txBody>
      </p:sp>
      <p:cxnSp>
        <p:nvCxnSpPr>
          <p:cNvPr id="10" name="Connecteur droit 9"/>
          <p:cNvCxnSpPr/>
          <p:nvPr userDrawn="1"/>
        </p:nvCxnSpPr>
        <p:spPr>
          <a:xfrm flipV="1">
            <a:off x="1116013" y="978830"/>
            <a:ext cx="7776467" cy="859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userDrawn="1"/>
        </p:nvCxnSpPr>
        <p:spPr>
          <a:xfrm>
            <a:off x="250825" y="4803998"/>
            <a:ext cx="86416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sp>
        <p:nvSpPr>
          <p:cNvPr id="16" name="Espace réservé du pied de page 4"/>
          <p:cNvSpPr>
            <a:spLocks noGrp="1"/>
          </p:cNvSpPr>
          <p:nvPr>
            <p:ph type="ftr" sz="quarter" idx="11"/>
          </p:nvPr>
        </p:nvSpPr>
        <p:spPr>
          <a:xfrm>
            <a:off x="165600" y="4803998"/>
            <a:ext cx="7502744"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a:t>Présentation du Groupe</a:t>
            </a:r>
          </a:p>
        </p:txBody>
      </p:sp>
    </p:spTree>
    <p:extLst>
      <p:ext uri="{BB962C8B-B14F-4D97-AF65-F5344CB8AC3E}">
        <p14:creationId xmlns:p14="http://schemas.microsoft.com/office/powerpoint/2010/main" val="230271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re de partie et 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50825" y="1197123"/>
            <a:ext cx="4321175" cy="3246835"/>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285750" indent="-285750">
              <a:buClr>
                <a:srgbClr val="E8B88B"/>
              </a:buClr>
              <a:buFont typeface="Arial" panose="020B0604020202020204" pitchFamily="34" charset="0"/>
              <a:buChar char="►"/>
              <a:defRPr sz="1800">
                <a:latin typeface="Arial" panose="020B0604020202020204" pitchFamily="34" charset="0"/>
                <a:cs typeface="Arial" panose="020B0604020202020204" pitchFamily="34" charset="0"/>
              </a:defRPr>
            </a:lvl2pPr>
            <a:lvl3pPr marL="538163" indent="-228600">
              <a:buClr>
                <a:srgbClr val="E8B88B"/>
              </a:buClr>
              <a:defRPr sz="1600">
                <a:latin typeface="Arial" panose="020B0604020202020204" pitchFamily="34" charset="0"/>
                <a:cs typeface="Arial" panose="020B0604020202020204" pitchFamily="34" charset="0"/>
              </a:defRPr>
            </a:lvl3pPr>
            <a:lvl4pPr marL="804863" indent="-228600">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4" name="Espace réservé du contenu 3"/>
          <p:cNvSpPr>
            <a:spLocks noGrp="1"/>
          </p:cNvSpPr>
          <p:nvPr>
            <p:ph sz="half" idx="2"/>
          </p:nvPr>
        </p:nvSpPr>
        <p:spPr>
          <a:xfrm>
            <a:off x="4777680" y="1203598"/>
            <a:ext cx="4114800" cy="3030935"/>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285750" indent="-285750">
              <a:buClr>
                <a:srgbClr val="E8B88B"/>
              </a:buClr>
              <a:buFont typeface="Arial" panose="020B0604020202020204" pitchFamily="34" charset="0"/>
              <a:buChar char="►"/>
              <a:defRPr sz="1800">
                <a:latin typeface="Arial" panose="020B0604020202020204" pitchFamily="34" charset="0"/>
                <a:cs typeface="Arial" panose="020B0604020202020204" pitchFamily="34" charset="0"/>
              </a:defRPr>
            </a:lvl2pPr>
            <a:lvl3pPr marL="538163" indent="-228600">
              <a:buClr>
                <a:srgbClr val="E8B88B"/>
              </a:buCl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0" name="Titre 1"/>
          <p:cNvSpPr>
            <a:spLocks noGrp="1"/>
          </p:cNvSpPr>
          <p:nvPr>
            <p:ph type="title" hasCustomPrompt="1"/>
          </p:nvPr>
        </p:nvSpPr>
        <p:spPr>
          <a:xfrm>
            <a:off x="1403648" y="-20538"/>
            <a:ext cx="7560840" cy="997620"/>
          </a:xfrm>
          <a:prstGeom prst="rect">
            <a:avLst/>
          </a:prstGeom>
        </p:spPr>
        <p:txBody>
          <a:bodyPr anchor="b" anchorCtr="0"/>
          <a:lstStyle>
            <a:lvl1pPr algn="r">
              <a:defRPr sz="2200" b="1">
                <a:solidFill>
                  <a:srgbClr val="FF0000"/>
                </a:solidFill>
                <a:latin typeface="Arial" panose="020B0604020202020204" pitchFamily="34" charset="0"/>
                <a:cs typeface="Arial" panose="020B0604020202020204" pitchFamily="34" charset="0"/>
              </a:defRPr>
            </a:lvl1pPr>
          </a:lstStyle>
          <a:p>
            <a:r>
              <a:rPr lang="fr-FR"/>
              <a:t>Titre de la diapositive</a:t>
            </a:r>
          </a:p>
        </p:txBody>
      </p:sp>
      <p:cxnSp>
        <p:nvCxnSpPr>
          <p:cNvPr id="11" name="Connecteur droit 10"/>
          <p:cNvCxnSpPr/>
          <p:nvPr userDrawn="1"/>
        </p:nvCxnSpPr>
        <p:spPr>
          <a:xfrm flipV="1">
            <a:off x="1116013" y="978830"/>
            <a:ext cx="7776467" cy="859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250825" y="4803998"/>
            <a:ext cx="86416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sp>
        <p:nvSpPr>
          <p:cNvPr id="14" name="Espace réservé du pied de page 4"/>
          <p:cNvSpPr>
            <a:spLocks noGrp="1"/>
          </p:cNvSpPr>
          <p:nvPr>
            <p:ph type="ftr" sz="quarter" idx="11"/>
          </p:nvPr>
        </p:nvSpPr>
        <p:spPr>
          <a:xfrm>
            <a:off x="165600" y="4803998"/>
            <a:ext cx="7430736"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a:t>Présentation du Groupe</a:t>
            </a:r>
          </a:p>
        </p:txBody>
      </p:sp>
    </p:spTree>
    <p:extLst>
      <p:ext uri="{BB962C8B-B14F-4D97-AF65-F5344CB8AC3E}">
        <p14:creationId xmlns:p14="http://schemas.microsoft.com/office/powerpoint/2010/main" val="408819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apositive avec graphique">
    <p:spTree>
      <p:nvGrpSpPr>
        <p:cNvPr id="1" name=""/>
        <p:cNvGrpSpPr/>
        <p:nvPr/>
      </p:nvGrpSpPr>
      <p:grpSpPr>
        <a:xfrm>
          <a:off x="0" y="0"/>
          <a:ext cx="0" cy="0"/>
          <a:chOff x="0" y="0"/>
          <a:chExt cx="0" cy="0"/>
        </a:xfrm>
      </p:grpSpPr>
      <p:sp>
        <p:nvSpPr>
          <p:cNvPr id="16" name="Espace réservé du contenu 2"/>
          <p:cNvSpPr>
            <a:spLocks noGrp="1"/>
          </p:cNvSpPr>
          <p:nvPr>
            <p:ph sz="half" idx="1" hasCustomPrompt="1"/>
          </p:nvPr>
        </p:nvSpPr>
        <p:spPr>
          <a:xfrm>
            <a:off x="4791969" y="1491630"/>
            <a:ext cx="4100511" cy="3031884"/>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285750" indent="-285750">
              <a:buClr>
                <a:srgbClr val="E8BA8B"/>
              </a:buClr>
              <a:buFont typeface="Arial" panose="020B0604020202020204" pitchFamily="34" charset="0"/>
              <a:buChar char="►"/>
              <a:defRPr sz="1800">
                <a:latin typeface="Arial" panose="020B0604020202020204" pitchFamily="34" charset="0"/>
                <a:cs typeface="Arial" panose="020B0604020202020204" pitchFamily="34" charset="0"/>
              </a:defRPr>
            </a:lvl2pPr>
            <a:lvl3pPr marL="538163" indent="-228600">
              <a:buClr>
                <a:srgbClr val="E8BA8B"/>
              </a:buClr>
              <a:defRPr sz="1600">
                <a:latin typeface="Arial" panose="020B0604020202020204" pitchFamily="34" charset="0"/>
                <a:cs typeface="Arial" panose="020B0604020202020204" pitchFamily="34" charset="0"/>
              </a:defRPr>
            </a:lvl3pPr>
            <a:lvl4pPr marL="804863" indent="-228600">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a:t>Graphique</a:t>
            </a:r>
          </a:p>
        </p:txBody>
      </p:sp>
      <p:sp>
        <p:nvSpPr>
          <p:cNvPr id="18" name="Espace réservé du texte 13"/>
          <p:cNvSpPr>
            <a:spLocks noGrp="1"/>
          </p:cNvSpPr>
          <p:nvPr>
            <p:ph type="body" sz="quarter" idx="13" hasCustomPrompt="1"/>
          </p:nvPr>
        </p:nvSpPr>
        <p:spPr>
          <a:xfrm>
            <a:off x="4572000" y="1131590"/>
            <a:ext cx="4297103" cy="316463"/>
          </a:xfrm>
          <a:prstGeom prst="rect">
            <a:avLst/>
          </a:prstGeom>
        </p:spPr>
        <p:txBody>
          <a:bodyPr lIns="0" tIns="0" rIns="0" bIns="0" anchor="t" anchorCtr="0">
            <a:noAutofit/>
          </a:bodyPr>
          <a:lstStyle>
            <a:lvl1pPr marL="0" indent="0" algn="r">
              <a:buFontTx/>
              <a:buNone/>
              <a:defRPr sz="1800" b="0" i="0" baseline="0">
                <a:solidFill>
                  <a:srgbClr val="F01E1E"/>
                </a:solidFill>
                <a:latin typeface="Arial"/>
                <a:cs typeface="Arial"/>
              </a:defRPr>
            </a:lvl1pPr>
          </a:lstStyle>
          <a:p>
            <a:pPr lvl="0"/>
            <a:r>
              <a:rPr lang="fr-FR" dirty="0"/>
              <a:t>Titre du graphique</a:t>
            </a:r>
          </a:p>
        </p:txBody>
      </p:sp>
      <p:sp>
        <p:nvSpPr>
          <p:cNvPr id="19" name="Espace réservé du texte 13"/>
          <p:cNvSpPr>
            <a:spLocks noGrp="1"/>
          </p:cNvSpPr>
          <p:nvPr>
            <p:ph type="body" sz="quarter" idx="14" hasCustomPrompt="1"/>
          </p:nvPr>
        </p:nvSpPr>
        <p:spPr>
          <a:xfrm>
            <a:off x="1116013" y="1491630"/>
            <a:ext cx="3311946" cy="3024336"/>
          </a:xfrm>
          <a:prstGeom prst="rect">
            <a:avLst/>
          </a:prstGeom>
        </p:spPr>
        <p:txBody>
          <a:bodyPr lIns="0" tIns="0" rIns="0" bIns="0" anchor="t" anchorCtr="0">
            <a:noAutofit/>
          </a:bodyPr>
          <a:lstStyle>
            <a:lvl1pPr marL="0" indent="0" algn="l">
              <a:buFontTx/>
              <a:buNone/>
              <a:defRPr sz="1400" b="0" i="0" baseline="0">
                <a:solidFill>
                  <a:schemeClr val="tx1"/>
                </a:solidFill>
                <a:latin typeface="Arial"/>
                <a:cs typeface="Arial"/>
              </a:defRPr>
            </a:lvl1pPr>
          </a:lstStyle>
          <a:p>
            <a:pPr lvl="0"/>
            <a:r>
              <a:rPr lang="fr-FR"/>
              <a:t>Texte courant</a:t>
            </a:r>
            <a:endParaRPr lang="fr-FR" dirty="0"/>
          </a:p>
        </p:txBody>
      </p:sp>
      <p:cxnSp>
        <p:nvCxnSpPr>
          <p:cNvPr id="25" name="Connecteur droit 24"/>
          <p:cNvCxnSpPr/>
          <p:nvPr userDrawn="1"/>
        </p:nvCxnSpPr>
        <p:spPr>
          <a:xfrm>
            <a:off x="250825" y="4803998"/>
            <a:ext cx="86416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sp>
        <p:nvSpPr>
          <p:cNvPr id="27" name="Espace réservé du pied de page 4"/>
          <p:cNvSpPr>
            <a:spLocks noGrp="1"/>
          </p:cNvSpPr>
          <p:nvPr>
            <p:ph type="ftr" sz="quarter" idx="11"/>
          </p:nvPr>
        </p:nvSpPr>
        <p:spPr>
          <a:xfrm>
            <a:off x="165600" y="4803998"/>
            <a:ext cx="7430736"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dirty="0"/>
              <a:t>Présentation du Groupe</a:t>
            </a:r>
          </a:p>
        </p:txBody>
      </p:sp>
      <p:sp>
        <p:nvSpPr>
          <p:cNvPr id="10" name="Titre 1"/>
          <p:cNvSpPr>
            <a:spLocks noGrp="1"/>
          </p:cNvSpPr>
          <p:nvPr>
            <p:ph type="title" hasCustomPrompt="1"/>
          </p:nvPr>
        </p:nvSpPr>
        <p:spPr>
          <a:xfrm>
            <a:off x="1403648" y="-20538"/>
            <a:ext cx="7560840" cy="997620"/>
          </a:xfrm>
          <a:prstGeom prst="rect">
            <a:avLst/>
          </a:prstGeom>
        </p:spPr>
        <p:txBody>
          <a:bodyPr anchor="b" anchorCtr="0"/>
          <a:lstStyle>
            <a:lvl1pPr algn="r">
              <a:defRPr sz="2200" b="1">
                <a:solidFill>
                  <a:srgbClr val="FF0000"/>
                </a:solidFill>
                <a:latin typeface="Arial" panose="020B0604020202020204" pitchFamily="34" charset="0"/>
                <a:cs typeface="Arial" panose="020B0604020202020204" pitchFamily="34" charset="0"/>
              </a:defRPr>
            </a:lvl1pPr>
          </a:lstStyle>
          <a:p>
            <a:r>
              <a:rPr lang="fr-FR"/>
              <a:t>Titre de la diapositive</a:t>
            </a:r>
          </a:p>
        </p:txBody>
      </p:sp>
      <p:cxnSp>
        <p:nvCxnSpPr>
          <p:cNvPr id="11" name="Connecteur droit 10"/>
          <p:cNvCxnSpPr/>
          <p:nvPr userDrawn="1"/>
        </p:nvCxnSpPr>
        <p:spPr>
          <a:xfrm flipV="1">
            <a:off x="1116013" y="978830"/>
            <a:ext cx="7776467" cy="859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874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6_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prstGeom prst="rect">
            <a:avLst/>
          </a:prstGeom>
        </p:spPr>
        <p:txBody>
          <a:bodyPr anchor="b"/>
          <a:lstStyle>
            <a:lvl1pPr algn="l">
              <a:defRPr sz="1400" b="1">
                <a:latin typeface="Arial" panose="020B0604020202020204" pitchFamily="34" charset="0"/>
                <a:cs typeface="Arial" panose="020B0604020202020204" pitchFamily="34" charset="0"/>
              </a:defRPr>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4025503"/>
            <a:ext cx="5486400" cy="603647"/>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4" name="Connecteur droit 13"/>
          <p:cNvCxnSpPr/>
          <p:nvPr userDrawn="1"/>
        </p:nvCxnSpPr>
        <p:spPr>
          <a:xfrm>
            <a:off x="250825" y="4803775"/>
            <a:ext cx="86416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Espace réservé du numéro de diapositive 5"/>
          <p:cNvSpPr txBox="1">
            <a:spLocks/>
          </p:cNvSpPr>
          <p:nvPr userDrawn="1"/>
        </p:nvSpPr>
        <p:spPr>
          <a:xfrm>
            <a:off x="8388424" y="4803998"/>
            <a:ext cx="576064" cy="273844"/>
          </a:xfrm>
          <a:prstGeom prst="rect">
            <a:avLst/>
          </a:prstGeom>
        </p:spPr>
        <p:txBody>
          <a:bodyPr/>
          <a:lstStyle>
            <a:defPPr>
              <a:defRPr lang="fr-FR"/>
            </a:defPPr>
            <a:lvl1pPr marL="0" algn="r" defTabSz="914400" rtl="0" eaLnBrk="1" latinLnBrk="0" hangingPunct="1">
              <a:defRPr sz="1100" kern="1200">
                <a:solidFill>
                  <a:srgbClr val="898989"/>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5C8FA-452C-4D2F-9E13-19CFC61FBE59}" type="slidenum">
              <a:rPr lang="fr-FR" sz="1050" smtClean="0"/>
              <a:pPr/>
              <a:t>‹N°›</a:t>
            </a:fld>
            <a:endParaRPr lang="fr-FR"/>
          </a:p>
        </p:txBody>
      </p:sp>
      <p:sp>
        <p:nvSpPr>
          <p:cNvPr id="16" name="Espace réservé du pied de page 4"/>
          <p:cNvSpPr>
            <a:spLocks noGrp="1"/>
          </p:cNvSpPr>
          <p:nvPr>
            <p:ph type="ftr" sz="quarter" idx="11"/>
          </p:nvPr>
        </p:nvSpPr>
        <p:spPr>
          <a:xfrm>
            <a:off x="165600" y="4803998"/>
            <a:ext cx="7502744"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dirty="0"/>
              <a:t>Présentation du Groupe</a:t>
            </a:r>
          </a:p>
        </p:txBody>
      </p:sp>
    </p:spTree>
    <p:extLst>
      <p:ext uri="{BB962C8B-B14F-4D97-AF65-F5344CB8AC3E}">
        <p14:creationId xmlns:p14="http://schemas.microsoft.com/office/powerpoint/2010/main" val="34606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164232" y="4803998"/>
            <a:ext cx="7504112" cy="273844"/>
          </a:xfrm>
          <a:prstGeom prst="rect">
            <a:avLst/>
          </a:prstGeom>
        </p:spPr>
        <p:txBody>
          <a:bodyPr/>
          <a:lstStyle>
            <a:lvl1pPr>
              <a:defRPr sz="1000">
                <a:solidFill>
                  <a:srgbClr val="898989"/>
                </a:solidFill>
                <a:latin typeface="Arial" panose="020B0604020202020204" pitchFamily="34" charset="0"/>
                <a:cs typeface="Arial" panose="020B0604020202020204" pitchFamily="34" charset="0"/>
              </a:defRPr>
            </a:lvl1pPr>
          </a:lstStyle>
          <a:p>
            <a:r>
              <a:rPr lang="fr-FR"/>
              <a:t>Présentation du Groupe</a:t>
            </a:r>
          </a:p>
        </p:txBody>
      </p:sp>
      <p:pic>
        <p:nvPicPr>
          <p:cNvPr id="3" name="Imag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5504" y="159582"/>
            <a:ext cx="790112" cy="900000"/>
          </a:xfrm>
          <a:prstGeom prst="rect">
            <a:avLst/>
          </a:prstGeom>
        </p:spPr>
      </p:pic>
    </p:spTree>
    <p:extLst>
      <p:ext uri="{BB962C8B-B14F-4D97-AF65-F5344CB8AC3E}">
        <p14:creationId xmlns:p14="http://schemas.microsoft.com/office/powerpoint/2010/main" val="178291621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50" r:id="rId4"/>
    <p:sldLayoutId id="2147483651" r:id="rId5"/>
    <p:sldLayoutId id="2147483662" r:id="rId6"/>
    <p:sldLayoutId id="2147483652" r:id="rId7"/>
    <p:sldLayoutId id="2147483657" r:id="rId8"/>
    <p:sldLayoutId id="2147483661" r:id="rId9"/>
    <p:sldLayoutId id="2147483655" r:id="rId10"/>
    <p:sldLayoutId id="214748366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D32DCC8-8CA0-4F36-87FE-A093A7C6552E}" type="datetimeFigureOut">
              <a:rPr lang="fr-FR" smtClean="0"/>
              <a:t>19/10/2017</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1117540-5EDA-4CB8-A3DD-AE833D7D59EE}" type="slidenum">
              <a:rPr lang="fr-FR" smtClean="0"/>
              <a:t>‹N°›</a:t>
            </a:fld>
            <a:endParaRPr lang="fr-FR"/>
          </a:p>
        </p:txBody>
      </p:sp>
    </p:spTree>
    <p:extLst>
      <p:ext uri="{BB962C8B-B14F-4D97-AF65-F5344CB8AC3E}">
        <p14:creationId xmlns:p14="http://schemas.microsoft.com/office/powerpoint/2010/main" val="368279419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0.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46.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2.png"/><Relationship Id="rId11" Type="http://schemas.openxmlformats.org/officeDocument/2006/relationships/slide" Target="slide2.xml"/><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15616" y="1995686"/>
            <a:ext cx="7772400" cy="1102519"/>
          </a:xfrm>
        </p:spPr>
        <p:txBody>
          <a:bodyPr>
            <a:normAutofit/>
          </a:bodyPr>
          <a:lstStyle/>
          <a:p>
            <a:pPr algn="ctr"/>
            <a:r>
              <a:rPr lang="fr-FR" sz="3300" b="1" dirty="0"/>
              <a:t>MIEUX CONNAITRE </a:t>
            </a:r>
            <a:br>
              <a:rPr lang="fr-FR" sz="3300" b="1" dirty="0"/>
            </a:br>
            <a:r>
              <a:rPr lang="fr-FR" sz="3300" b="1" dirty="0"/>
              <a:t>LE GROUPE CAISSE DES DÉPÔTS</a:t>
            </a:r>
            <a:endParaRPr lang="fr-FR" b="1" dirty="0"/>
          </a:p>
        </p:txBody>
      </p:sp>
      <p:sp>
        <p:nvSpPr>
          <p:cNvPr id="3" name="Rectangle 2"/>
          <p:cNvSpPr/>
          <p:nvPr/>
        </p:nvSpPr>
        <p:spPr>
          <a:xfrm>
            <a:off x="2051720" y="4650690"/>
            <a:ext cx="5760640" cy="276999"/>
          </a:xfrm>
          <a:prstGeom prst="rect">
            <a:avLst/>
          </a:prstGeom>
        </p:spPr>
        <p:txBody>
          <a:bodyPr wrap="square">
            <a:spAutoFit/>
          </a:bodyPr>
          <a:lstStyle/>
          <a:p>
            <a:pPr algn="ctr"/>
            <a:r>
              <a:rPr lang="fr-FR" sz="1200" dirty="0"/>
              <a:t>Direction de la Communication du Groupe - mai 2017</a:t>
            </a:r>
          </a:p>
        </p:txBody>
      </p:sp>
    </p:spTree>
    <p:extLst>
      <p:ext uri="{BB962C8B-B14F-4D97-AF65-F5344CB8AC3E}">
        <p14:creationId xmlns:p14="http://schemas.microsoft.com/office/powerpoint/2010/main" val="160438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16013" y="205954"/>
            <a:ext cx="7848475" cy="811237"/>
          </a:xfrm>
        </p:spPr>
        <p:txBody>
          <a:bodyPr/>
          <a:lstStyle/>
          <a:p>
            <a:r>
              <a:rPr lang="fr-FR" sz="2200" dirty="0"/>
              <a:t>DES FILIALES </a:t>
            </a:r>
            <a:r>
              <a:rPr lang="fr-FR" sz="2200" cap="all" dirty="0" err="1"/>
              <a:t>D’INTéRêT</a:t>
            </a:r>
            <a:r>
              <a:rPr lang="fr-FR" sz="2200" cap="all" dirty="0"/>
              <a:t> </a:t>
            </a:r>
            <a:r>
              <a:rPr lang="fr-FR" sz="2200" cap="all" dirty="0" err="1"/>
              <a:t>GéNéRAL</a:t>
            </a:r>
            <a:r>
              <a:rPr lang="fr-FR" sz="2200" cap="all" dirty="0"/>
              <a:t> </a:t>
            </a:r>
            <a:br>
              <a:rPr lang="fr-FR" sz="2200" cap="all" dirty="0"/>
            </a:br>
            <a:r>
              <a:rPr lang="fr-FR" sz="2200" cap="all" dirty="0"/>
              <a:t>ET DES PARTICIPATIONS </a:t>
            </a:r>
            <a:r>
              <a:rPr lang="fr-FR" sz="2200" cap="all" dirty="0" err="1"/>
              <a:t>STRATéGIQUES</a:t>
            </a:r>
            <a:endParaRPr lang="fr-FR" sz="2200" cap="all" dirty="0"/>
          </a:p>
        </p:txBody>
      </p:sp>
      <p:sp>
        <p:nvSpPr>
          <p:cNvPr id="2" name="Espace réservé du pied de page 1"/>
          <p:cNvSpPr>
            <a:spLocks noGrp="1"/>
          </p:cNvSpPr>
          <p:nvPr>
            <p:ph type="ftr" sz="quarter" idx="11"/>
          </p:nvPr>
        </p:nvSpPr>
        <p:spPr/>
        <p:txBody>
          <a:bodyPr/>
          <a:lstStyle/>
          <a:p>
            <a:r>
              <a:rPr lang="fr-FR" dirty="0"/>
              <a:t>Présentation du Groupe</a:t>
            </a:r>
          </a:p>
        </p:txBody>
      </p:sp>
      <p:grpSp>
        <p:nvGrpSpPr>
          <p:cNvPr id="13" name="Groupe 12"/>
          <p:cNvGrpSpPr/>
          <p:nvPr/>
        </p:nvGrpSpPr>
        <p:grpSpPr>
          <a:xfrm>
            <a:off x="323528" y="1268143"/>
            <a:ext cx="8335209" cy="832020"/>
            <a:chOff x="323528" y="1268143"/>
            <a:chExt cx="8335209" cy="832020"/>
          </a:xfrm>
        </p:grpSpPr>
        <p:pic>
          <p:nvPicPr>
            <p:cNvPr id="1026" name="Picture 2" descr="Afficher l'image d'orig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89" t="13249" r="33770" b="12878"/>
            <a:stretch/>
          </p:blipFill>
          <p:spPr bwMode="auto">
            <a:xfrm>
              <a:off x="373372" y="1722676"/>
              <a:ext cx="868541" cy="3541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39" t="13629" r="28351" b="13629"/>
            <a:stretch/>
          </p:blipFill>
          <p:spPr bwMode="auto">
            <a:xfrm>
              <a:off x="1721060" y="1740400"/>
              <a:ext cx="984349" cy="3186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2721"/>
            <a:stretch/>
          </p:blipFill>
          <p:spPr bwMode="auto">
            <a:xfrm>
              <a:off x="3184556" y="1744452"/>
              <a:ext cx="1213494" cy="3105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cadredeville.com/la-sce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13" t="29884" r="39541" b="8266"/>
            <a:stretch/>
          </p:blipFill>
          <p:spPr bwMode="auto">
            <a:xfrm>
              <a:off x="4877197" y="1775263"/>
              <a:ext cx="513042" cy="2489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ficher l'image d'origin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989" t="5201" r="24790" b="12200"/>
            <a:stretch/>
          </p:blipFill>
          <p:spPr bwMode="auto">
            <a:xfrm>
              <a:off x="5869386" y="1699307"/>
              <a:ext cx="387268" cy="40085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8"/>
            <a:stretch>
              <a:fillRect/>
            </a:stretch>
          </p:blipFill>
          <p:spPr>
            <a:xfrm>
              <a:off x="6735801" y="1740630"/>
              <a:ext cx="945215" cy="318211"/>
            </a:xfrm>
            <a:prstGeom prst="rect">
              <a:avLst/>
            </a:prstGeom>
          </p:spPr>
        </p:pic>
        <p:pic>
          <p:nvPicPr>
            <p:cNvPr id="1036" name="Picture 12" descr="Afficher l'image d'origin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0164" y="1733544"/>
              <a:ext cx="498573" cy="33238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3528" y="1268143"/>
              <a:ext cx="6198253"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Filiales à 100%</a:t>
              </a:r>
            </a:p>
          </p:txBody>
        </p:sp>
      </p:grpSp>
      <p:grpSp>
        <p:nvGrpSpPr>
          <p:cNvPr id="15" name="Groupe 14"/>
          <p:cNvGrpSpPr/>
          <p:nvPr/>
        </p:nvGrpSpPr>
        <p:grpSpPr>
          <a:xfrm>
            <a:off x="320180" y="2409738"/>
            <a:ext cx="7217957" cy="825135"/>
            <a:chOff x="320180" y="2409738"/>
            <a:chExt cx="7217957" cy="825135"/>
          </a:xfrm>
        </p:grpSpPr>
        <p:pic>
          <p:nvPicPr>
            <p:cNvPr id="7" name="Image 6"/>
            <p:cNvPicPr>
              <a:picLocks noChangeAspect="1"/>
            </p:cNvPicPr>
            <p:nvPr/>
          </p:nvPicPr>
          <p:blipFill>
            <a:blip r:embed="rId10"/>
            <a:stretch>
              <a:fillRect/>
            </a:stretch>
          </p:blipFill>
          <p:spPr>
            <a:xfrm>
              <a:off x="410585" y="2884774"/>
              <a:ext cx="849047" cy="238376"/>
            </a:xfrm>
            <a:prstGeom prst="rect">
              <a:avLst/>
            </a:prstGeom>
          </p:spPr>
        </p:pic>
        <p:pic>
          <p:nvPicPr>
            <p:cNvPr id="8" name="Image 7"/>
            <p:cNvPicPr>
              <a:picLocks noChangeAspect="1"/>
            </p:cNvPicPr>
            <p:nvPr/>
          </p:nvPicPr>
          <p:blipFill>
            <a:blip r:embed="rId11"/>
            <a:stretch>
              <a:fillRect/>
            </a:stretch>
          </p:blipFill>
          <p:spPr>
            <a:xfrm>
              <a:off x="1514719" y="2802022"/>
              <a:ext cx="530771" cy="403881"/>
            </a:xfrm>
            <a:prstGeom prst="rect">
              <a:avLst/>
            </a:prstGeom>
          </p:spPr>
        </p:pic>
        <p:pic>
          <p:nvPicPr>
            <p:cNvPr id="10" name="Image 9"/>
            <p:cNvPicPr>
              <a:picLocks noChangeAspect="1"/>
            </p:cNvPicPr>
            <p:nvPr/>
          </p:nvPicPr>
          <p:blipFill>
            <a:blip r:embed="rId12"/>
            <a:stretch>
              <a:fillRect/>
            </a:stretch>
          </p:blipFill>
          <p:spPr>
            <a:xfrm>
              <a:off x="3184556" y="2829335"/>
              <a:ext cx="1069787" cy="349254"/>
            </a:xfrm>
            <a:prstGeom prst="rect">
              <a:avLst/>
            </a:prstGeom>
          </p:spPr>
        </p:pic>
        <p:pic>
          <p:nvPicPr>
            <p:cNvPr id="11" name="Image 10"/>
            <p:cNvPicPr>
              <a:picLocks noChangeAspect="1"/>
            </p:cNvPicPr>
            <p:nvPr/>
          </p:nvPicPr>
          <p:blipFill>
            <a:blip r:embed="rId13"/>
            <a:stretch>
              <a:fillRect/>
            </a:stretch>
          </p:blipFill>
          <p:spPr>
            <a:xfrm>
              <a:off x="4509430" y="2858997"/>
              <a:ext cx="613875" cy="289930"/>
            </a:xfrm>
            <a:prstGeom prst="rect">
              <a:avLst/>
            </a:prstGeom>
          </p:spPr>
        </p:pic>
        <p:pic>
          <p:nvPicPr>
            <p:cNvPr id="12" name="Image 11"/>
            <p:cNvPicPr>
              <a:picLocks noChangeAspect="1"/>
            </p:cNvPicPr>
            <p:nvPr/>
          </p:nvPicPr>
          <p:blipFill>
            <a:blip r:embed="rId14"/>
            <a:stretch>
              <a:fillRect/>
            </a:stretch>
          </p:blipFill>
          <p:spPr>
            <a:xfrm>
              <a:off x="5378392" y="2775358"/>
              <a:ext cx="1070968" cy="457209"/>
            </a:xfrm>
            <a:prstGeom prst="rect">
              <a:avLst/>
            </a:prstGeom>
          </p:spPr>
        </p:pic>
        <p:pic>
          <p:nvPicPr>
            <p:cNvPr id="14" name="Image 13"/>
            <p:cNvPicPr>
              <a:picLocks noChangeAspect="1"/>
            </p:cNvPicPr>
            <p:nvPr/>
          </p:nvPicPr>
          <p:blipFill>
            <a:blip r:embed="rId15"/>
            <a:stretch>
              <a:fillRect/>
            </a:stretch>
          </p:blipFill>
          <p:spPr>
            <a:xfrm>
              <a:off x="6914116" y="2672936"/>
              <a:ext cx="624021" cy="553895"/>
            </a:xfrm>
            <a:prstGeom prst="rect">
              <a:avLst/>
            </a:prstGeom>
          </p:spPr>
        </p:pic>
        <p:pic>
          <p:nvPicPr>
            <p:cNvPr id="3074"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95736" y="2738266"/>
              <a:ext cx="720080" cy="49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20180" y="2409738"/>
              <a:ext cx="4464496"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Filiales détenues majoritairement </a:t>
              </a:r>
            </a:p>
          </p:txBody>
        </p:sp>
      </p:grpSp>
      <p:grpSp>
        <p:nvGrpSpPr>
          <p:cNvPr id="16" name="Groupe 15"/>
          <p:cNvGrpSpPr/>
          <p:nvPr/>
        </p:nvGrpSpPr>
        <p:grpSpPr>
          <a:xfrm>
            <a:off x="371040" y="3571462"/>
            <a:ext cx="5691980" cy="716812"/>
            <a:chOff x="320180" y="3592422"/>
            <a:chExt cx="5691980" cy="716812"/>
          </a:xfrm>
        </p:grpSpPr>
        <p:sp>
          <p:nvSpPr>
            <p:cNvPr id="21" name="ZoneTexte 20"/>
            <p:cNvSpPr txBox="1"/>
            <p:nvPr/>
          </p:nvSpPr>
          <p:spPr>
            <a:xfrm>
              <a:off x="320180" y="3592422"/>
              <a:ext cx="3593375" cy="307777"/>
            </a:xfrm>
            <a:prstGeom prst="rect">
              <a:avLst/>
            </a:prstGeom>
            <a:noFill/>
          </p:spPr>
          <p:txBody>
            <a:bodyPr wrap="square" rtlCol="0">
              <a:spAutoFit/>
            </a:bodyPr>
            <a:lstStyle/>
            <a:p>
              <a:r>
                <a:rPr lang="fr-FR" sz="1400" b="1" dirty="0">
                  <a:latin typeface="Arial" panose="020B0604020202020204" pitchFamily="34" charset="0"/>
                  <a:cs typeface="Arial" panose="020B0604020202020204" pitchFamily="34" charset="0"/>
                </a:rPr>
                <a:t>Participations stratégiques</a:t>
              </a:r>
            </a:p>
          </p:txBody>
        </p:sp>
        <p:sp>
          <p:nvSpPr>
            <p:cNvPr id="9" name="ZoneTexte 8"/>
            <p:cNvSpPr txBox="1"/>
            <p:nvPr/>
          </p:nvSpPr>
          <p:spPr>
            <a:xfrm>
              <a:off x="323528" y="3939902"/>
              <a:ext cx="5688632" cy="369332"/>
            </a:xfrm>
            <a:prstGeom prst="rect">
              <a:avLst/>
            </a:prstGeom>
            <a:noFill/>
          </p:spPr>
          <p:txBody>
            <a:bodyPr wrap="square" rtlCol="0">
              <a:spAutoFit/>
            </a:bodyPr>
            <a:lstStyle/>
            <a:p>
              <a:endParaRPr lang="fr-FR" dirty="0"/>
            </a:p>
          </p:txBody>
        </p:sp>
      </p:grpSp>
      <p:pic>
        <p:nvPicPr>
          <p:cNvPr id="2051" name="Picture 3" descr="C:\Users\ccornec\AppData\Local\Microsoft\Windows\Temporary Internet Files\Content.Outlook\2F8123FG\Groupe La Post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13109" y="4155926"/>
            <a:ext cx="1152527" cy="2619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cornec\AppData\Local\Microsoft\Windows\Temporary Internet Files\Content.Outlook\2F8123FG\cnr (2).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46921" y="3939902"/>
            <a:ext cx="998569" cy="7883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cornec\AppData\Local\Microsoft\Windows\Temporary Internet Files\Content.Outlook\2F8123FG\logo rte (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51436" y="4036233"/>
            <a:ext cx="479733" cy="4797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ccornec\AppData\Local\Microsoft\Windows\Temporary Internet Files\Content.Outlook\2F8123FG\SFIL (2).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0585" y="4180714"/>
            <a:ext cx="621741" cy="33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91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sz="2200" dirty="0"/>
              <a:t>UN GROUPE ANCRÉ DANS LES TERRITOIRES</a:t>
            </a:r>
          </a:p>
        </p:txBody>
      </p:sp>
      <p:sp>
        <p:nvSpPr>
          <p:cNvPr id="2" name="Espace réservé du pied de page 1"/>
          <p:cNvSpPr>
            <a:spLocks noGrp="1"/>
          </p:cNvSpPr>
          <p:nvPr>
            <p:ph type="ftr" sz="quarter" idx="11"/>
          </p:nvPr>
        </p:nvSpPr>
        <p:spPr/>
        <p:txBody>
          <a:bodyPr/>
          <a:lstStyle/>
          <a:p>
            <a:r>
              <a:rPr lang="fr-FR"/>
              <a:t>Présentation du Groupe</a:t>
            </a:r>
          </a:p>
        </p:txBody>
      </p:sp>
      <p:sp>
        <p:nvSpPr>
          <p:cNvPr id="34" name="ZoneTexte 33"/>
          <p:cNvSpPr txBox="1"/>
          <p:nvPr/>
        </p:nvSpPr>
        <p:spPr>
          <a:xfrm>
            <a:off x="136056" y="1779662"/>
            <a:ext cx="4824536" cy="1231106"/>
          </a:xfrm>
          <a:prstGeom prst="rect">
            <a:avLst/>
          </a:prstGeom>
          <a:noFill/>
        </p:spPr>
        <p:txBody>
          <a:bodyPr wrap="square" rtlCol="0">
            <a:spAutoFit/>
          </a:bodyPr>
          <a:lstStyle/>
          <a:p>
            <a:pPr>
              <a:spcBef>
                <a:spcPts val="1200"/>
              </a:spcBef>
            </a:pPr>
            <a:r>
              <a:rPr lang="fr-FR" sz="2400" dirty="0">
                <a:solidFill>
                  <a:srgbClr val="FF0000"/>
                </a:solidFill>
                <a:latin typeface="Arial" panose="020B0604020202020204" pitchFamily="34" charset="0"/>
                <a:cs typeface="Arial" panose="020B0604020202020204" pitchFamily="34" charset="0"/>
              </a:rPr>
              <a:t>16</a:t>
            </a:r>
            <a:r>
              <a:rPr lang="fr-FR" sz="1400" i="1" dirty="0">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directions régionales </a:t>
            </a:r>
          </a:p>
          <a:p>
            <a:pPr>
              <a:spcBef>
                <a:spcPts val="1200"/>
              </a:spcBef>
            </a:pPr>
            <a:r>
              <a:rPr lang="fr-FR" sz="1600" dirty="0">
                <a:latin typeface="Arial" panose="020B0604020202020204" pitchFamily="34" charset="0"/>
                <a:cs typeface="Arial" panose="020B0604020202020204" pitchFamily="34" charset="0"/>
              </a:rPr>
              <a:t> </a:t>
            </a:r>
            <a:r>
              <a:rPr lang="fr-FR" sz="2400" dirty="0">
                <a:solidFill>
                  <a:srgbClr val="FF0000"/>
                </a:solidFill>
                <a:latin typeface="Arial" panose="020B0604020202020204" pitchFamily="34" charset="0"/>
                <a:cs typeface="Arial" panose="020B0604020202020204" pitchFamily="34" charset="0"/>
              </a:rPr>
              <a:t>35</a:t>
            </a:r>
            <a:r>
              <a:rPr lang="fr-FR" sz="1600" dirty="0">
                <a:latin typeface="Arial" panose="020B0604020202020204" pitchFamily="34" charset="0"/>
                <a:cs typeface="Arial" panose="020B0604020202020204" pitchFamily="34" charset="0"/>
              </a:rPr>
              <a:t> implantations territoriales</a:t>
            </a:r>
          </a:p>
          <a:p>
            <a:endParaRPr lang="fr-FR" sz="16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677" y="987574"/>
            <a:ext cx="4547847" cy="3797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96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15616" y="267494"/>
            <a:ext cx="7848475" cy="677689"/>
          </a:xfrm>
        </p:spPr>
        <p:txBody>
          <a:bodyPr/>
          <a:lstStyle/>
          <a:p>
            <a:r>
              <a:rPr lang="fr-FR" sz="2200" dirty="0"/>
              <a:t>UNE STRATÉGIE ET DES METIERS AU SERVICE DES TRANSITIONS</a:t>
            </a:r>
          </a:p>
        </p:txBody>
      </p:sp>
      <p:sp>
        <p:nvSpPr>
          <p:cNvPr id="2" name="Espace réservé du pied de page 1"/>
          <p:cNvSpPr>
            <a:spLocks noGrp="1"/>
          </p:cNvSpPr>
          <p:nvPr>
            <p:ph type="ftr" sz="quarter" idx="11"/>
          </p:nvPr>
        </p:nvSpPr>
        <p:spPr/>
        <p:txBody>
          <a:bodyPr/>
          <a:lstStyle/>
          <a:p>
            <a:r>
              <a:rPr lang="fr-FR"/>
              <a:t>Présentation du Groupe</a:t>
            </a:r>
          </a:p>
        </p:txBody>
      </p:sp>
      <p:sp>
        <p:nvSpPr>
          <p:cNvPr id="8" name="ZoneTexte 7"/>
          <p:cNvSpPr txBox="1"/>
          <p:nvPr/>
        </p:nvSpPr>
        <p:spPr>
          <a:xfrm>
            <a:off x="1043608" y="1297964"/>
            <a:ext cx="7704856" cy="584775"/>
          </a:xfrm>
          <a:prstGeom prst="rect">
            <a:avLst/>
          </a:prstGeom>
          <a:noFill/>
          <a:ln w="15875">
            <a:noFill/>
          </a:ln>
        </p:spPr>
        <p:txBody>
          <a:bodyPr wrap="square" rtlCol="0">
            <a:spAutoFit/>
          </a:bodyPr>
          <a:lstStyle/>
          <a:p>
            <a:r>
              <a:rPr lang="fr-FR" sz="1600" dirty="0">
                <a:latin typeface="Arial" panose="020B0604020202020204" pitchFamily="34" charset="0"/>
                <a:cs typeface="Arial" panose="020B0604020202020204" pitchFamily="34" charset="0"/>
              </a:rPr>
              <a:t>Accompagner les pouvoirs publics, les collectivités locales et les acteurs économiques dans les grandes MUTATIONS que connaît notre pays :  </a:t>
            </a:r>
          </a:p>
        </p:txBody>
      </p:sp>
      <p:grpSp>
        <p:nvGrpSpPr>
          <p:cNvPr id="26" name="Groupe 25"/>
          <p:cNvGrpSpPr/>
          <p:nvPr/>
        </p:nvGrpSpPr>
        <p:grpSpPr>
          <a:xfrm>
            <a:off x="4734032" y="3255826"/>
            <a:ext cx="3600400" cy="1070830"/>
            <a:chOff x="4734032" y="3255826"/>
            <a:chExt cx="3600400" cy="1070830"/>
          </a:xfrm>
        </p:grpSpPr>
        <p:sp>
          <p:nvSpPr>
            <p:cNvPr id="13" name="Rectangle 12"/>
            <p:cNvSpPr/>
            <p:nvPr/>
          </p:nvSpPr>
          <p:spPr>
            <a:xfrm>
              <a:off x="4734032" y="3255826"/>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TRANSITION 	DÉMOGRAPHIQUE ET 	SOCIALE</a:t>
              </a:r>
            </a:p>
          </p:txBody>
        </p:sp>
        <p:pic>
          <p:nvPicPr>
            <p:cNvPr id="7" name="Image 6"/>
            <p:cNvPicPr>
              <a:picLocks noChangeAspect="1"/>
            </p:cNvPicPr>
            <p:nvPr/>
          </p:nvPicPr>
          <p:blipFill>
            <a:blip r:embed="rId3"/>
            <a:stretch>
              <a:fillRect/>
            </a:stretch>
          </p:blipFill>
          <p:spPr>
            <a:xfrm>
              <a:off x="4850455" y="3414225"/>
              <a:ext cx="808360" cy="796721"/>
            </a:xfrm>
            <a:prstGeom prst="rect">
              <a:avLst/>
            </a:prstGeom>
            <a:ln>
              <a:noFill/>
            </a:ln>
          </p:spPr>
        </p:pic>
      </p:grpSp>
      <p:grpSp>
        <p:nvGrpSpPr>
          <p:cNvPr id="24" name="Groupe 23"/>
          <p:cNvGrpSpPr/>
          <p:nvPr/>
        </p:nvGrpSpPr>
        <p:grpSpPr>
          <a:xfrm>
            <a:off x="4734032" y="2067694"/>
            <a:ext cx="3600400" cy="1070830"/>
            <a:chOff x="4734032" y="2067694"/>
            <a:chExt cx="3600400" cy="1070830"/>
          </a:xfrm>
        </p:grpSpPr>
        <p:sp>
          <p:nvSpPr>
            <p:cNvPr id="11" name="Rectangle 10"/>
            <p:cNvSpPr/>
            <p:nvPr/>
          </p:nvSpPr>
          <p:spPr>
            <a:xfrm>
              <a:off x="4734032"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TRANSITION ÉCOLOGIQUE 	ET ÉNERGÉTIQUE</a:t>
              </a:r>
            </a:p>
          </p:txBody>
        </p:sp>
        <p:pic>
          <p:nvPicPr>
            <p:cNvPr id="19" name="Image 18"/>
            <p:cNvPicPr>
              <a:picLocks noChangeAspect="1"/>
            </p:cNvPicPr>
            <p:nvPr/>
          </p:nvPicPr>
          <p:blipFill>
            <a:blip r:embed="rId4"/>
            <a:stretch>
              <a:fillRect/>
            </a:stretch>
          </p:blipFill>
          <p:spPr>
            <a:xfrm>
              <a:off x="4869414" y="2223067"/>
              <a:ext cx="770442" cy="769419"/>
            </a:xfrm>
            <a:prstGeom prst="rect">
              <a:avLst/>
            </a:prstGeom>
            <a:ln>
              <a:noFill/>
            </a:ln>
          </p:spPr>
        </p:pic>
      </p:grpSp>
      <p:grpSp>
        <p:nvGrpSpPr>
          <p:cNvPr id="25" name="Groupe 24"/>
          <p:cNvGrpSpPr/>
          <p:nvPr/>
        </p:nvGrpSpPr>
        <p:grpSpPr>
          <a:xfrm>
            <a:off x="1043608" y="3265116"/>
            <a:ext cx="3600400" cy="1070830"/>
            <a:chOff x="1043608" y="3265116"/>
            <a:chExt cx="3600400" cy="1070830"/>
          </a:xfrm>
        </p:grpSpPr>
        <p:sp>
          <p:nvSpPr>
            <p:cNvPr id="12" name="Rectangle 11"/>
            <p:cNvSpPr/>
            <p:nvPr/>
          </p:nvSpPr>
          <p:spPr>
            <a:xfrm>
              <a:off x="1043608" y="3265116"/>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TRANSITION NUMÉRIQUE</a:t>
              </a:r>
            </a:p>
          </p:txBody>
        </p:sp>
        <p:pic>
          <p:nvPicPr>
            <p:cNvPr id="20" name="Image 19"/>
            <p:cNvPicPr>
              <a:picLocks noChangeAspect="1"/>
            </p:cNvPicPr>
            <p:nvPr/>
          </p:nvPicPr>
          <p:blipFill>
            <a:blip r:embed="rId5"/>
            <a:stretch>
              <a:fillRect/>
            </a:stretch>
          </p:blipFill>
          <p:spPr>
            <a:xfrm>
              <a:off x="1227320" y="3435010"/>
              <a:ext cx="770442" cy="758158"/>
            </a:xfrm>
            <a:prstGeom prst="rect">
              <a:avLst/>
            </a:prstGeom>
            <a:ln>
              <a:noFill/>
            </a:ln>
          </p:spPr>
        </p:pic>
      </p:grpSp>
      <p:grpSp>
        <p:nvGrpSpPr>
          <p:cNvPr id="23" name="Groupe 22"/>
          <p:cNvGrpSpPr/>
          <p:nvPr/>
        </p:nvGrpSpPr>
        <p:grpSpPr>
          <a:xfrm>
            <a:off x="1043608" y="2067694"/>
            <a:ext cx="3600400" cy="1070830"/>
            <a:chOff x="1043608" y="2067694"/>
            <a:chExt cx="3600400" cy="1070830"/>
          </a:xfrm>
        </p:grpSpPr>
        <p:sp>
          <p:nvSpPr>
            <p:cNvPr id="14" name="Rectangle 13"/>
            <p:cNvSpPr/>
            <p:nvPr/>
          </p:nvSpPr>
          <p:spPr>
            <a:xfrm>
              <a:off x="1043608"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anose="020B0604020202020204" pitchFamily="34" charset="0"/>
                  <a:cs typeface="Arial" panose="020B0604020202020204" pitchFamily="34" charset="0"/>
                </a:rPr>
                <a:t>	</a:t>
              </a:r>
              <a:r>
                <a:rPr lang="fr-FR" sz="1400" dirty="0">
                  <a:solidFill>
                    <a:schemeClr val="tx1"/>
                  </a:solidFill>
                  <a:latin typeface="Arial" panose="020B0604020202020204" pitchFamily="34" charset="0"/>
                  <a:cs typeface="Arial" panose="020B0604020202020204" pitchFamily="34" charset="0"/>
                </a:rPr>
                <a:t>TRANSITION TERRITORIALE</a:t>
              </a:r>
            </a:p>
          </p:txBody>
        </p:sp>
        <p:pic>
          <p:nvPicPr>
            <p:cNvPr id="21" name="Image 20"/>
            <p:cNvPicPr>
              <a:picLocks noChangeAspect="1"/>
            </p:cNvPicPr>
            <p:nvPr/>
          </p:nvPicPr>
          <p:blipFill>
            <a:blip r:embed="rId6"/>
            <a:stretch>
              <a:fillRect/>
            </a:stretch>
          </p:blipFill>
          <p:spPr>
            <a:xfrm>
              <a:off x="1227320" y="2234892"/>
              <a:ext cx="764967" cy="734578"/>
            </a:xfrm>
            <a:prstGeom prst="rect">
              <a:avLst/>
            </a:prstGeom>
            <a:ln>
              <a:noFill/>
            </a:ln>
          </p:spPr>
        </p:pic>
      </p:grpSp>
    </p:spTree>
    <p:extLst>
      <p:ext uri="{BB962C8B-B14F-4D97-AF65-F5344CB8AC3E}">
        <p14:creationId xmlns:p14="http://schemas.microsoft.com/office/powerpoint/2010/main" val="2565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4734032" y="3255826"/>
            <a:ext cx="3600400" cy="1070830"/>
            <a:chOff x="4734032" y="3255826"/>
            <a:chExt cx="3600400" cy="1070830"/>
          </a:xfrm>
        </p:grpSpPr>
        <p:sp>
          <p:nvSpPr>
            <p:cNvPr id="29" name="Rectangle 28"/>
            <p:cNvSpPr/>
            <p:nvPr/>
          </p:nvSpPr>
          <p:spPr>
            <a:xfrm>
              <a:off x="4734032" y="3255826"/>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DÉMOGRAPHIQUE ET 	SOCIALE</a:t>
              </a:r>
            </a:p>
          </p:txBody>
        </p:sp>
        <p:pic>
          <p:nvPicPr>
            <p:cNvPr id="15" name="Image 14"/>
            <p:cNvPicPr>
              <a:picLocks noChangeAspect="1"/>
            </p:cNvPicPr>
            <p:nvPr/>
          </p:nvPicPr>
          <p:blipFill>
            <a:blip r:embed="rId3">
              <a:duotone>
                <a:schemeClr val="bg2">
                  <a:shade val="45000"/>
                  <a:satMod val="135000"/>
                </a:schemeClr>
                <a:prstClr val="white"/>
              </a:duotone>
            </a:blip>
            <a:stretch>
              <a:fillRect/>
            </a:stretch>
          </p:blipFill>
          <p:spPr>
            <a:xfrm>
              <a:off x="4850455" y="3414225"/>
              <a:ext cx="808360" cy="796721"/>
            </a:xfrm>
            <a:prstGeom prst="rect">
              <a:avLst/>
            </a:prstGeom>
            <a:ln>
              <a:noFill/>
            </a:ln>
          </p:spPr>
        </p:pic>
      </p:grpSp>
      <p:sp>
        <p:nvSpPr>
          <p:cNvPr id="17" name="Rectangle 16"/>
          <p:cNvSpPr/>
          <p:nvPr/>
        </p:nvSpPr>
        <p:spPr>
          <a:xfrm>
            <a:off x="1043608"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Soutenir</a:t>
            </a:r>
            <a:r>
              <a:rPr lang="fr-FR" sz="1100" dirty="0">
                <a:latin typeface="Arial" panose="020B0604020202020204" pitchFamily="34" charset="0"/>
                <a:cs typeface="Arial" panose="020B0604020202020204" pitchFamily="34" charset="0"/>
              </a:rPr>
              <a:t> </a:t>
            </a:r>
            <a:r>
              <a:rPr lang="fr-FR" sz="1100" dirty="0">
                <a:solidFill>
                  <a:srgbClr val="FF0000"/>
                </a:solidFill>
                <a:latin typeface="Arial" panose="020B0604020202020204" pitchFamily="34" charset="0"/>
                <a:cs typeface="Arial" panose="020B0604020202020204" pitchFamily="34" charset="0"/>
              </a:rPr>
              <a:t>l’investissement</a:t>
            </a:r>
            <a:r>
              <a:rPr lang="fr-FR" sz="1100" dirty="0">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public local</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Stimuler</a:t>
            </a:r>
            <a:r>
              <a:rPr lang="fr-FR" sz="1100" dirty="0">
                <a:latin typeface="Arial" panose="020B0604020202020204" pitchFamily="34" charset="0"/>
                <a:cs typeface="Arial" panose="020B0604020202020204" pitchFamily="34" charset="0"/>
              </a:rPr>
              <a:t> </a:t>
            </a:r>
            <a:r>
              <a:rPr lang="fr-FR" sz="1100" dirty="0">
                <a:solidFill>
                  <a:srgbClr val="FF0000"/>
                </a:solidFill>
                <a:latin typeface="Arial" panose="020B0604020202020204" pitchFamily="34" charset="0"/>
                <a:cs typeface="Arial" panose="020B0604020202020204" pitchFamily="34" charset="0"/>
              </a:rPr>
              <a:t>la croissance </a:t>
            </a:r>
            <a:r>
              <a:rPr lang="fr-FR" sz="1100" dirty="0">
                <a:solidFill>
                  <a:schemeClr val="tx1"/>
                </a:solidFill>
                <a:latin typeface="Arial" panose="020B0604020202020204" pitchFamily="34" charset="0"/>
                <a:cs typeface="Arial" panose="020B0604020202020204" pitchFamily="34" charset="0"/>
              </a:rPr>
              <a:t>au plus près des bassins d’emplois</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Renforcer </a:t>
            </a:r>
            <a:r>
              <a:rPr lang="fr-FR" sz="1100" dirty="0">
                <a:solidFill>
                  <a:srgbClr val="FF0000"/>
                </a:solidFill>
                <a:latin typeface="Arial" panose="020B0604020202020204" pitchFamily="34" charset="0"/>
                <a:cs typeface="Arial" panose="020B0604020202020204" pitchFamily="34" charset="0"/>
              </a:rPr>
              <a:t>l’attractivité</a:t>
            </a:r>
            <a:r>
              <a:rPr lang="fr-FR" sz="1100" dirty="0">
                <a:latin typeface="Arial" panose="020B0604020202020204" pitchFamily="34" charset="0"/>
                <a:cs typeface="Arial" panose="020B0604020202020204" pitchFamily="34" charset="0"/>
              </a:rPr>
              <a:t> </a:t>
            </a:r>
            <a:r>
              <a:rPr lang="fr-FR" sz="1100" dirty="0">
                <a:solidFill>
                  <a:schemeClr val="tx1"/>
                </a:solidFill>
                <a:latin typeface="Arial" panose="020B0604020202020204" pitchFamily="34" charset="0"/>
                <a:cs typeface="Arial" panose="020B0604020202020204" pitchFamily="34" charset="0"/>
              </a:rPr>
              <a:t>des territoires</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Relancer la production de </a:t>
            </a:r>
            <a:r>
              <a:rPr lang="fr-FR" sz="1100" dirty="0">
                <a:solidFill>
                  <a:srgbClr val="FF0000"/>
                </a:solidFill>
                <a:latin typeface="Arial" panose="020B0604020202020204" pitchFamily="34" charset="0"/>
                <a:cs typeface="Arial" panose="020B0604020202020204" pitchFamily="34" charset="0"/>
              </a:rPr>
              <a:t>logements</a:t>
            </a:r>
          </a:p>
        </p:txBody>
      </p:sp>
      <p:sp>
        <p:nvSpPr>
          <p:cNvPr id="3" name="Titre 2"/>
          <p:cNvSpPr>
            <a:spLocks noGrp="1"/>
          </p:cNvSpPr>
          <p:nvPr>
            <p:ph type="title"/>
          </p:nvPr>
        </p:nvSpPr>
        <p:spPr/>
        <p:txBody>
          <a:bodyPr/>
          <a:lstStyle/>
          <a:p>
            <a:r>
              <a:rPr lang="fr-FR" sz="2200" dirty="0"/>
              <a:t>UNE STRATÉGIE AU SERVICE DES TRANSITIONS</a:t>
            </a:r>
          </a:p>
        </p:txBody>
      </p:sp>
      <p:sp>
        <p:nvSpPr>
          <p:cNvPr id="2" name="Espace réservé du pied de page 1"/>
          <p:cNvSpPr>
            <a:spLocks noGrp="1"/>
          </p:cNvSpPr>
          <p:nvPr>
            <p:ph type="ftr" sz="quarter" idx="11"/>
          </p:nvPr>
        </p:nvSpPr>
        <p:spPr/>
        <p:txBody>
          <a:bodyPr/>
          <a:lstStyle/>
          <a:p>
            <a:r>
              <a:rPr lang="fr-FR" dirty="0"/>
              <a:t>Présentation du Groupe</a:t>
            </a:r>
          </a:p>
        </p:txBody>
      </p:sp>
      <p:sp>
        <p:nvSpPr>
          <p:cNvPr id="40" name="ZoneTexte 39"/>
          <p:cNvSpPr txBox="1"/>
          <p:nvPr/>
        </p:nvSpPr>
        <p:spPr>
          <a:xfrm>
            <a:off x="1043608" y="1297964"/>
            <a:ext cx="7704856" cy="338554"/>
          </a:xfrm>
          <a:prstGeom prst="rect">
            <a:avLst/>
          </a:prstGeom>
          <a:noFill/>
          <a:ln w="15875">
            <a:noFill/>
          </a:ln>
        </p:spPr>
        <p:txBody>
          <a:bodyPr wrap="square" rtlCol="0">
            <a:spAutoFit/>
          </a:bodyPr>
          <a:lstStyle/>
          <a:p>
            <a:r>
              <a:rPr lang="fr-FR" sz="1600" dirty="0">
                <a:latin typeface="Arial" panose="020B0604020202020204" pitchFamily="34" charset="0"/>
                <a:cs typeface="Arial" panose="020B0604020202020204" pitchFamily="34" charset="0"/>
              </a:rPr>
              <a:t>La transition territoriale  </a:t>
            </a:r>
          </a:p>
        </p:txBody>
      </p:sp>
      <p:grpSp>
        <p:nvGrpSpPr>
          <p:cNvPr id="4" name="Groupe 3"/>
          <p:cNvGrpSpPr/>
          <p:nvPr/>
        </p:nvGrpSpPr>
        <p:grpSpPr>
          <a:xfrm>
            <a:off x="4734032" y="2067694"/>
            <a:ext cx="3600400" cy="1070830"/>
            <a:chOff x="4734032" y="2067694"/>
            <a:chExt cx="3600400" cy="1070830"/>
          </a:xfrm>
        </p:grpSpPr>
        <p:sp>
          <p:nvSpPr>
            <p:cNvPr id="23" name="Rectangle 22"/>
            <p:cNvSpPr/>
            <p:nvPr/>
          </p:nvSpPr>
          <p:spPr>
            <a:xfrm>
              <a:off x="4734032"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ÉCOLOGIQUE 	ET ÉNERGÉTIQUE</a:t>
              </a:r>
            </a:p>
          </p:txBody>
        </p:sp>
        <p:pic>
          <p:nvPicPr>
            <p:cNvPr id="16" name="Image 15"/>
            <p:cNvPicPr>
              <a:picLocks noChangeAspect="1"/>
            </p:cNvPicPr>
            <p:nvPr/>
          </p:nvPicPr>
          <p:blipFill>
            <a:blip r:embed="rId4">
              <a:duotone>
                <a:schemeClr val="bg2">
                  <a:shade val="45000"/>
                  <a:satMod val="135000"/>
                </a:schemeClr>
                <a:prstClr val="white"/>
              </a:duotone>
            </a:blip>
            <a:stretch>
              <a:fillRect/>
            </a:stretch>
          </p:blipFill>
          <p:spPr>
            <a:xfrm>
              <a:off x="4869414" y="2223067"/>
              <a:ext cx="770442" cy="769419"/>
            </a:xfrm>
            <a:prstGeom prst="rect">
              <a:avLst/>
            </a:prstGeom>
            <a:ln>
              <a:noFill/>
            </a:ln>
          </p:spPr>
        </p:pic>
      </p:grpSp>
      <p:grpSp>
        <p:nvGrpSpPr>
          <p:cNvPr id="5" name="Groupe 4"/>
          <p:cNvGrpSpPr/>
          <p:nvPr/>
        </p:nvGrpSpPr>
        <p:grpSpPr>
          <a:xfrm>
            <a:off x="1043608" y="3265116"/>
            <a:ext cx="3600400" cy="1070830"/>
            <a:chOff x="1043608" y="3265116"/>
            <a:chExt cx="3600400" cy="1070830"/>
          </a:xfrm>
        </p:grpSpPr>
        <p:sp>
          <p:nvSpPr>
            <p:cNvPr id="26" name="Rectangle 25"/>
            <p:cNvSpPr/>
            <p:nvPr/>
          </p:nvSpPr>
          <p:spPr>
            <a:xfrm>
              <a:off x="1043608" y="3265116"/>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NUMÉRIQUE</a:t>
              </a:r>
            </a:p>
          </p:txBody>
        </p:sp>
        <p:pic>
          <p:nvPicPr>
            <p:cNvPr id="18" name="Image 17"/>
            <p:cNvPicPr>
              <a:picLocks noChangeAspect="1"/>
            </p:cNvPicPr>
            <p:nvPr/>
          </p:nvPicPr>
          <p:blipFill>
            <a:blip r:embed="rId5">
              <a:duotone>
                <a:schemeClr val="bg2">
                  <a:shade val="45000"/>
                  <a:satMod val="135000"/>
                </a:schemeClr>
                <a:prstClr val="white"/>
              </a:duotone>
            </a:blip>
            <a:stretch>
              <a:fillRect/>
            </a:stretch>
          </p:blipFill>
          <p:spPr>
            <a:xfrm>
              <a:off x="1227320" y="3435010"/>
              <a:ext cx="770442" cy="758158"/>
            </a:xfrm>
            <a:prstGeom prst="rect">
              <a:avLst/>
            </a:prstGeom>
            <a:ln>
              <a:noFill/>
            </a:ln>
          </p:spPr>
        </p:pic>
      </p:grpSp>
    </p:spTree>
    <p:extLst>
      <p:ext uri="{BB962C8B-B14F-4D97-AF65-F5344CB8AC3E}">
        <p14:creationId xmlns:p14="http://schemas.microsoft.com/office/powerpoint/2010/main" val="38369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200" dirty="0"/>
              <a:t>UNE STRATÉGIE AU SERVICE DES TRANSITIONS</a:t>
            </a:r>
          </a:p>
        </p:txBody>
      </p:sp>
      <p:sp>
        <p:nvSpPr>
          <p:cNvPr id="2" name="Espace réservé du pied de page 1"/>
          <p:cNvSpPr>
            <a:spLocks noGrp="1"/>
          </p:cNvSpPr>
          <p:nvPr>
            <p:ph type="ftr" sz="quarter" idx="11"/>
          </p:nvPr>
        </p:nvSpPr>
        <p:spPr/>
        <p:txBody>
          <a:bodyPr/>
          <a:lstStyle/>
          <a:p>
            <a:r>
              <a:rPr lang="fr-FR"/>
              <a:t>Présentation du Groupe</a:t>
            </a:r>
          </a:p>
        </p:txBody>
      </p:sp>
      <p:sp>
        <p:nvSpPr>
          <p:cNvPr id="11" name="Rectangle 10"/>
          <p:cNvSpPr/>
          <p:nvPr/>
        </p:nvSpPr>
        <p:spPr>
          <a:xfrm>
            <a:off x="4734032"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Améliorer  </a:t>
            </a:r>
            <a:r>
              <a:rPr lang="fr-FR" sz="1100" dirty="0">
                <a:solidFill>
                  <a:srgbClr val="FF0000"/>
                </a:solidFill>
                <a:latin typeface="Arial" panose="020B0604020202020204" pitchFamily="34" charset="0"/>
                <a:cs typeface="Arial" panose="020B0604020202020204" pitchFamily="34" charset="0"/>
              </a:rPr>
              <a:t>la performance énergétique des bâtiments</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Diversifier </a:t>
            </a:r>
            <a:r>
              <a:rPr lang="fr-FR" sz="1100" dirty="0">
                <a:solidFill>
                  <a:srgbClr val="FF0000"/>
                </a:solidFill>
                <a:latin typeface="Arial" panose="020B0604020202020204" pitchFamily="34" charset="0"/>
                <a:cs typeface="Arial" panose="020B0604020202020204" pitchFamily="34" charset="0"/>
              </a:rPr>
              <a:t>le mix énergétique </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Equiper et aménager </a:t>
            </a:r>
            <a:r>
              <a:rPr lang="fr-FR" sz="1100" dirty="0">
                <a:solidFill>
                  <a:srgbClr val="FF0000"/>
                </a:solidFill>
                <a:latin typeface="Arial" panose="020B0604020202020204" pitchFamily="34" charset="0"/>
                <a:cs typeface="Arial" panose="020B0604020202020204" pitchFamily="34" charset="0"/>
              </a:rPr>
              <a:t>durablement</a:t>
            </a:r>
            <a:r>
              <a:rPr lang="fr-FR" sz="1100" dirty="0">
                <a:solidFill>
                  <a:schemeClr val="tx1"/>
                </a:solidFill>
                <a:latin typeface="Arial" panose="020B0604020202020204" pitchFamily="34" charset="0"/>
                <a:cs typeface="Arial" panose="020B0604020202020204" pitchFamily="34" charset="0"/>
              </a:rPr>
              <a:t> le territoire</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Valoriser et protéger </a:t>
            </a:r>
            <a:r>
              <a:rPr lang="fr-FR" sz="1100" dirty="0">
                <a:solidFill>
                  <a:srgbClr val="FF0000"/>
                </a:solidFill>
                <a:latin typeface="Arial" panose="020B0604020202020204" pitchFamily="34" charset="0"/>
                <a:cs typeface="Arial" panose="020B0604020202020204" pitchFamily="34" charset="0"/>
              </a:rPr>
              <a:t>le patrimoine naturel</a:t>
            </a:r>
          </a:p>
        </p:txBody>
      </p:sp>
      <p:sp>
        <p:nvSpPr>
          <p:cNvPr id="39" name="ZoneTexte 38"/>
          <p:cNvSpPr txBox="1"/>
          <p:nvPr/>
        </p:nvSpPr>
        <p:spPr>
          <a:xfrm>
            <a:off x="1043608" y="1297964"/>
            <a:ext cx="7704856" cy="338554"/>
          </a:xfrm>
          <a:prstGeom prst="rect">
            <a:avLst/>
          </a:prstGeom>
          <a:noFill/>
          <a:ln w="15875">
            <a:noFill/>
          </a:ln>
        </p:spPr>
        <p:txBody>
          <a:bodyPr wrap="square" rtlCol="0">
            <a:spAutoFit/>
          </a:bodyPr>
          <a:lstStyle/>
          <a:p>
            <a:r>
              <a:rPr lang="fr-FR" sz="1600" dirty="0">
                <a:latin typeface="Arial" panose="020B0604020202020204" pitchFamily="34" charset="0"/>
                <a:cs typeface="Arial" panose="020B0604020202020204" pitchFamily="34" charset="0"/>
              </a:rPr>
              <a:t>La transition écologique et énergétique  </a:t>
            </a:r>
          </a:p>
        </p:txBody>
      </p:sp>
      <p:grpSp>
        <p:nvGrpSpPr>
          <p:cNvPr id="19" name="Groupe 18"/>
          <p:cNvGrpSpPr/>
          <p:nvPr/>
        </p:nvGrpSpPr>
        <p:grpSpPr>
          <a:xfrm>
            <a:off x="4734032" y="3255826"/>
            <a:ext cx="3600400" cy="1070830"/>
            <a:chOff x="4734032" y="3255826"/>
            <a:chExt cx="3600400" cy="1070830"/>
          </a:xfrm>
        </p:grpSpPr>
        <p:sp>
          <p:nvSpPr>
            <p:cNvPr id="20" name="Rectangle 19"/>
            <p:cNvSpPr/>
            <p:nvPr/>
          </p:nvSpPr>
          <p:spPr>
            <a:xfrm>
              <a:off x="4734032" y="3255826"/>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DÉMOGRAPHIQUE ET 	SOCIALE</a:t>
              </a:r>
            </a:p>
          </p:txBody>
        </p:sp>
        <p:pic>
          <p:nvPicPr>
            <p:cNvPr id="21" name="Image 20"/>
            <p:cNvPicPr>
              <a:picLocks noChangeAspect="1"/>
            </p:cNvPicPr>
            <p:nvPr/>
          </p:nvPicPr>
          <p:blipFill>
            <a:blip r:embed="rId3">
              <a:duotone>
                <a:schemeClr val="bg2">
                  <a:shade val="45000"/>
                  <a:satMod val="135000"/>
                </a:schemeClr>
                <a:prstClr val="white"/>
              </a:duotone>
            </a:blip>
            <a:stretch>
              <a:fillRect/>
            </a:stretch>
          </p:blipFill>
          <p:spPr>
            <a:xfrm>
              <a:off x="4850455" y="3414225"/>
              <a:ext cx="808360" cy="796721"/>
            </a:xfrm>
            <a:prstGeom prst="rect">
              <a:avLst/>
            </a:prstGeom>
            <a:ln>
              <a:noFill/>
            </a:ln>
          </p:spPr>
        </p:pic>
      </p:grpSp>
      <p:grpSp>
        <p:nvGrpSpPr>
          <p:cNvPr id="25" name="Groupe 24"/>
          <p:cNvGrpSpPr/>
          <p:nvPr/>
        </p:nvGrpSpPr>
        <p:grpSpPr>
          <a:xfrm>
            <a:off x="1043608" y="3265116"/>
            <a:ext cx="3600400" cy="1070830"/>
            <a:chOff x="1043608" y="3265116"/>
            <a:chExt cx="3600400" cy="1070830"/>
          </a:xfrm>
        </p:grpSpPr>
        <p:sp>
          <p:nvSpPr>
            <p:cNvPr id="26" name="Rectangle 25"/>
            <p:cNvSpPr/>
            <p:nvPr/>
          </p:nvSpPr>
          <p:spPr>
            <a:xfrm>
              <a:off x="1043608" y="3265116"/>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NUMÉRIQUE</a:t>
              </a:r>
            </a:p>
          </p:txBody>
        </p:sp>
        <p:pic>
          <p:nvPicPr>
            <p:cNvPr id="30" name="Image 29"/>
            <p:cNvPicPr>
              <a:picLocks noChangeAspect="1"/>
            </p:cNvPicPr>
            <p:nvPr/>
          </p:nvPicPr>
          <p:blipFill>
            <a:blip r:embed="rId4">
              <a:duotone>
                <a:schemeClr val="bg2">
                  <a:shade val="45000"/>
                  <a:satMod val="135000"/>
                </a:schemeClr>
                <a:prstClr val="white"/>
              </a:duotone>
            </a:blip>
            <a:stretch>
              <a:fillRect/>
            </a:stretch>
          </p:blipFill>
          <p:spPr>
            <a:xfrm>
              <a:off x="1227320" y="3435010"/>
              <a:ext cx="770442" cy="758158"/>
            </a:xfrm>
            <a:prstGeom prst="rect">
              <a:avLst/>
            </a:prstGeom>
            <a:ln>
              <a:noFill/>
            </a:ln>
          </p:spPr>
        </p:pic>
      </p:grpSp>
      <p:grpSp>
        <p:nvGrpSpPr>
          <p:cNvPr id="4" name="Groupe 3"/>
          <p:cNvGrpSpPr/>
          <p:nvPr/>
        </p:nvGrpSpPr>
        <p:grpSpPr>
          <a:xfrm>
            <a:off x="1043608" y="2067694"/>
            <a:ext cx="3600400" cy="1070830"/>
            <a:chOff x="1043608" y="2067694"/>
            <a:chExt cx="3600400" cy="1070830"/>
          </a:xfrm>
        </p:grpSpPr>
        <p:sp>
          <p:nvSpPr>
            <p:cNvPr id="37" name="Rectangle 36"/>
            <p:cNvSpPr/>
            <p:nvPr/>
          </p:nvSpPr>
          <p:spPr>
            <a:xfrm>
              <a:off x="1043608"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TERRITORIALE</a:t>
              </a:r>
            </a:p>
          </p:txBody>
        </p:sp>
        <p:pic>
          <p:nvPicPr>
            <p:cNvPr id="31" name="Image 30"/>
            <p:cNvPicPr>
              <a:picLocks noChangeAspect="1"/>
            </p:cNvPicPr>
            <p:nvPr/>
          </p:nvPicPr>
          <p:blipFill>
            <a:blip r:embed="rId5">
              <a:duotone>
                <a:schemeClr val="bg2">
                  <a:shade val="45000"/>
                  <a:satMod val="135000"/>
                </a:schemeClr>
                <a:prstClr val="white"/>
              </a:duotone>
            </a:blip>
            <a:stretch>
              <a:fillRect/>
            </a:stretch>
          </p:blipFill>
          <p:spPr>
            <a:xfrm>
              <a:off x="1227320" y="2234892"/>
              <a:ext cx="764967" cy="734578"/>
            </a:xfrm>
            <a:prstGeom prst="rect">
              <a:avLst/>
            </a:prstGeom>
            <a:ln>
              <a:noFill/>
            </a:ln>
          </p:spPr>
        </p:pic>
      </p:grpSp>
    </p:spTree>
    <p:extLst>
      <p:ext uri="{BB962C8B-B14F-4D97-AF65-F5344CB8AC3E}">
        <p14:creationId xmlns:p14="http://schemas.microsoft.com/office/powerpoint/2010/main" val="401909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200" dirty="0"/>
              <a:t>UNE STRATÉGIE AU SERVICE DES TRANSITIONS</a:t>
            </a:r>
          </a:p>
        </p:txBody>
      </p:sp>
      <p:sp>
        <p:nvSpPr>
          <p:cNvPr id="2" name="Espace réservé du pied de page 1"/>
          <p:cNvSpPr>
            <a:spLocks noGrp="1"/>
          </p:cNvSpPr>
          <p:nvPr>
            <p:ph type="ftr" sz="quarter" idx="11"/>
          </p:nvPr>
        </p:nvSpPr>
        <p:spPr/>
        <p:txBody>
          <a:bodyPr/>
          <a:lstStyle/>
          <a:p>
            <a:r>
              <a:rPr lang="fr-FR"/>
              <a:t>Présentation du Groupe</a:t>
            </a:r>
          </a:p>
        </p:txBody>
      </p:sp>
      <p:sp>
        <p:nvSpPr>
          <p:cNvPr id="12" name="Rectangle 11"/>
          <p:cNvSpPr/>
          <p:nvPr/>
        </p:nvSpPr>
        <p:spPr>
          <a:xfrm>
            <a:off x="1043608" y="3265116"/>
            <a:ext cx="3600400" cy="107083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Accompagner la </a:t>
            </a:r>
            <a:r>
              <a:rPr lang="fr-FR" sz="1100" dirty="0">
                <a:solidFill>
                  <a:srgbClr val="FF0000"/>
                </a:solidFill>
                <a:latin typeface="Arial" panose="020B0604020202020204" pitchFamily="34" charset="0"/>
                <a:cs typeface="Arial" panose="020B0604020202020204" pitchFamily="34" charset="0"/>
              </a:rPr>
              <a:t>transition numérique des territoires</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Développer </a:t>
            </a:r>
            <a:r>
              <a:rPr lang="fr-FR" sz="1100" dirty="0">
                <a:solidFill>
                  <a:srgbClr val="FF0000"/>
                </a:solidFill>
                <a:latin typeface="Arial" panose="020B0604020202020204" pitchFamily="34" charset="0"/>
                <a:cs typeface="Arial" panose="020B0604020202020204" pitchFamily="34" charset="0"/>
              </a:rPr>
              <a:t>l’économie numérique</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Développer le numérique </a:t>
            </a:r>
            <a:r>
              <a:rPr lang="fr-FR" sz="1100" dirty="0">
                <a:solidFill>
                  <a:srgbClr val="FF0000"/>
                </a:solidFill>
                <a:latin typeface="Arial" panose="020B0604020202020204" pitchFamily="34" charset="0"/>
                <a:cs typeface="Arial" panose="020B0604020202020204" pitchFamily="34" charset="0"/>
              </a:rPr>
              <a:t>au service </a:t>
            </a:r>
            <a:br>
              <a:rPr lang="fr-FR" sz="1100" dirty="0">
                <a:solidFill>
                  <a:srgbClr val="FF0000"/>
                </a:solidFill>
                <a:latin typeface="Arial" panose="020B0604020202020204" pitchFamily="34" charset="0"/>
                <a:cs typeface="Arial" panose="020B0604020202020204" pitchFamily="34" charset="0"/>
              </a:rPr>
            </a:br>
            <a:r>
              <a:rPr lang="fr-FR" sz="1100" dirty="0">
                <a:solidFill>
                  <a:srgbClr val="FF0000"/>
                </a:solidFill>
                <a:latin typeface="Arial" panose="020B0604020202020204" pitchFamily="34" charset="0"/>
                <a:cs typeface="Arial" panose="020B0604020202020204" pitchFamily="34" charset="0"/>
              </a:rPr>
              <a:t>des mandats et des clients</a:t>
            </a:r>
          </a:p>
        </p:txBody>
      </p:sp>
      <p:sp>
        <p:nvSpPr>
          <p:cNvPr id="27" name="ZoneTexte 26"/>
          <p:cNvSpPr txBox="1"/>
          <p:nvPr/>
        </p:nvSpPr>
        <p:spPr>
          <a:xfrm>
            <a:off x="1043608" y="1297964"/>
            <a:ext cx="7704856" cy="338554"/>
          </a:xfrm>
          <a:prstGeom prst="rect">
            <a:avLst/>
          </a:prstGeom>
          <a:noFill/>
          <a:ln w="15875">
            <a:noFill/>
          </a:ln>
        </p:spPr>
        <p:txBody>
          <a:bodyPr wrap="square" rtlCol="0">
            <a:spAutoFit/>
          </a:bodyPr>
          <a:lstStyle/>
          <a:p>
            <a:r>
              <a:rPr lang="fr-FR" sz="1600" dirty="0">
                <a:latin typeface="Arial" panose="020B0604020202020204" pitchFamily="34" charset="0"/>
                <a:cs typeface="Arial" panose="020B0604020202020204" pitchFamily="34" charset="0"/>
              </a:rPr>
              <a:t>La transition numérique  </a:t>
            </a:r>
          </a:p>
        </p:txBody>
      </p:sp>
      <p:grpSp>
        <p:nvGrpSpPr>
          <p:cNvPr id="19" name="Groupe 18"/>
          <p:cNvGrpSpPr/>
          <p:nvPr/>
        </p:nvGrpSpPr>
        <p:grpSpPr>
          <a:xfrm>
            <a:off x="4734032" y="3255826"/>
            <a:ext cx="3600400" cy="1070830"/>
            <a:chOff x="4734032" y="3255826"/>
            <a:chExt cx="3600400" cy="1070830"/>
          </a:xfrm>
        </p:grpSpPr>
        <p:sp>
          <p:nvSpPr>
            <p:cNvPr id="20" name="Rectangle 19"/>
            <p:cNvSpPr/>
            <p:nvPr/>
          </p:nvSpPr>
          <p:spPr>
            <a:xfrm>
              <a:off x="4734032" y="3255826"/>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DÉMOGRAPHIQUE ET 	SOCIALE</a:t>
              </a:r>
            </a:p>
          </p:txBody>
        </p:sp>
        <p:pic>
          <p:nvPicPr>
            <p:cNvPr id="21" name="Image 20"/>
            <p:cNvPicPr>
              <a:picLocks noChangeAspect="1"/>
            </p:cNvPicPr>
            <p:nvPr/>
          </p:nvPicPr>
          <p:blipFill>
            <a:blip r:embed="rId3">
              <a:duotone>
                <a:schemeClr val="bg2">
                  <a:shade val="45000"/>
                  <a:satMod val="135000"/>
                </a:schemeClr>
                <a:prstClr val="white"/>
              </a:duotone>
            </a:blip>
            <a:stretch>
              <a:fillRect/>
            </a:stretch>
          </p:blipFill>
          <p:spPr>
            <a:xfrm>
              <a:off x="4850455" y="3414225"/>
              <a:ext cx="808360" cy="796721"/>
            </a:xfrm>
            <a:prstGeom prst="rect">
              <a:avLst/>
            </a:prstGeom>
            <a:ln>
              <a:noFill/>
            </a:ln>
          </p:spPr>
        </p:pic>
      </p:grpSp>
      <p:grpSp>
        <p:nvGrpSpPr>
          <p:cNvPr id="22" name="Groupe 21"/>
          <p:cNvGrpSpPr/>
          <p:nvPr/>
        </p:nvGrpSpPr>
        <p:grpSpPr>
          <a:xfrm>
            <a:off x="1043608" y="2067694"/>
            <a:ext cx="3600400" cy="1070830"/>
            <a:chOff x="1043608" y="2067694"/>
            <a:chExt cx="3600400" cy="1070830"/>
          </a:xfrm>
        </p:grpSpPr>
        <p:sp>
          <p:nvSpPr>
            <p:cNvPr id="23" name="Rectangle 22"/>
            <p:cNvSpPr/>
            <p:nvPr/>
          </p:nvSpPr>
          <p:spPr>
            <a:xfrm>
              <a:off x="1043608"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TERRITORIALE</a:t>
              </a:r>
            </a:p>
          </p:txBody>
        </p:sp>
        <p:pic>
          <p:nvPicPr>
            <p:cNvPr id="28" name="Image 27"/>
            <p:cNvPicPr>
              <a:picLocks noChangeAspect="1"/>
            </p:cNvPicPr>
            <p:nvPr/>
          </p:nvPicPr>
          <p:blipFill>
            <a:blip r:embed="rId4">
              <a:duotone>
                <a:schemeClr val="bg2">
                  <a:shade val="45000"/>
                  <a:satMod val="135000"/>
                </a:schemeClr>
                <a:prstClr val="white"/>
              </a:duotone>
            </a:blip>
            <a:stretch>
              <a:fillRect/>
            </a:stretch>
          </p:blipFill>
          <p:spPr>
            <a:xfrm>
              <a:off x="1227320" y="2234892"/>
              <a:ext cx="764967" cy="734578"/>
            </a:xfrm>
            <a:prstGeom prst="rect">
              <a:avLst/>
            </a:prstGeom>
            <a:ln>
              <a:noFill/>
            </a:ln>
          </p:spPr>
        </p:pic>
      </p:grpSp>
      <p:grpSp>
        <p:nvGrpSpPr>
          <p:cNvPr id="29" name="Groupe 28"/>
          <p:cNvGrpSpPr/>
          <p:nvPr/>
        </p:nvGrpSpPr>
        <p:grpSpPr>
          <a:xfrm>
            <a:off x="4734032" y="2067694"/>
            <a:ext cx="3600400" cy="1070830"/>
            <a:chOff x="4734032" y="2067694"/>
            <a:chExt cx="3600400" cy="1070830"/>
          </a:xfrm>
        </p:grpSpPr>
        <p:sp>
          <p:nvSpPr>
            <p:cNvPr id="30" name="Rectangle 29"/>
            <p:cNvSpPr/>
            <p:nvPr/>
          </p:nvSpPr>
          <p:spPr>
            <a:xfrm>
              <a:off x="4734032"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ÉCOLOGIQUE 	ET ÉNERGÉTIQUE</a:t>
              </a:r>
            </a:p>
          </p:txBody>
        </p:sp>
        <p:pic>
          <p:nvPicPr>
            <p:cNvPr id="31" name="Image 30"/>
            <p:cNvPicPr>
              <a:picLocks noChangeAspect="1"/>
            </p:cNvPicPr>
            <p:nvPr/>
          </p:nvPicPr>
          <p:blipFill>
            <a:blip r:embed="rId5">
              <a:duotone>
                <a:schemeClr val="bg2">
                  <a:shade val="45000"/>
                  <a:satMod val="135000"/>
                </a:schemeClr>
                <a:prstClr val="white"/>
              </a:duotone>
            </a:blip>
            <a:stretch>
              <a:fillRect/>
            </a:stretch>
          </p:blipFill>
          <p:spPr>
            <a:xfrm>
              <a:off x="4869414" y="2223067"/>
              <a:ext cx="770442" cy="769419"/>
            </a:xfrm>
            <a:prstGeom prst="rect">
              <a:avLst/>
            </a:prstGeom>
            <a:ln>
              <a:noFill/>
            </a:ln>
          </p:spPr>
        </p:pic>
      </p:grpSp>
    </p:spTree>
    <p:extLst>
      <p:ext uri="{BB962C8B-B14F-4D97-AF65-F5344CB8AC3E}">
        <p14:creationId xmlns:p14="http://schemas.microsoft.com/office/powerpoint/2010/main" val="150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200" dirty="0"/>
              <a:t>UNE STRATÉGIE AU SERVICE DES TRANSITIONS</a:t>
            </a:r>
          </a:p>
        </p:txBody>
      </p:sp>
      <p:sp>
        <p:nvSpPr>
          <p:cNvPr id="2" name="Espace réservé du pied de page 1"/>
          <p:cNvSpPr>
            <a:spLocks noGrp="1"/>
          </p:cNvSpPr>
          <p:nvPr>
            <p:ph type="ftr" sz="quarter" idx="11"/>
          </p:nvPr>
        </p:nvSpPr>
        <p:spPr/>
        <p:txBody>
          <a:bodyPr/>
          <a:lstStyle/>
          <a:p>
            <a:r>
              <a:rPr lang="fr-FR"/>
              <a:t>Présentation du Groupe</a:t>
            </a:r>
          </a:p>
        </p:txBody>
      </p:sp>
      <p:sp>
        <p:nvSpPr>
          <p:cNvPr id="13" name="Rectangle 12"/>
          <p:cNvSpPr/>
          <p:nvPr/>
        </p:nvSpPr>
        <p:spPr>
          <a:xfrm>
            <a:off x="4734032" y="3255826"/>
            <a:ext cx="3600400" cy="107083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Bef>
                <a:spcPts val="600"/>
              </a:spcBef>
              <a:buFont typeface="Wingdings" panose="05000000000000000000" pitchFamily="2" charset="2"/>
              <a:buChar char="§"/>
            </a:pPr>
            <a:endParaRPr lang="fr-FR" sz="11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Intensifier nos actions </a:t>
            </a:r>
            <a:r>
              <a:rPr lang="fr-FR" sz="1100" dirty="0">
                <a:solidFill>
                  <a:srgbClr val="FF0000"/>
                </a:solidFill>
                <a:latin typeface="Arial" panose="020B0604020202020204" pitchFamily="34" charset="0"/>
                <a:cs typeface="Arial" panose="020B0604020202020204" pitchFamily="34" charset="0"/>
              </a:rPr>
              <a:t>au bénéfice des jeunes</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Renforcer notre action en matière de </a:t>
            </a:r>
            <a:r>
              <a:rPr lang="fr-FR" sz="1100" dirty="0">
                <a:solidFill>
                  <a:srgbClr val="FF0000"/>
                </a:solidFill>
                <a:latin typeface="Arial" panose="020B0604020202020204" pitchFamily="34" charset="0"/>
                <a:cs typeface="Arial" panose="020B0604020202020204" pitchFamily="34" charset="0"/>
              </a:rPr>
              <a:t>cohésion sociale</a:t>
            </a:r>
          </a:p>
          <a:p>
            <a:pPr marL="171450" indent="-171450">
              <a:buFont typeface="Wingdings" panose="05000000000000000000" pitchFamily="2" charset="2"/>
              <a:buChar char="§"/>
            </a:pPr>
            <a:r>
              <a:rPr lang="fr-FR" sz="1100" dirty="0">
                <a:solidFill>
                  <a:schemeClr val="tx1"/>
                </a:solidFill>
                <a:latin typeface="Arial" panose="020B0604020202020204" pitchFamily="34" charset="0"/>
                <a:cs typeface="Arial" panose="020B0604020202020204" pitchFamily="34" charset="0"/>
              </a:rPr>
              <a:t>Se mobiliser pour répondre </a:t>
            </a:r>
            <a:r>
              <a:rPr lang="fr-FR" sz="1100" dirty="0">
                <a:solidFill>
                  <a:srgbClr val="FF0000"/>
                </a:solidFill>
                <a:latin typeface="Arial" panose="020B0604020202020204" pitchFamily="34" charset="0"/>
                <a:cs typeface="Arial" panose="020B0604020202020204" pitchFamily="34" charset="0"/>
              </a:rPr>
              <a:t>aux enjeux du vieillissement </a:t>
            </a:r>
          </a:p>
          <a:p>
            <a:pPr marL="171450" indent="-171450">
              <a:spcBef>
                <a:spcPts val="600"/>
              </a:spcBef>
              <a:buFont typeface="Wingdings" panose="05000000000000000000" pitchFamily="2" charset="2"/>
              <a:buChar char="§"/>
            </a:pPr>
            <a:endParaRPr lang="fr-FR" sz="1100" b="1" dirty="0">
              <a:solidFill>
                <a:srgbClr val="FF0000"/>
              </a:solidFill>
              <a:latin typeface="Arial" panose="020B0604020202020204" pitchFamily="34" charset="0"/>
              <a:cs typeface="Arial" panose="020B0604020202020204" pitchFamily="34" charset="0"/>
            </a:endParaRPr>
          </a:p>
        </p:txBody>
      </p:sp>
      <p:sp>
        <p:nvSpPr>
          <p:cNvPr id="27" name="ZoneTexte 26"/>
          <p:cNvSpPr txBox="1"/>
          <p:nvPr/>
        </p:nvSpPr>
        <p:spPr>
          <a:xfrm>
            <a:off x="1043608" y="1297964"/>
            <a:ext cx="7704856" cy="338554"/>
          </a:xfrm>
          <a:prstGeom prst="rect">
            <a:avLst/>
          </a:prstGeom>
          <a:noFill/>
          <a:ln w="15875">
            <a:noFill/>
          </a:ln>
        </p:spPr>
        <p:txBody>
          <a:bodyPr wrap="square" rtlCol="0">
            <a:spAutoFit/>
          </a:bodyPr>
          <a:lstStyle/>
          <a:p>
            <a:r>
              <a:rPr lang="fr-FR" sz="1600" dirty="0">
                <a:latin typeface="Arial" panose="020B0604020202020204" pitchFamily="34" charset="0"/>
                <a:cs typeface="Arial" panose="020B0604020202020204" pitchFamily="34" charset="0"/>
              </a:rPr>
              <a:t>La transition démographique et sociale </a:t>
            </a:r>
          </a:p>
        </p:txBody>
      </p:sp>
      <p:grpSp>
        <p:nvGrpSpPr>
          <p:cNvPr id="22" name="Groupe 21"/>
          <p:cNvGrpSpPr/>
          <p:nvPr/>
        </p:nvGrpSpPr>
        <p:grpSpPr>
          <a:xfrm>
            <a:off x="1043608" y="2067694"/>
            <a:ext cx="3600400" cy="1070830"/>
            <a:chOff x="1043608" y="2067694"/>
            <a:chExt cx="3600400" cy="1070830"/>
          </a:xfrm>
        </p:grpSpPr>
        <p:sp>
          <p:nvSpPr>
            <p:cNvPr id="23" name="Rectangle 22"/>
            <p:cNvSpPr/>
            <p:nvPr/>
          </p:nvSpPr>
          <p:spPr>
            <a:xfrm>
              <a:off x="1043608"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TERRITORIALE</a:t>
              </a:r>
            </a:p>
          </p:txBody>
        </p:sp>
        <p:pic>
          <p:nvPicPr>
            <p:cNvPr id="24" name="Image 23"/>
            <p:cNvPicPr>
              <a:picLocks noChangeAspect="1"/>
            </p:cNvPicPr>
            <p:nvPr/>
          </p:nvPicPr>
          <p:blipFill>
            <a:blip r:embed="rId3">
              <a:duotone>
                <a:schemeClr val="bg2">
                  <a:shade val="45000"/>
                  <a:satMod val="135000"/>
                </a:schemeClr>
                <a:prstClr val="white"/>
              </a:duotone>
            </a:blip>
            <a:stretch>
              <a:fillRect/>
            </a:stretch>
          </p:blipFill>
          <p:spPr>
            <a:xfrm>
              <a:off x="1227320" y="2234892"/>
              <a:ext cx="764967" cy="734578"/>
            </a:xfrm>
            <a:prstGeom prst="rect">
              <a:avLst/>
            </a:prstGeom>
            <a:ln>
              <a:noFill/>
            </a:ln>
          </p:spPr>
        </p:pic>
      </p:grpSp>
      <p:grpSp>
        <p:nvGrpSpPr>
          <p:cNvPr id="25" name="Groupe 24"/>
          <p:cNvGrpSpPr/>
          <p:nvPr/>
        </p:nvGrpSpPr>
        <p:grpSpPr>
          <a:xfrm>
            <a:off x="4734032" y="2067694"/>
            <a:ext cx="3600400" cy="1070830"/>
            <a:chOff x="4734032" y="2067694"/>
            <a:chExt cx="3600400" cy="1070830"/>
          </a:xfrm>
        </p:grpSpPr>
        <p:sp>
          <p:nvSpPr>
            <p:cNvPr id="26" name="Rectangle 25"/>
            <p:cNvSpPr/>
            <p:nvPr/>
          </p:nvSpPr>
          <p:spPr>
            <a:xfrm>
              <a:off x="4734032" y="2067694"/>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ÉCOLOGIQUE 	ET ÉNERGÉTIQUE</a:t>
              </a:r>
            </a:p>
          </p:txBody>
        </p:sp>
        <p:pic>
          <p:nvPicPr>
            <p:cNvPr id="34" name="Image 33"/>
            <p:cNvPicPr>
              <a:picLocks noChangeAspect="1"/>
            </p:cNvPicPr>
            <p:nvPr/>
          </p:nvPicPr>
          <p:blipFill>
            <a:blip r:embed="rId4">
              <a:duotone>
                <a:schemeClr val="bg2">
                  <a:shade val="45000"/>
                  <a:satMod val="135000"/>
                </a:schemeClr>
                <a:prstClr val="white"/>
              </a:duotone>
            </a:blip>
            <a:stretch>
              <a:fillRect/>
            </a:stretch>
          </p:blipFill>
          <p:spPr>
            <a:xfrm>
              <a:off x="4869414" y="2223067"/>
              <a:ext cx="770442" cy="769419"/>
            </a:xfrm>
            <a:prstGeom prst="rect">
              <a:avLst/>
            </a:prstGeom>
            <a:ln>
              <a:noFill/>
            </a:ln>
          </p:spPr>
        </p:pic>
      </p:grpSp>
      <p:grpSp>
        <p:nvGrpSpPr>
          <p:cNvPr id="35" name="Groupe 34"/>
          <p:cNvGrpSpPr/>
          <p:nvPr/>
        </p:nvGrpSpPr>
        <p:grpSpPr>
          <a:xfrm>
            <a:off x="1043608" y="3265116"/>
            <a:ext cx="3600400" cy="1070830"/>
            <a:chOff x="1043608" y="3265116"/>
            <a:chExt cx="3600400" cy="1070830"/>
          </a:xfrm>
        </p:grpSpPr>
        <p:sp>
          <p:nvSpPr>
            <p:cNvPr id="36" name="Rectangle 35"/>
            <p:cNvSpPr/>
            <p:nvPr/>
          </p:nvSpPr>
          <p:spPr>
            <a:xfrm>
              <a:off x="1043608" y="3265116"/>
              <a:ext cx="3600400" cy="107083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solidFill>
                  <a:latin typeface="Arial" panose="020B0604020202020204" pitchFamily="34" charset="0"/>
                  <a:cs typeface="Arial" panose="020B0604020202020204" pitchFamily="34" charset="0"/>
                </a:rPr>
                <a:t>	</a:t>
              </a:r>
              <a:r>
                <a:rPr lang="fr-FR" sz="1400" dirty="0">
                  <a:solidFill>
                    <a:schemeClr val="bg1">
                      <a:lumMod val="65000"/>
                    </a:schemeClr>
                  </a:solidFill>
                  <a:latin typeface="Arial" panose="020B0604020202020204" pitchFamily="34" charset="0"/>
                  <a:cs typeface="Arial" panose="020B0604020202020204" pitchFamily="34" charset="0"/>
                </a:rPr>
                <a:t>TRANSITION NUMÉRIQUE</a:t>
              </a:r>
            </a:p>
          </p:txBody>
        </p:sp>
        <p:pic>
          <p:nvPicPr>
            <p:cNvPr id="37" name="Image 36"/>
            <p:cNvPicPr>
              <a:picLocks noChangeAspect="1"/>
            </p:cNvPicPr>
            <p:nvPr/>
          </p:nvPicPr>
          <p:blipFill>
            <a:blip r:embed="rId5">
              <a:duotone>
                <a:schemeClr val="bg2">
                  <a:shade val="45000"/>
                  <a:satMod val="135000"/>
                </a:schemeClr>
                <a:prstClr val="white"/>
              </a:duotone>
            </a:blip>
            <a:stretch>
              <a:fillRect/>
            </a:stretch>
          </p:blipFill>
          <p:spPr>
            <a:xfrm>
              <a:off x="1227320" y="3435010"/>
              <a:ext cx="770442" cy="758158"/>
            </a:xfrm>
            <a:prstGeom prst="rect">
              <a:avLst/>
            </a:prstGeom>
            <a:ln>
              <a:noFill/>
            </a:ln>
          </p:spPr>
        </p:pic>
      </p:grpSp>
    </p:spTree>
    <p:extLst>
      <p:ext uri="{BB962C8B-B14F-4D97-AF65-F5344CB8AC3E}">
        <p14:creationId xmlns:p14="http://schemas.microsoft.com/office/powerpoint/2010/main" val="85466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200" dirty="0"/>
              <a:t>SES METIERS ET DOMAINES D’INTERVENTION</a:t>
            </a:r>
          </a:p>
        </p:txBody>
      </p:sp>
      <p:sp>
        <p:nvSpPr>
          <p:cNvPr id="2" name="Espace réservé du pied de page 1"/>
          <p:cNvSpPr>
            <a:spLocks noGrp="1"/>
          </p:cNvSpPr>
          <p:nvPr>
            <p:ph type="ftr" sz="quarter" idx="11"/>
          </p:nvPr>
        </p:nvSpPr>
        <p:spPr/>
        <p:txBody>
          <a:bodyPr/>
          <a:lstStyle/>
          <a:p>
            <a:r>
              <a:rPr lang="fr-FR"/>
              <a:t>Présentation du Groupe</a:t>
            </a:r>
          </a:p>
        </p:txBody>
      </p:sp>
      <p:grpSp>
        <p:nvGrpSpPr>
          <p:cNvPr id="13" name="Groupe 12"/>
          <p:cNvGrpSpPr/>
          <p:nvPr/>
        </p:nvGrpSpPr>
        <p:grpSpPr>
          <a:xfrm>
            <a:off x="6103783" y="1140885"/>
            <a:ext cx="2700000" cy="1080000"/>
            <a:chOff x="6103783" y="1131590"/>
            <a:chExt cx="2700000" cy="1080000"/>
          </a:xfrm>
        </p:grpSpPr>
        <p:sp>
          <p:nvSpPr>
            <p:cNvPr id="67" name="Rectangle 66">
              <a:hlinkClick r:id="" action="ppaction://noaction"/>
            </p:cNvPr>
            <p:cNvSpPr/>
            <p:nvPr/>
          </p:nvSpPr>
          <p:spPr>
            <a:xfrm>
              <a:off x="6103783" y="1131590"/>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hlinkClick r:id="" action="ppaction://noaction"/>
            </p:cNvPr>
            <p:cNvSpPr/>
            <p:nvPr/>
          </p:nvSpPr>
          <p:spPr>
            <a:xfrm>
              <a:off x="7183783" y="1438981"/>
              <a:ext cx="1620000" cy="502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dirty="0">
                  <a:solidFill>
                    <a:schemeClr val="tx1"/>
                  </a:solidFill>
                  <a:latin typeface="Arial" panose="020B0604020202020204" pitchFamily="34" charset="0"/>
                  <a:cs typeface="Arial" panose="020B0604020202020204" pitchFamily="34" charset="0"/>
                </a:rPr>
                <a:t>Écologie et </a:t>
              </a:r>
              <a:r>
                <a:rPr lang="fr-FR" sz="1600" kern="1200" dirty="0">
                  <a:solidFill>
                    <a:schemeClr val="tx1"/>
                  </a:solidFill>
                  <a:latin typeface="Arial" panose="020B0604020202020204" pitchFamily="34" charset="0"/>
                  <a:cs typeface="Arial" panose="020B0604020202020204" pitchFamily="34" charset="0"/>
                </a:rPr>
                <a:t>Énergie</a:t>
              </a:r>
            </a:p>
          </p:txBody>
        </p:sp>
        <p:pic>
          <p:nvPicPr>
            <p:cNvPr id="32" name="Image 31">
              <a:hlinkClick r:id="" action="ppaction://noaction"/>
            </p:cNvPr>
            <p:cNvPicPr>
              <a:picLocks noChangeAspect="1"/>
            </p:cNvPicPr>
            <p:nvPr/>
          </p:nvPicPr>
          <p:blipFill>
            <a:blip r:embed="rId3"/>
            <a:stretch>
              <a:fillRect/>
            </a:stretch>
          </p:blipFill>
          <p:spPr>
            <a:xfrm>
              <a:off x="6172218" y="1228146"/>
              <a:ext cx="828520" cy="900000"/>
            </a:xfrm>
            <a:prstGeom prst="rect">
              <a:avLst/>
            </a:prstGeom>
          </p:spPr>
        </p:pic>
      </p:grpSp>
      <p:grpSp>
        <p:nvGrpSpPr>
          <p:cNvPr id="19" name="Groupe 18"/>
          <p:cNvGrpSpPr/>
          <p:nvPr/>
        </p:nvGrpSpPr>
        <p:grpSpPr>
          <a:xfrm>
            <a:off x="6103783" y="3568072"/>
            <a:ext cx="2700000" cy="1080000"/>
            <a:chOff x="6103783" y="3568072"/>
            <a:chExt cx="2700000" cy="1080000"/>
          </a:xfrm>
        </p:grpSpPr>
        <p:sp>
          <p:nvSpPr>
            <p:cNvPr id="73" name="Rectangle 72">
              <a:hlinkClick r:id="" action="ppaction://noaction"/>
            </p:cNvPr>
            <p:cNvSpPr/>
            <p:nvPr/>
          </p:nvSpPr>
          <p:spPr>
            <a:xfrm>
              <a:off x="6103783" y="3568072"/>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hlinkClick r:id="" action="ppaction://noaction"/>
            </p:cNvPr>
            <p:cNvSpPr/>
            <p:nvPr/>
          </p:nvSpPr>
          <p:spPr>
            <a:xfrm>
              <a:off x="7122353" y="3864075"/>
              <a:ext cx="1620000" cy="464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fr-FR" sz="1600" kern="1200" dirty="0">
                  <a:solidFill>
                    <a:schemeClr val="tx1"/>
                  </a:solidFill>
                  <a:latin typeface="Arial" panose="020B0604020202020204" pitchFamily="34" charset="0"/>
                  <a:cs typeface="Arial" panose="020B0604020202020204" pitchFamily="34" charset="0"/>
                </a:rPr>
                <a:t>Assurances</a:t>
              </a:r>
            </a:p>
          </p:txBody>
        </p:sp>
        <p:pic>
          <p:nvPicPr>
            <p:cNvPr id="7" name="Image 6">
              <a:hlinkClick r:id="" action="ppaction://noaction"/>
            </p:cNvPr>
            <p:cNvPicPr>
              <a:picLocks noChangeAspect="1"/>
            </p:cNvPicPr>
            <p:nvPr/>
          </p:nvPicPr>
          <p:blipFill>
            <a:blip r:embed="rId4"/>
            <a:stretch>
              <a:fillRect/>
            </a:stretch>
          </p:blipFill>
          <p:spPr>
            <a:xfrm>
              <a:off x="6143840" y="3640290"/>
              <a:ext cx="814549" cy="915566"/>
            </a:xfrm>
            <a:prstGeom prst="rect">
              <a:avLst/>
            </a:prstGeom>
          </p:spPr>
        </p:pic>
      </p:grpSp>
      <p:grpSp>
        <p:nvGrpSpPr>
          <p:cNvPr id="15" name="Groupe 14"/>
          <p:cNvGrpSpPr/>
          <p:nvPr/>
        </p:nvGrpSpPr>
        <p:grpSpPr>
          <a:xfrm>
            <a:off x="3254790" y="2364495"/>
            <a:ext cx="2700000" cy="1080000"/>
            <a:chOff x="3254790" y="2364495"/>
            <a:chExt cx="2700000" cy="1080000"/>
          </a:xfrm>
        </p:grpSpPr>
        <p:sp>
          <p:nvSpPr>
            <p:cNvPr id="72" name="Rectangle 71">
              <a:hlinkClick r:id="" action="ppaction://noaction"/>
            </p:cNvPr>
            <p:cNvSpPr/>
            <p:nvPr/>
          </p:nvSpPr>
          <p:spPr>
            <a:xfrm>
              <a:off x="3254790" y="2364495"/>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hlinkClick r:id="" action="ppaction://noaction"/>
            </p:cNvPr>
            <p:cNvSpPr/>
            <p:nvPr/>
          </p:nvSpPr>
          <p:spPr>
            <a:xfrm>
              <a:off x="4334790" y="2649068"/>
              <a:ext cx="1620000" cy="4911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ts val="300"/>
                </a:spcAft>
              </a:pPr>
              <a:r>
                <a:rPr lang="fr-FR" sz="1600" kern="1200" dirty="0">
                  <a:solidFill>
                    <a:schemeClr val="tx1"/>
                  </a:solidFill>
                  <a:latin typeface="Arial" panose="020B0604020202020204" pitchFamily="34" charset="0"/>
                  <a:cs typeface="Arial" panose="020B0604020202020204" pitchFamily="34" charset="0"/>
                </a:rPr>
                <a:t>Financements                                               internationaux</a:t>
              </a:r>
            </a:p>
          </p:txBody>
        </p:sp>
        <p:pic>
          <p:nvPicPr>
            <p:cNvPr id="9" name="Image 8">
              <a:hlinkClick r:id="" action="ppaction://noaction"/>
            </p:cNvPr>
            <p:cNvPicPr>
              <a:picLocks noChangeAspect="1"/>
            </p:cNvPicPr>
            <p:nvPr/>
          </p:nvPicPr>
          <p:blipFill>
            <a:blip r:embed="rId5"/>
            <a:stretch>
              <a:fillRect/>
            </a:stretch>
          </p:blipFill>
          <p:spPr>
            <a:xfrm>
              <a:off x="3335849" y="2449757"/>
              <a:ext cx="788518" cy="885825"/>
            </a:xfrm>
            <a:prstGeom prst="rect">
              <a:avLst/>
            </a:prstGeom>
          </p:spPr>
        </p:pic>
      </p:grpSp>
      <p:grpSp>
        <p:nvGrpSpPr>
          <p:cNvPr id="18" name="Groupe 17"/>
          <p:cNvGrpSpPr/>
          <p:nvPr/>
        </p:nvGrpSpPr>
        <p:grpSpPr>
          <a:xfrm>
            <a:off x="3254790" y="3577848"/>
            <a:ext cx="2700000" cy="1080000"/>
            <a:chOff x="3254790" y="3577848"/>
            <a:chExt cx="2700000" cy="1080000"/>
          </a:xfrm>
        </p:grpSpPr>
        <p:sp>
          <p:nvSpPr>
            <p:cNvPr id="75" name="Rectangle 74">
              <a:hlinkClick r:id="" action="ppaction://noaction"/>
            </p:cNvPr>
            <p:cNvSpPr/>
            <p:nvPr/>
          </p:nvSpPr>
          <p:spPr>
            <a:xfrm>
              <a:off x="3254790" y="3577848"/>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a:hlinkClick r:id="" action="ppaction://noaction"/>
            </p:cNvPr>
            <p:cNvSpPr/>
            <p:nvPr/>
          </p:nvSpPr>
          <p:spPr>
            <a:xfrm>
              <a:off x="4333479" y="3822402"/>
              <a:ext cx="1620000" cy="5513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100000"/>
                </a:lnSpc>
                <a:spcBef>
                  <a:spcPct val="0"/>
                </a:spcBef>
                <a:spcAft>
                  <a:spcPts val="300"/>
                </a:spcAft>
              </a:pPr>
              <a:r>
                <a:rPr lang="fr-FR" sz="1600" kern="1200" dirty="0">
                  <a:solidFill>
                    <a:schemeClr val="tx1"/>
                  </a:solidFill>
                  <a:latin typeface="Arial" panose="020B0604020202020204" pitchFamily="34" charset="0"/>
                  <a:cs typeface="Arial" panose="020B0604020202020204" pitchFamily="34" charset="0"/>
                </a:rPr>
                <a:t>Transports,</a:t>
              </a:r>
              <a:br>
                <a:rPr lang="fr-FR" sz="1600" kern="1200" dirty="0">
                  <a:solidFill>
                    <a:schemeClr val="tx1"/>
                  </a:solidFill>
                  <a:latin typeface="Arial" panose="020B0604020202020204" pitchFamily="34" charset="0"/>
                  <a:cs typeface="Arial" panose="020B0604020202020204" pitchFamily="34" charset="0"/>
                </a:rPr>
              </a:br>
              <a:r>
                <a:rPr lang="fr-FR" sz="1600" kern="1200" dirty="0">
                  <a:solidFill>
                    <a:schemeClr val="tx1"/>
                  </a:solidFill>
                  <a:latin typeface="Arial" panose="020B0604020202020204" pitchFamily="34" charset="0"/>
                  <a:cs typeface="Arial" panose="020B0604020202020204" pitchFamily="34" charset="0"/>
                </a:rPr>
                <a:t>ingénierie,</a:t>
              </a:r>
              <a:r>
                <a:rPr lang="fr-FR" sz="1600" dirty="0">
                  <a:solidFill>
                    <a:schemeClr val="tx1"/>
                  </a:solidFill>
                  <a:latin typeface="Arial" panose="020B0604020202020204" pitchFamily="34" charset="0"/>
                  <a:cs typeface="Arial" panose="020B0604020202020204" pitchFamily="34" charset="0"/>
                </a:rPr>
                <a:t/>
              </a:r>
              <a:br>
                <a:rPr lang="fr-FR" sz="1600" dirty="0">
                  <a:solidFill>
                    <a:schemeClr val="tx1"/>
                  </a:solidFill>
                  <a:latin typeface="Arial" panose="020B0604020202020204" pitchFamily="34" charset="0"/>
                  <a:cs typeface="Arial" panose="020B0604020202020204" pitchFamily="34" charset="0"/>
                </a:rPr>
              </a:br>
              <a:r>
                <a:rPr lang="fr-FR" sz="1600" kern="1200" dirty="0">
                  <a:solidFill>
                    <a:schemeClr val="tx1"/>
                  </a:solidFill>
                  <a:latin typeface="Arial" panose="020B0604020202020204" pitchFamily="34" charset="0"/>
                  <a:cs typeface="Arial" panose="020B0604020202020204" pitchFamily="34" charset="0"/>
                </a:rPr>
                <a:t>infrastructures</a:t>
              </a:r>
            </a:p>
          </p:txBody>
        </p:sp>
        <p:pic>
          <p:nvPicPr>
            <p:cNvPr id="10" name="Image 9">
              <a:hlinkClick r:id="" action="ppaction://noaction"/>
            </p:cNvPr>
            <p:cNvPicPr>
              <a:picLocks noChangeAspect="1"/>
            </p:cNvPicPr>
            <p:nvPr/>
          </p:nvPicPr>
          <p:blipFill>
            <a:blip r:embed="rId6"/>
            <a:stretch>
              <a:fillRect/>
            </a:stretch>
          </p:blipFill>
          <p:spPr>
            <a:xfrm>
              <a:off x="3300546" y="3616253"/>
              <a:ext cx="883940" cy="963640"/>
            </a:xfrm>
            <a:prstGeom prst="rect">
              <a:avLst/>
            </a:prstGeom>
          </p:spPr>
        </p:pic>
      </p:grpSp>
      <p:grpSp>
        <p:nvGrpSpPr>
          <p:cNvPr id="22" name="Groupe 21"/>
          <p:cNvGrpSpPr/>
          <p:nvPr/>
        </p:nvGrpSpPr>
        <p:grpSpPr>
          <a:xfrm>
            <a:off x="405797" y="1141366"/>
            <a:ext cx="2700000" cy="1080000"/>
            <a:chOff x="405797" y="1141366"/>
            <a:chExt cx="2700000" cy="1080000"/>
          </a:xfrm>
        </p:grpSpPr>
        <p:grpSp>
          <p:nvGrpSpPr>
            <p:cNvPr id="11" name="Groupe 10"/>
            <p:cNvGrpSpPr/>
            <p:nvPr/>
          </p:nvGrpSpPr>
          <p:grpSpPr>
            <a:xfrm>
              <a:off x="405797" y="1141366"/>
              <a:ext cx="2700000" cy="1080000"/>
              <a:chOff x="405797" y="1141366"/>
              <a:chExt cx="2700000" cy="1080000"/>
            </a:xfrm>
          </p:grpSpPr>
          <p:sp>
            <p:nvSpPr>
              <p:cNvPr id="68" name="Rectangle 67">
                <a:hlinkClick r:id="" action="ppaction://noaction"/>
              </p:cNvPr>
              <p:cNvSpPr/>
              <p:nvPr/>
            </p:nvSpPr>
            <p:spPr>
              <a:xfrm>
                <a:off x="405797" y="1141366"/>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hlinkClick r:id="" action="ppaction://noaction"/>
              </p:cNvPr>
              <p:cNvSpPr/>
              <p:nvPr/>
            </p:nvSpPr>
            <p:spPr>
              <a:xfrm>
                <a:off x="1485797" y="1435598"/>
                <a:ext cx="1620000" cy="5089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fr-FR" sz="1600" kern="1200" dirty="0">
                    <a:solidFill>
                      <a:schemeClr val="tx1"/>
                    </a:solidFill>
                    <a:latin typeface="Arial" panose="020B0604020202020204" pitchFamily="34" charset="0"/>
                    <a:cs typeface="Arial" panose="020B0604020202020204" pitchFamily="34" charset="0"/>
                  </a:rPr>
                  <a:t>Mandats</a:t>
                </a:r>
                <a:br>
                  <a:rPr lang="fr-FR" sz="1600" kern="1200" dirty="0">
                    <a:solidFill>
                      <a:schemeClr val="tx1"/>
                    </a:solidFill>
                    <a:latin typeface="Arial" panose="020B0604020202020204" pitchFamily="34" charset="0"/>
                    <a:cs typeface="Arial" panose="020B0604020202020204" pitchFamily="34" charset="0"/>
                  </a:rPr>
                </a:br>
                <a:r>
                  <a:rPr lang="fr-FR" sz="1600" kern="1200" dirty="0">
                    <a:solidFill>
                      <a:schemeClr val="tx1"/>
                    </a:solidFill>
                    <a:latin typeface="Arial" panose="020B0604020202020204" pitchFamily="34" charset="0"/>
                    <a:cs typeface="Arial" panose="020B0604020202020204" pitchFamily="34" charset="0"/>
                  </a:rPr>
                  <a:t>et dépôts  </a:t>
                </a:r>
              </a:p>
            </p:txBody>
          </p:sp>
          <p:pic>
            <p:nvPicPr>
              <p:cNvPr id="3" name="Image 2">
                <a:hlinkClick r:id="" action="ppaction://noaction"/>
              </p:cNvPr>
              <p:cNvPicPr>
                <a:picLocks noChangeAspect="1"/>
              </p:cNvPicPr>
              <p:nvPr/>
            </p:nvPicPr>
            <p:blipFill>
              <a:blip r:embed="rId7"/>
              <a:stretch>
                <a:fillRect/>
              </a:stretch>
            </p:blipFill>
            <p:spPr>
              <a:xfrm>
                <a:off x="498924" y="1267802"/>
                <a:ext cx="859583" cy="819745"/>
              </a:xfrm>
              <a:prstGeom prst="rect">
                <a:avLst/>
              </a:prstGeom>
            </p:spPr>
          </p:pic>
        </p:grpSp>
        <p:sp>
          <p:nvSpPr>
            <p:cNvPr id="20" name="ZoneTexte 19"/>
            <p:cNvSpPr txBox="1"/>
            <p:nvPr/>
          </p:nvSpPr>
          <p:spPr>
            <a:xfrm>
              <a:off x="768505" y="1362797"/>
              <a:ext cx="432048" cy="369332"/>
            </a:xfrm>
            <a:prstGeom prst="rect">
              <a:avLst/>
            </a:prstGeom>
            <a:noFill/>
          </p:spPr>
          <p:txBody>
            <a:bodyPr wrap="square" rtlCol="0">
              <a:spAutoFit/>
            </a:bodyPr>
            <a:lstStyle/>
            <a:p>
              <a:r>
                <a:rPr lang="fr-FR" dirty="0">
                  <a:solidFill>
                    <a:srgbClr val="FF0000"/>
                  </a:solidFill>
                  <a:latin typeface="Arial" panose="020B0604020202020204" pitchFamily="34" charset="0"/>
                  <a:cs typeface="Arial" panose="020B0604020202020204" pitchFamily="34" charset="0"/>
                </a:rPr>
                <a:t>€</a:t>
              </a:r>
            </a:p>
          </p:txBody>
        </p:sp>
      </p:grpSp>
      <p:grpSp>
        <p:nvGrpSpPr>
          <p:cNvPr id="24" name="Groupe 23"/>
          <p:cNvGrpSpPr/>
          <p:nvPr/>
        </p:nvGrpSpPr>
        <p:grpSpPr>
          <a:xfrm>
            <a:off x="6103783" y="2364495"/>
            <a:ext cx="2700000" cy="1080000"/>
            <a:chOff x="6103783" y="2354719"/>
            <a:chExt cx="2700000" cy="1080000"/>
          </a:xfrm>
        </p:grpSpPr>
        <p:grpSp>
          <p:nvGrpSpPr>
            <p:cNvPr id="14" name="Groupe 13"/>
            <p:cNvGrpSpPr/>
            <p:nvPr/>
          </p:nvGrpSpPr>
          <p:grpSpPr>
            <a:xfrm>
              <a:off x="6103783" y="2354719"/>
              <a:ext cx="2700000" cy="1080000"/>
              <a:chOff x="6103783" y="2354719"/>
              <a:chExt cx="2700000" cy="1080000"/>
            </a:xfrm>
          </p:grpSpPr>
          <p:sp>
            <p:nvSpPr>
              <p:cNvPr id="70" name="Rectangle 69">
                <a:hlinkClick r:id="" action="ppaction://noaction"/>
              </p:cNvPr>
              <p:cNvSpPr/>
              <p:nvPr/>
            </p:nvSpPr>
            <p:spPr>
              <a:xfrm>
                <a:off x="6103783" y="2354719"/>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hlinkClick r:id="" action="ppaction://noaction"/>
              </p:cNvPr>
              <p:cNvSpPr/>
              <p:nvPr/>
            </p:nvSpPr>
            <p:spPr>
              <a:xfrm>
                <a:off x="7183783" y="2641015"/>
                <a:ext cx="1620000" cy="5072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a:solidFill>
                      <a:schemeClr val="tx1"/>
                    </a:solidFill>
                    <a:latin typeface="Arial" panose="020B0604020202020204" pitchFamily="34" charset="0"/>
                    <a:cs typeface="Arial" panose="020B0604020202020204" pitchFamily="34" charset="0"/>
                  </a:rPr>
                  <a:t>Tourisme </a:t>
                </a:r>
                <a:br>
                  <a:rPr lang="fr-FR" sz="1600" kern="1200" dirty="0">
                    <a:solidFill>
                      <a:schemeClr val="tx1"/>
                    </a:solidFill>
                    <a:latin typeface="Arial" panose="020B0604020202020204" pitchFamily="34" charset="0"/>
                    <a:cs typeface="Arial" panose="020B0604020202020204" pitchFamily="34" charset="0"/>
                  </a:rPr>
                </a:br>
                <a:r>
                  <a:rPr lang="fr-FR" sz="1600" kern="1200" dirty="0">
                    <a:solidFill>
                      <a:schemeClr val="tx1"/>
                    </a:solidFill>
                    <a:latin typeface="Arial" panose="020B0604020202020204" pitchFamily="34" charset="0"/>
                    <a:cs typeface="Arial" panose="020B0604020202020204" pitchFamily="34" charset="0"/>
                  </a:rPr>
                  <a:t>et loisirs  </a:t>
                </a:r>
              </a:p>
            </p:txBody>
          </p:sp>
        </p:grpSp>
        <p:pic>
          <p:nvPicPr>
            <p:cNvPr id="23" name="Image 22">
              <a:hlinkClick r:id="" action="ppaction://noaction"/>
            </p:cNvPr>
            <p:cNvPicPr>
              <a:picLocks noChangeAspect="1"/>
            </p:cNvPicPr>
            <p:nvPr/>
          </p:nvPicPr>
          <p:blipFill>
            <a:blip r:embed="rId8"/>
            <a:stretch>
              <a:fillRect/>
            </a:stretch>
          </p:blipFill>
          <p:spPr>
            <a:xfrm>
              <a:off x="6255184" y="2552693"/>
              <a:ext cx="867169" cy="670610"/>
            </a:xfrm>
            <a:prstGeom prst="rect">
              <a:avLst/>
            </a:prstGeom>
          </p:spPr>
        </p:pic>
      </p:grpSp>
      <p:grpSp>
        <p:nvGrpSpPr>
          <p:cNvPr id="26" name="Groupe 25"/>
          <p:cNvGrpSpPr/>
          <p:nvPr/>
        </p:nvGrpSpPr>
        <p:grpSpPr>
          <a:xfrm>
            <a:off x="405797" y="2364495"/>
            <a:ext cx="2700000" cy="1080000"/>
            <a:chOff x="405797" y="2364495"/>
            <a:chExt cx="2700000" cy="1080000"/>
          </a:xfrm>
        </p:grpSpPr>
        <p:grpSp>
          <p:nvGrpSpPr>
            <p:cNvPr id="16" name="Groupe 15"/>
            <p:cNvGrpSpPr/>
            <p:nvPr/>
          </p:nvGrpSpPr>
          <p:grpSpPr>
            <a:xfrm>
              <a:off x="405797" y="2364495"/>
              <a:ext cx="2700000" cy="1080000"/>
              <a:chOff x="405797" y="2364495"/>
              <a:chExt cx="2700000" cy="1080000"/>
            </a:xfrm>
          </p:grpSpPr>
          <p:sp>
            <p:nvSpPr>
              <p:cNvPr id="71" name="Rectangle 70">
                <a:hlinkClick r:id="" action="ppaction://noaction"/>
              </p:cNvPr>
              <p:cNvSpPr/>
              <p:nvPr/>
            </p:nvSpPr>
            <p:spPr>
              <a:xfrm>
                <a:off x="405797" y="2364495"/>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hlinkClick r:id="" action="ppaction://noaction"/>
              </p:cNvPr>
              <p:cNvSpPr/>
              <p:nvPr/>
            </p:nvSpPr>
            <p:spPr>
              <a:xfrm>
                <a:off x="1484598" y="2646703"/>
                <a:ext cx="1620000" cy="495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fr-FR" sz="1600" kern="1200" dirty="0">
                    <a:solidFill>
                      <a:schemeClr val="tx1"/>
                    </a:solidFill>
                    <a:latin typeface="Arial" panose="020B0604020202020204" pitchFamily="34" charset="0"/>
                    <a:cs typeface="Arial" panose="020B0604020202020204" pitchFamily="34" charset="0"/>
                  </a:rPr>
                  <a:t>Immobilier et logement</a:t>
                </a:r>
              </a:p>
            </p:txBody>
          </p:sp>
        </p:grpSp>
        <p:pic>
          <p:nvPicPr>
            <p:cNvPr id="25" name="Image 24">
              <a:hlinkClick r:id="" action="ppaction://noaction"/>
            </p:cNvPr>
            <p:cNvPicPr>
              <a:picLocks noChangeAspect="1"/>
            </p:cNvPicPr>
            <p:nvPr/>
          </p:nvPicPr>
          <p:blipFill>
            <a:blip r:embed="rId9"/>
            <a:stretch>
              <a:fillRect/>
            </a:stretch>
          </p:blipFill>
          <p:spPr>
            <a:xfrm>
              <a:off x="480292" y="2457166"/>
              <a:ext cx="824868" cy="908337"/>
            </a:xfrm>
            <a:prstGeom prst="rect">
              <a:avLst/>
            </a:prstGeom>
          </p:spPr>
        </p:pic>
      </p:grpSp>
      <p:grpSp>
        <p:nvGrpSpPr>
          <p:cNvPr id="28" name="Groupe 27"/>
          <p:cNvGrpSpPr/>
          <p:nvPr/>
        </p:nvGrpSpPr>
        <p:grpSpPr>
          <a:xfrm>
            <a:off x="405797" y="3577848"/>
            <a:ext cx="2700000" cy="1080000"/>
            <a:chOff x="405797" y="3577848"/>
            <a:chExt cx="2700000" cy="1080000"/>
          </a:xfrm>
        </p:grpSpPr>
        <p:grpSp>
          <p:nvGrpSpPr>
            <p:cNvPr id="17" name="Groupe 16"/>
            <p:cNvGrpSpPr/>
            <p:nvPr/>
          </p:nvGrpSpPr>
          <p:grpSpPr>
            <a:xfrm>
              <a:off x="405797" y="3577848"/>
              <a:ext cx="2700000" cy="1080000"/>
              <a:chOff x="405797" y="3577848"/>
              <a:chExt cx="2700000" cy="1080000"/>
            </a:xfrm>
          </p:grpSpPr>
          <p:sp>
            <p:nvSpPr>
              <p:cNvPr id="74" name="Rectangle 73">
                <a:hlinkClick r:id="" action="ppaction://noaction"/>
              </p:cNvPr>
              <p:cNvSpPr/>
              <p:nvPr/>
            </p:nvSpPr>
            <p:spPr>
              <a:xfrm>
                <a:off x="405797" y="3577848"/>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hlinkClick r:id="" action="ppaction://noaction"/>
              </p:cNvPr>
              <p:cNvSpPr/>
              <p:nvPr/>
            </p:nvSpPr>
            <p:spPr>
              <a:xfrm>
                <a:off x="1484598" y="3902357"/>
                <a:ext cx="1620000" cy="426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fr-FR" sz="1600" kern="1200" dirty="0">
                    <a:solidFill>
                      <a:schemeClr val="tx1"/>
                    </a:solidFill>
                    <a:latin typeface="Arial" panose="020B0604020202020204" pitchFamily="34" charset="0"/>
                    <a:cs typeface="Arial" panose="020B0604020202020204" pitchFamily="34" charset="0"/>
                  </a:rPr>
                  <a:t>Entreprises</a:t>
                </a:r>
              </a:p>
            </p:txBody>
          </p:sp>
        </p:grpSp>
        <p:pic>
          <p:nvPicPr>
            <p:cNvPr id="27" name="Image 26">
              <a:hlinkClick r:id="" action="ppaction://noaction"/>
            </p:cNvPr>
            <p:cNvPicPr>
              <a:picLocks noChangeAspect="1"/>
            </p:cNvPicPr>
            <p:nvPr/>
          </p:nvPicPr>
          <p:blipFill>
            <a:blip r:embed="rId10"/>
            <a:stretch>
              <a:fillRect/>
            </a:stretch>
          </p:blipFill>
          <p:spPr>
            <a:xfrm>
              <a:off x="498924" y="3917142"/>
              <a:ext cx="876087" cy="542510"/>
            </a:xfrm>
            <a:prstGeom prst="rect">
              <a:avLst/>
            </a:prstGeom>
          </p:spPr>
        </p:pic>
      </p:grpSp>
      <p:grpSp>
        <p:nvGrpSpPr>
          <p:cNvPr id="31" name="Groupe 30"/>
          <p:cNvGrpSpPr/>
          <p:nvPr/>
        </p:nvGrpSpPr>
        <p:grpSpPr>
          <a:xfrm>
            <a:off x="3254790" y="1141366"/>
            <a:ext cx="2700000" cy="1080000"/>
            <a:chOff x="3254790" y="1141366"/>
            <a:chExt cx="2700000" cy="1080000"/>
          </a:xfrm>
        </p:grpSpPr>
        <p:grpSp>
          <p:nvGrpSpPr>
            <p:cNvPr id="12" name="Groupe 11"/>
            <p:cNvGrpSpPr/>
            <p:nvPr/>
          </p:nvGrpSpPr>
          <p:grpSpPr>
            <a:xfrm>
              <a:off x="3254790" y="1141366"/>
              <a:ext cx="2700000" cy="1080000"/>
              <a:chOff x="3254790" y="1141366"/>
              <a:chExt cx="2700000" cy="1080000"/>
            </a:xfrm>
          </p:grpSpPr>
          <p:sp>
            <p:nvSpPr>
              <p:cNvPr id="69" name="Rectangle 68">
                <a:hlinkClick r:id="rId11" action="ppaction://hlinksldjump"/>
              </p:cNvPr>
              <p:cNvSpPr/>
              <p:nvPr/>
            </p:nvSpPr>
            <p:spPr>
              <a:xfrm>
                <a:off x="3254790" y="1141366"/>
                <a:ext cx="2700000" cy="1080000"/>
              </a:xfrm>
              <a:prstGeom prst="rect">
                <a:avLst/>
              </a:prstGeom>
              <a:solidFill>
                <a:srgbClr val="D0D4D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hlinkClick r:id="rId11" action="ppaction://hlinksldjump"/>
              </p:cNvPr>
              <p:cNvSpPr/>
              <p:nvPr/>
            </p:nvSpPr>
            <p:spPr>
              <a:xfrm>
                <a:off x="4334790" y="1449406"/>
                <a:ext cx="1620000" cy="4813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dirty="0">
                    <a:solidFill>
                      <a:schemeClr val="tx1"/>
                    </a:solidFill>
                    <a:latin typeface="Arial" panose="020B0604020202020204" pitchFamily="34" charset="0"/>
                    <a:cs typeface="Arial" panose="020B0604020202020204" pitchFamily="34" charset="0"/>
                  </a:rPr>
                  <a:t>N</a:t>
                </a:r>
                <a:r>
                  <a:rPr lang="fr-FR" sz="1600" kern="1200" dirty="0">
                    <a:solidFill>
                      <a:schemeClr val="tx1"/>
                    </a:solidFill>
                    <a:latin typeface="Arial" panose="020B0604020202020204" pitchFamily="34" charset="0"/>
                    <a:cs typeface="Arial" panose="020B0604020202020204" pitchFamily="34" charset="0"/>
                  </a:rPr>
                  <a:t>umérique       </a:t>
                </a:r>
              </a:p>
            </p:txBody>
          </p:sp>
        </p:grpSp>
        <p:pic>
          <p:nvPicPr>
            <p:cNvPr id="30" name="Image 29">
              <a:hlinkClick r:id="rId11" action="ppaction://hlinksldjump"/>
            </p:cNvPr>
            <p:cNvPicPr>
              <a:picLocks noChangeAspect="1"/>
            </p:cNvPicPr>
            <p:nvPr/>
          </p:nvPicPr>
          <p:blipFill>
            <a:blip r:embed="rId12"/>
            <a:stretch>
              <a:fillRect/>
            </a:stretch>
          </p:blipFill>
          <p:spPr>
            <a:xfrm>
              <a:off x="3309085" y="1423557"/>
              <a:ext cx="875401" cy="510280"/>
            </a:xfrm>
            <a:prstGeom prst="rect">
              <a:avLst/>
            </a:prstGeom>
          </p:spPr>
        </p:pic>
      </p:grpSp>
    </p:spTree>
    <p:extLst>
      <p:ext uri="{BB962C8B-B14F-4D97-AF65-F5344CB8AC3E}">
        <p14:creationId xmlns:p14="http://schemas.microsoft.com/office/powerpoint/2010/main" val="370755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Présentation du Groupe</a:t>
            </a:r>
          </a:p>
        </p:txBody>
      </p:sp>
      <p:sp>
        <p:nvSpPr>
          <p:cNvPr id="2" name="Espace réservé du texte 1"/>
          <p:cNvSpPr>
            <a:spLocks noGrp="1"/>
          </p:cNvSpPr>
          <p:nvPr>
            <p:ph type="body" idx="4294967295"/>
          </p:nvPr>
        </p:nvSpPr>
        <p:spPr>
          <a:xfrm>
            <a:off x="792163" y="1201738"/>
            <a:ext cx="7559675" cy="1885950"/>
          </a:xfrm>
          <a:prstGeom prst="rect">
            <a:avLst/>
          </a:prstGeom>
        </p:spPr>
        <p:txBody>
          <a:bodyPr/>
          <a:lstStyle/>
          <a:p>
            <a:pPr marL="0" indent="0" algn="ctr">
              <a:buNone/>
            </a:pPr>
            <a:endParaRPr lang="fr-FR" dirty="0">
              <a:latin typeface="Arial" panose="020B0604020202020204" pitchFamily="34" charset="0"/>
              <a:cs typeface="Arial" panose="020B0604020202020204" pitchFamily="34" charset="0"/>
            </a:endParaRPr>
          </a:p>
          <a:p>
            <a:pPr marL="0" indent="0" algn="ctr">
              <a:buNone/>
            </a:pPr>
            <a:r>
              <a:rPr lang="fr-FR" sz="2400" b="1" dirty="0">
                <a:latin typeface="Arial" panose="020B0604020202020204" pitchFamily="34" charset="0"/>
                <a:cs typeface="Arial" panose="020B0604020202020204" pitchFamily="34" charset="0"/>
              </a:rPr>
              <a:t>POUR EN SAVOIR PLUS </a:t>
            </a:r>
          </a:p>
          <a:p>
            <a:pPr marL="0" indent="0" algn="ctr">
              <a:buNone/>
            </a:pPr>
            <a:endParaRPr lang="fr-FR" dirty="0">
              <a:latin typeface="Arial" panose="020B0604020202020204" pitchFamily="34" charset="0"/>
              <a:cs typeface="Arial" panose="020B0604020202020204" pitchFamily="34" charset="0"/>
            </a:endParaRPr>
          </a:p>
          <a:p>
            <a:pPr marL="0" indent="0" algn="ctr">
              <a:buNone/>
            </a:pPr>
            <a:r>
              <a:rPr lang="fr-FR" sz="2400" b="1" dirty="0">
                <a:solidFill>
                  <a:srgbClr val="FF0000"/>
                </a:solidFill>
                <a:latin typeface="Arial" panose="020B0604020202020204" pitchFamily="34" charset="0"/>
                <a:cs typeface="Arial" panose="020B0604020202020204" pitchFamily="34" charset="0"/>
              </a:rPr>
              <a:t>www.groupecaissedesdepots.fr</a:t>
            </a:r>
          </a:p>
        </p:txBody>
      </p:sp>
    </p:spTree>
    <p:extLst>
      <p:ext uri="{BB962C8B-B14F-4D97-AF65-F5344CB8AC3E}">
        <p14:creationId xmlns:p14="http://schemas.microsoft.com/office/powerpoint/2010/main" val="292052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259632" y="411510"/>
            <a:ext cx="7082584" cy="461665"/>
          </a:xfrm>
        </p:spPr>
        <p:txBody>
          <a:bodyPr/>
          <a:lstStyle/>
          <a:p>
            <a:r>
              <a:rPr lang="fr-FR" sz="2200" dirty="0"/>
              <a:t>HISTORIQUE</a:t>
            </a:r>
          </a:p>
        </p:txBody>
      </p:sp>
      <p:sp>
        <p:nvSpPr>
          <p:cNvPr id="2" name="Espace réservé du pied de page 1"/>
          <p:cNvSpPr>
            <a:spLocks noGrp="1"/>
          </p:cNvSpPr>
          <p:nvPr>
            <p:ph type="ftr" sz="quarter" idx="11"/>
          </p:nvPr>
        </p:nvSpPr>
        <p:spPr/>
        <p:txBody>
          <a:bodyPr/>
          <a:lstStyle/>
          <a:p>
            <a:r>
              <a:rPr lang="fr-FR">
                <a:latin typeface="+mj-lt"/>
              </a:rPr>
              <a:t>Présentation du Groupe</a:t>
            </a:r>
          </a:p>
        </p:txBody>
      </p:sp>
      <p:sp>
        <p:nvSpPr>
          <p:cNvPr id="5" name="Rectangle 4"/>
          <p:cNvSpPr/>
          <p:nvPr/>
        </p:nvSpPr>
        <p:spPr>
          <a:xfrm>
            <a:off x="321292" y="1162265"/>
            <a:ext cx="8570227" cy="584775"/>
          </a:xfrm>
          <a:prstGeom prst="rect">
            <a:avLst/>
          </a:prstGeom>
        </p:spPr>
        <p:txBody>
          <a:bodyPr wrap="square">
            <a:spAutoFit/>
          </a:bodyPr>
          <a:lstStyle/>
          <a:p>
            <a:r>
              <a:rPr lang="fr-FR" sz="1600" dirty="0"/>
              <a:t>Un Groupe qui s’est construit au cours de l’histoire, sur les carences de l’offre privée</a:t>
            </a:r>
            <a:br>
              <a:rPr lang="fr-FR" sz="1600" dirty="0"/>
            </a:br>
            <a:r>
              <a:rPr lang="fr-FR" sz="1600" dirty="0"/>
              <a:t>Des missions historiques ont donné naissance à nos filiales</a:t>
            </a:r>
          </a:p>
        </p:txBody>
      </p:sp>
      <p:grpSp>
        <p:nvGrpSpPr>
          <p:cNvPr id="6" name="Groupe 5"/>
          <p:cNvGrpSpPr/>
          <p:nvPr/>
        </p:nvGrpSpPr>
        <p:grpSpPr>
          <a:xfrm>
            <a:off x="200827" y="2937769"/>
            <a:ext cx="8699977" cy="1800200"/>
            <a:chOff x="200827" y="2931790"/>
            <a:chExt cx="8699977" cy="1800200"/>
          </a:xfrm>
        </p:grpSpPr>
        <p:cxnSp>
          <p:nvCxnSpPr>
            <p:cNvPr id="4" name="Connecteur droit 3"/>
            <p:cNvCxnSpPr>
              <a:cxnSpLocks/>
            </p:cNvCxnSpPr>
            <p:nvPr/>
          </p:nvCxnSpPr>
          <p:spPr>
            <a:xfrm>
              <a:off x="251520" y="3779495"/>
              <a:ext cx="8640000" cy="0"/>
            </a:xfrm>
            <a:prstGeom prst="line">
              <a:avLst/>
            </a:prstGeom>
            <a:ln w="85725">
              <a:solidFill>
                <a:srgbClr val="D0D4D5"/>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a:cxnSpLocks/>
            </p:cNvCxnSpPr>
            <p:nvPr/>
          </p:nvCxnSpPr>
          <p:spPr>
            <a:xfrm flipV="1">
              <a:off x="272827" y="3471878"/>
              <a:ext cx="0" cy="25200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7" name="Ellipse 6"/>
            <p:cNvSpPr/>
            <p:nvPr/>
          </p:nvSpPr>
          <p:spPr>
            <a:xfrm>
              <a:off x="200827" y="3684839"/>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rial" panose="020B0604020202020204" pitchFamily="34" charset="0"/>
                <a:cs typeface="Arial" panose="020B0604020202020204" pitchFamily="34" charset="0"/>
              </a:endParaRPr>
            </a:p>
          </p:txBody>
        </p:sp>
        <p:sp>
          <p:nvSpPr>
            <p:cNvPr id="28" name="Ellipse 27"/>
            <p:cNvSpPr/>
            <p:nvPr/>
          </p:nvSpPr>
          <p:spPr>
            <a:xfrm>
              <a:off x="2383208"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33" name="Ellipse 32"/>
            <p:cNvSpPr/>
            <p:nvPr/>
          </p:nvSpPr>
          <p:spPr>
            <a:xfrm>
              <a:off x="4205198"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98" name="Ellipse 97"/>
            <p:cNvSpPr/>
            <p:nvPr/>
          </p:nvSpPr>
          <p:spPr>
            <a:xfrm rot="10800000">
              <a:off x="1632773"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101" name="Ellipse 100"/>
            <p:cNvSpPr/>
            <p:nvPr/>
          </p:nvSpPr>
          <p:spPr>
            <a:xfrm>
              <a:off x="5248996"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42" name="Ellipse 41"/>
            <p:cNvSpPr/>
            <p:nvPr/>
          </p:nvSpPr>
          <p:spPr>
            <a:xfrm>
              <a:off x="8756804"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72" name="Ellipse 71"/>
            <p:cNvSpPr/>
            <p:nvPr/>
          </p:nvSpPr>
          <p:spPr>
            <a:xfrm>
              <a:off x="5950253"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75" name="Ellipse 74"/>
            <p:cNvSpPr/>
            <p:nvPr/>
          </p:nvSpPr>
          <p:spPr>
            <a:xfrm>
              <a:off x="6058189"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78" name="Ellipse 77"/>
            <p:cNvSpPr/>
            <p:nvPr/>
          </p:nvSpPr>
          <p:spPr>
            <a:xfrm>
              <a:off x="6297970"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81" name="Ellipse 80"/>
            <p:cNvSpPr/>
            <p:nvPr/>
          </p:nvSpPr>
          <p:spPr>
            <a:xfrm>
              <a:off x="6629782"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84" name="Ellipse 83"/>
            <p:cNvSpPr/>
            <p:nvPr/>
          </p:nvSpPr>
          <p:spPr>
            <a:xfrm>
              <a:off x="6867131"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87" name="Ellipse 86"/>
            <p:cNvSpPr/>
            <p:nvPr/>
          </p:nvSpPr>
          <p:spPr>
            <a:xfrm>
              <a:off x="7430211"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90" name="Ellipse 89"/>
            <p:cNvSpPr/>
            <p:nvPr/>
          </p:nvSpPr>
          <p:spPr>
            <a:xfrm>
              <a:off x="7599166"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93" name="Ellipse 92"/>
            <p:cNvSpPr/>
            <p:nvPr/>
          </p:nvSpPr>
          <p:spPr>
            <a:xfrm>
              <a:off x="7767455"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96" name="Ellipse 95"/>
            <p:cNvSpPr/>
            <p:nvPr/>
          </p:nvSpPr>
          <p:spPr>
            <a:xfrm>
              <a:off x="7927372"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106" name="Ellipse 105"/>
            <p:cNvSpPr/>
            <p:nvPr/>
          </p:nvSpPr>
          <p:spPr>
            <a:xfrm>
              <a:off x="8108335"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109" name="Ellipse 108"/>
            <p:cNvSpPr/>
            <p:nvPr/>
          </p:nvSpPr>
          <p:spPr>
            <a:xfrm rot="10800000">
              <a:off x="8552711" y="3684839"/>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a:latin typeface="Arial" panose="020B0604020202020204" pitchFamily="34" charset="0"/>
                <a:cs typeface="Arial" panose="020B0604020202020204" pitchFamily="34" charset="0"/>
              </a:endParaRPr>
            </a:p>
          </p:txBody>
        </p:sp>
        <p:cxnSp>
          <p:nvCxnSpPr>
            <p:cNvPr id="110" name="Connecteur droit 109"/>
            <p:cNvCxnSpPr>
              <a:cxnSpLocks/>
            </p:cNvCxnSpPr>
            <p:nvPr/>
          </p:nvCxnSpPr>
          <p:spPr>
            <a:xfrm rot="10800000" flipV="1">
              <a:off x="8624711" y="3795886"/>
              <a:ext cx="0" cy="288000"/>
            </a:xfrm>
            <a:prstGeom prst="line">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Ellipse 117"/>
            <p:cNvSpPr/>
            <p:nvPr/>
          </p:nvSpPr>
          <p:spPr>
            <a:xfrm>
              <a:off x="8346453" y="3684839"/>
              <a:ext cx="144000" cy="1440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Arial" panose="020B0604020202020204" pitchFamily="34" charset="0"/>
                <a:cs typeface="Arial" panose="020B0604020202020204" pitchFamily="34" charset="0"/>
              </a:endParaRPr>
            </a:p>
          </p:txBody>
        </p:sp>
        <p:sp>
          <p:nvSpPr>
            <p:cNvPr id="120" name="Text Box 13"/>
            <p:cNvSpPr txBox="1">
              <a:spLocks noChangeArrowheads="1"/>
            </p:cNvSpPr>
            <p:nvPr/>
          </p:nvSpPr>
          <p:spPr bwMode="auto">
            <a:xfrm>
              <a:off x="248283" y="2931790"/>
              <a:ext cx="1160525" cy="46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fr-FR" altLang="fr-FR" sz="1400" dirty="0">
                  <a:latin typeface="Arial" panose="020B0604020202020204" pitchFamily="34" charset="0"/>
                  <a:cs typeface="Arial" panose="020B0604020202020204" pitchFamily="34" charset="0"/>
                </a:rPr>
                <a:t>1816</a:t>
              </a:r>
            </a:p>
            <a:p>
              <a:pPr eaLnBrk="1" hangingPunct="1">
                <a:lnSpc>
                  <a:spcPct val="80000"/>
                </a:lnSpc>
                <a:spcBef>
                  <a:spcPts val="400"/>
                </a:spcBef>
              </a:pPr>
              <a:r>
                <a:rPr lang="fr-FR" altLang="fr-FR" sz="1000" dirty="0">
                  <a:latin typeface="Arial" panose="020B0604020202020204" pitchFamily="34" charset="0"/>
                  <a:cs typeface="Arial" panose="020B0604020202020204" pitchFamily="34" charset="0"/>
                </a:rPr>
                <a:t>Création de la </a:t>
              </a:r>
              <a:br>
                <a:rPr lang="fr-FR" altLang="fr-FR" sz="1000" dirty="0">
                  <a:latin typeface="Arial" panose="020B0604020202020204" pitchFamily="34" charset="0"/>
                  <a:cs typeface="Arial" panose="020B0604020202020204" pitchFamily="34" charset="0"/>
                </a:rPr>
              </a:br>
              <a:r>
                <a:rPr lang="fr-FR" altLang="fr-FR" sz="1000" dirty="0">
                  <a:latin typeface="Arial" panose="020B0604020202020204" pitchFamily="34" charset="0"/>
                  <a:cs typeface="Arial" panose="020B0604020202020204" pitchFamily="34" charset="0"/>
                </a:rPr>
                <a:t>Caisse des Dépôts</a:t>
              </a:r>
            </a:p>
          </p:txBody>
        </p:sp>
        <p:sp>
          <p:nvSpPr>
            <p:cNvPr id="121" name="Text Box 74"/>
            <p:cNvSpPr txBox="1">
              <a:spLocks noChangeArrowheads="1"/>
            </p:cNvSpPr>
            <p:nvPr/>
          </p:nvSpPr>
          <p:spPr bwMode="auto">
            <a:xfrm>
              <a:off x="6441970" y="4139007"/>
              <a:ext cx="2244925" cy="592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80000"/>
                </a:lnSpc>
                <a:spcBef>
                  <a:spcPct val="50000"/>
                </a:spcBef>
              </a:pPr>
              <a:r>
                <a:rPr lang="fr-FR" altLang="fr-FR" sz="1400" dirty="0">
                  <a:latin typeface="Arial" panose="020B0604020202020204" pitchFamily="34" charset="0"/>
                  <a:cs typeface="Arial" panose="020B0604020202020204" pitchFamily="34" charset="0"/>
                </a:rPr>
                <a:t>2008</a:t>
              </a:r>
            </a:p>
            <a:p>
              <a:pPr algn="r" eaLnBrk="1" hangingPunct="1">
                <a:lnSpc>
                  <a:spcPct val="80000"/>
                </a:lnSpc>
                <a:spcBef>
                  <a:spcPts val="400"/>
                </a:spcBef>
              </a:pPr>
              <a:r>
                <a:rPr lang="fr-FR" altLang="fr-FR" sz="1000" dirty="0">
                  <a:latin typeface="Arial" panose="020B0604020202020204" pitchFamily="34" charset="0"/>
                  <a:cs typeface="Arial" panose="020B0604020202020204" pitchFamily="34" charset="0"/>
                </a:rPr>
                <a:t>La Loi de Modernisation de l’Economie conforte la légitimité du Groupe Caisse des Dépôts</a:t>
              </a:r>
            </a:p>
          </p:txBody>
        </p:sp>
        <p:sp>
          <p:nvSpPr>
            <p:cNvPr id="38" name="Ellipse 37"/>
            <p:cNvSpPr/>
            <p:nvPr/>
          </p:nvSpPr>
          <p:spPr>
            <a:xfrm>
              <a:off x="611560" y="371791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rial" panose="020B0604020202020204" pitchFamily="34" charset="0"/>
                <a:cs typeface="Arial" panose="020B0604020202020204" pitchFamily="34" charset="0"/>
              </a:endParaRPr>
            </a:p>
          </p:txBody>
        </p:sp>
      </p:grpSp>
      <p:sp>
        <p:nvSpPr>
          <p:cNvPr id="39" name="Rectangle 38">
            <a:hlinkClick r:id="rId3" action="ppaction://hlinksldjump"/>
          </p:cNvPr>
          <p:cNvSpPr/>
          <p:nvPr/>
        </p:nvSpPr>
        <p:spPr>
          <a:xfrm>
            <a:off x="400573" y="1851694"/>
            <a:ext cx="1980000" cy="21600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Historique</a:t>
            </a:r>
          </a:p>
        </p:txBody>
      </p:sp>
      <p:sp>
        <p:nvSpPr>
          <p:cNvPr id="40" name="Rectangle 39">
            <a:hlinkClick r:id="" action="ppaction://noaction"/>
          </p:cNvPr>
          <p:cNvSpPr/>
          <p:nvPr/>
        </p:nvSpPr>
        <p:spPr>
          <a:xfrm>
            <a:off x="2547206" y="1721340"/>
            <a:ext cx="1980000" cy="21600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65000"/>
                  </a:schemeClr>
                </a:solidFill>
                <a:latin typeface="Arial" panose="020B0604020202020204" pitchFamily="34" charset="0"/>
                <a:cs typeface="Arial" panose="020B0604020202020204" pitchFamily="34" charset="0"/>
              </a:rPr>
              <a:t>Entreprises</a:t>
            </a:r>
          </a:p>
        </p:txBody>
      </p:sp>
      <p:sp>
        <p:nvSpPr>
          <p:cNvPr id="41" name="Rectangle 40">
            <a:hlinkClick r:id="" action="ppaction://noaction"/>
          </p:cNvPr>
          <p:cNvSpPr/>
          <p:nvPr/>
        </p:nvSpPr>
        <p:spPr>
          <a:xfrm>
            <a:off x="4693839" y="1716592"/>
            <a:ext cx="1980000" cy="21600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65000"/>
                  </a:schemeClr>
                </a:solidFill>
                <a:latin typeface="Arial" panose="020B0604020202020204" pitchFamily="34" charset="0"/>
                <a:cs typeface="Arial" panose="020B0604020202020204" pitchFamily="34" charset="0"/>
              </a:rPr>
              <a:t>Assurances</a:t>
            </a:r>
          </a:p>
        </p:txBody>
      </p:sp>
      <p:sp>
        <p:nvSpPr>
          <p:cNvPr id="43" name="Rectangle 42">
            <a:hlinkClick r:id="" action="ppaction://noaction"/>
          </p:cNvPr>
          <p:cNvSpPr/>
          <p:nvPr/>
        </p:nvSpPr>
        <p:spPr>
          <a:xfrm>
            <a:off x="6840472" y="1722694"/>
            <a:ext cx="1980000" cy="21600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65000"/>
                  </a:schemeClr>
                </a:solidFill>
                <a:latin typeface="Arial" panose="020B0604020202020204" pitchFamily="34" charset="0"/>
                <a:cs typeface="Arial" panose="020B0604020202020204" pitchFamily="34" charset="0"/>
              </a:rPr>
              <a:t>Logement et immobilier</a:t>
            </a:r>
          </a:p>
        </p:txBody>
      </p:sp>
      <p:sp>
        <p:nvSpPr>
          <p:cNvPr id="44" name="Rectangle 43">
            <a:hlinkClick r:id="" action="ppaction://noaction"/>
          </p:cNvPr>
          <p:cNvSpPr/>
          <p:nvPr/>
        </p:nvSpPr>
        <p:spPr>
          <a:xfrm>
            <a:off x="2547206" y="1981606"/>
            <a:ext cx="1980000" cy="21600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65000"/>
                  </a:schemeClr>
                </a:solidFill>
                <a:latin typeface="Arial" panose="020B0604020202020204" pitchFamily="34" charset="0"/>
                <a:cs typeface="Arial" panose="020B0604020202020204" pitchFamily="34" charset="0"/>
              </a:rPr>
              <a:t>Mobilité</a:t>
            </a:r>
          </a:p>
        </p:txBody>
      </p:sp>
      <p:sp>
        <p:nvSpPr>
          <p:cNvPr id="45" name="Rectangle 44">
            <a:hlinkClick r:id="" action="ppaction://noaction"/>
          </p:cNvPr>
          <p:cNvSpPr/>
          <p:nvPr/>
        </p:nvSpPr>
        <p:spPr>
          <a:xfrm>
            <a:off x="4693839" y="1987708"/>
            <a:ext cx="1980000" cy="21600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65000"/>
                  </a:schemeClr>
                </a:solidFill>
                <a:latin typeface="Arial" panose="020B0604020202020204" pitchFamily="34" charset="0"/>
                <a:cs typeface="Arial" panose="020B0604020202020204" pitchFamily="34" charset="0"/>
              </a:rPr>
              <a:t>Tourisme</a:t>
            </a:r>
          </a:p>
        </p:txBody>
      </p:sp>
      <p:sp>
        <p:nvSpPr>
          <p:cNvPr id="46" name="Rectangle 45">
            <a:hlinkClick r:id="" action="ppaction://noaction"/>
          </p:cNvPr>
          <p:cNvSpPr/>
          <p:nvPr/>
        </p:nvSpPr>
        <p:spPr>
          <a:xfrm>
            <a:off x="6840472" y="1982960"/>
            <a:ext cx="1980000" cy="216000"/>
          </a:xfrm>
          <a:prstGeom prst="rect">
            <a:avLst/>
          </a:prstGeom>
          <a:solidFill>
            <a:srgbClr val="D0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lumMod val="65000"/>
                  </a:schemeClr>
                </a:solidFill>
                <a:latin typeface="Arial" panose="020B0604020202020204" pitchFamily="34" charset="0"/>
                <a:cs typeface="Arial" panose="020B0604020202020204" pitchFamily="34" charset="0"/>
              </a:rPr>
              <a:t>Ingénierie</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702794"/>
            <a:ext cx="17145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ZoneTexte 11"/>
          <p:cNvSpPr txBox="1"/>
          <p:nvPr/>
        </p:nvSpPr>
        <p:spPr>
          <a:xfrm>
            <a:off x="544589" y="4089865"/>
            <a:ext cx="1867171" cy="562205"/>
          </a:xfrm>
          <a:prstGeom prst="rect">
            <a:avLst/>
          </a:prstGeom>
          <a:noFill/>
        </p:spPr>
        <p:txBody>
          <a:bodyPr wrap="square" rtlCol="0">
            <a:spAutoFit/>
          </a:bodyPr>
          <a:lstStyle/>
          <a:p>
            <a:pPr>
              <a:lnSpc>
                <a:spcPct val="80000"/>
              </a:lnSpc>
            </a:pPr>
            <a:r>
              <a:rPr lang="fr-FR" sz="1400" dirty="0">
                <a:latin typeface="Arial" panose="020B0604020202020204" pitchFamily="34" charset="0"/>
                <a:cs typeface="Arial" panose="020B0604020202020204" pitchFamily="34" charset="0"/>
              </a:rPr>
              <a:t>1822</a:t>
            </a:r>
          </a:p>
          <a:p>
            <a:pPr>
              <a:lnSpc>
                <a:spcPct val="80000"/>
              </a:lnSpc>
              <a:spcBef>
                <a:spcPts val="400"/>
              </a:spcBef>
            </a:pPr>
            <a:r>
              <a:rPr lang="fr-FR" sz="1000" dirty="0">
                <a:latin typeface="Arial" panose="020B0604020202020204" pitchFamily="34" charset="0"/>
                <a:cs typeface="Arial" panose="020B0604020202020204" pitchFamily="34" charset="0"/>
              </a:rPr>
              <a:t>1er prêt au développement local</a:t>
            </a:r>
          </a:p>
        </p:txBody>
      </p:sp>
      <p:cxnSp>
        <p:nvCxnSpPr>
          <p:cNvPr id="47" name="Connecteur droit 46"/>
          <p:cNvCxnSpPr>
            <a:cxnSpLocks/>
          </p:cNvCxnSpPr>
          <p:nvPr/>
        </p:nvCxnSpPr>
        <p:spPr>
          <a:xfrm flipV="1">
            <a:off x="683568" y="3831918"/>
            <a:ext cx="0" cy="25200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ZoneTexte 12"/>
          <p:cNvSpPr txBox="1"/>
          <p:nvPr/>
        </p:nvSpPr>
        <p:spPr>
          <a:xfrm>
            <a:off x="1317923" y="2937769"/>
            <a:ext cx="1597893" cy="562205"/>
          </a:xfrm>
          <a:prstGeom prst="rect">
            <a:avLst/>
          </a:prstGeom>
          <a:noFill/>
        </p:spPr>
        <p:txBody>
          <a:bodyPr wrap="square" rtlCol="0">
            <a:spAutoFit/>
          </a:bodyPr>
          <a:lstStyle/>
          <a:p>
            <a:pPr>
              <a:lnSpc>
                <a:spcPct val="80000"/>
              </a:lnSpc>
            </a:pPr>
            <a:r>
              <a:rPr lang="fr-FR" sz="1400" dirty="0">
                <a:latin typeface="Arial" panose="020B0604020202020204" pitchFamily="34" charset="0"/>
                <a:cs typeface="Arial" panose="020B0604020202020204" pitchFamily="34" charset="0"/>
              </a:rPr>
              <a:t>1837</a:t>
            </a:r>
          </a:p>
          <a:p>
            <a:pPr>
              <a:lnSpc>
                <a:spcPct val="80000"/>
              </a:lnSpc>
              <a:spcBef>
                <a:spcPts val="400"/>
              </a:spcBef>
            </a:pPr>
            <a:r>
              <a:rPr lang="fr-FR" sz="1000" dirty="0">
                <a:latin typeface="Arial" panose="020B0604020202020204" pitchFamily="34" charset="0"/>
                <a:cs typeface="Arial" panose="020B0604020202020204" pitchFamily="34" charset="0"/>
              </a:rPr>
              <a:t>Gestion de l’épargne sur livrets</a:t>
            </a:r>
          </a:p>
        </p:txBody>
      </p:sp>
      <p:cxnSp>
        <p:nvCxnSpPr>
          <p:cNvPr id="48" name="Connecteur droit 47"/>
          <p:cNvCxnSpPr>
            <a:cxnSpLocks/>
          </p:cNvCxnSpPr>
          <p:nvPr/>
        </p:nvCxnSpPr>
        <p:spPr>
          <a:xfrm flipV="1">
            <a:off x="1403648" y="3477857"/>
            <a:ext cx="0" cy="246021"/>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pic>
        <p:nvPicPr>
          <p:cNvPr id="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704202"/>
            <a:ext cx="17145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69718"/>
            <a:ext cx="17145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nvSpPr>
        <p:spPr>
          <a:xfrm>
            <a:off x="3347864" y="2931790"/>
            <a:ext cx="1800200" cy="562205"/>
          </a:xfrm>
          <a:prstGeom prst="rect">
            <a:avLst/>
          </a:prstGeom>
          <a:noFill/>
        </p:spPr>
        <p:txBody>
          <a:bodyPr wrap="square" rtlCol="0">
            <a:spAutoFit/>
          </a:bodyPr>
          <a:lstStyle/>
          <a:p>
            <a:pPr>
              <a:lnSpc>
                <a:spcPct val="80000"/>
              </a:lnSpc>
            </a:pPr>
            <a:r>
              <a:rPr lang="fr-FR" sz="1400" dirty="0">
                <a:latin typeface="Arial" panose="020B0604020202020204" pitchFamily="34" charset="0"/>
                <a:cs typeface="Arial" panose="020B0604020202020204" pitchFamily="34" charset="0"/>
              </a:rPr>
              <a:t>1890 </a:t>
            </a:r>
          </a:p>
          <a:p>
            <a:pPr>
              <a:lnSpc>
                <a:spcPct val="80000"/>
              </a:lnSpc>
              <a:spcBef>
                <a:spcPts val="400"/>
              </a:spcBef>
            </a:pPr>
            <a:r>
              <a:rPr lang="fr-FR" sz="1000" dirty="0">
                <a:latin typeface="Arial" panose="020B0604020202020204" pitchFamily="34" charset="0"/>
                <a:cs typeface="Arial" panose="020B0604020202020204" pitchFamily="34" charset="0"/>
              </a:rPr>
              <a:t>Gestion des dépôts des notaires</a:t>
            </a:r>
          </a:p>
        </p:txBody>
      </p:sp>
      <p:cxnSp>
        <p:nvCxnSpPr>
          <p:cNvPr id="51" name="Connecteur droit 50"/>
          <p:cNvCxnSpPr>
            <a:cxnSpLocks/>
          </p:cNvCxnSpPr>
          <p:nvPr/>
        </p:nvCxnSpPr>
        <p:spPr>
          <a:xfrm flipV="1">
            <a:off x="3491880" y="3477857"/>
            <a:ext cx="0" cy="27602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20" name="ZoneTexte 19"/>
          <p:cNvSpPr txBox="1"/>
          <p:nvPr/>
        </p:nvSpPr>
        <p:spPr>
          <a:xfrm>
            <a:off x="4527206" y="4054688"/>
            <a:ext cx="1602983" cy="605294"/>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1910</a:t>
            </a:r>
          </a:p>
          <a:p>
            <a:pPr>
              <a:lnSpc>
                <a:spcPct val="80000"/>
              </a:lnSpc>
              <a:spcBef>
                <a:spcPts val="400"/>
              </a:spcBef>
            </a:pPr>
            <a:r>
              <a:rPr lang="fr-FR" sz="1000" dirty="0">
                <a:latin typeface="Arial" panose="020B0604020202020204" pitchFamily="34" charset="0"/>
                <a:cs typeface="Arial" panose="020B0604020202020204" pitchFamily="34" charset="0"/>
              </a:rPr>
              <a:t>Gestion du 1er système de retraite obligatoire</a:t>
            </a:r>
          </a:p>
        </p:txBody>
      </p:sp>
      <p:cxnSp>
        <p:nvCxnSpPr>
          <p:cNvPr id="56" name="Connecteur droit 55"/>
          <p:cNvCxnSpPr>
            <a:cxnSpLocks/>
          </p:cNvCxnSpPr>
          <p:nvPr/>
        </p:nvCxnSpPr>
        <p:spPr>
          <a:xfrm flipV="1">
            <a:off x="4644008" y="3795886"/>
            <a:ext cx="0" cy="27602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720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9" grpId="0" animBg="1"/>
      <p:bldP spid="40" grpId="0" animBg="1"/>
      <p:bldP spid="41" grpId="0" animBg="1"/>
      <p:bldP spid="43" grpId="0" animBg="1"/>
      <p:bldP spid="44" grpId="0" animBg="1"/>
      <p:bldP spid="45" grpId="0" animBg="1"/>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200" dirty="0"/>
              <a:t>LE GROUPE EN CHIFFRES</a:t>
            </a:r>
          </a:p>
        </p:txBody>
      </p:sp>
      <p:sp>
        <p:nvSpPr>
          <p:cNvPr id="2" name="Espace réservé du pied de page 1"/>
          <p:cNvSpPr>
            <a:spLocks noGrp="1"/>
          </p:cNvSpPr>
          <p:nvPr>
            <p:ph type="ftr" sz="quarter" idx="11"/>
          </p:nvPr>
        </p:nvSpPr>
        <p:spPr/>
        <p:txBody>
          <a:bodyPr/>
          <a:lstStyle/>
          <a:p>
            <a:r>
              <a:rPr lang="fr-FR"/>
              <a:t>Présentation du Groupe</a:t>
            </a:r>
          </a:p>
        </p:txBody>
      </p:sp>
      <p:sp>
        <p:nvSpPr>
          <p:cNvPr id="19" name="ZoneTexte 18"/>
          <p:cNvSpPr txBox="1"/>
          <p:nvPr/>
        </p:nvSpPr>
        <p:spPr>
          <a:xfrm>
            <a:off x="5220073" y="3620478"/>
            <a:ext cx="2530374"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dans</a:t>
            </a:r>
            <a:r>
              <a:rPr lang="fr-FR" dirty="0">
                <a:solidFill>
                  <a:srgbClr val="FF0000"/>
                </a:solidFill>
                <a:latin typeface="Arial" panose="020B0604020202020204" pitchFamily="34" charset="0"/>
                <a:cs typeface="Arial" panose="020B0604020202020204" pitchFamily="34" charset="0"/>
              </a:rPr>
              <a:t> 70</a:t>
            </a:r>
            <a:r>
              <a:rPr lang="fr-FR" dirty="0">
                <a:latin typeface="Arial" panose="020B0604020202020204" pitchFamily="34" charset="0"/>
                <a:cs typeface="Arial" panose="020B0604020202020204" pitchFamily="34" charset="0"/>
              </a:rPr>
              <a:t> pays sur 5 continents</a:t>
            </a:r>
          </a:p>
        </p:txBody>
      </p:sp>
      <p:sp>
        <p:nvSpPr>
          <p:cNvPr id="38" name="ZoneTexte 37"/>
          <p:cNvSpPr txBox="1"/>
          <p:nvPr/>
        </p:nvSpPr>
        <p:spPr>
          <a:xfrm>
            <a:off x="600378" y="2191402"/>
            <a:ext cx="3563173" cy="461665"/>
          </a:xfrm>
          <a:prstGeom prst="rect">
            <a:avLst/>
          </a:prstGeom>
          <a:noFill/>
        </p:spPr>
        <p:txBody>
          <a:bodyPr wrap="square" rtlCol="0">
            <a:spAutoFit/>
          </a:bodyPr>
          <a:lstStyle/>
          <a:p>
            <a:pPr algn="ctr"/>
            <a:r>
              <a:rPr lang="fr-FR" sz="2400" dirty="0">
                <a:solidFill>
                  <a:srgbClr val="FF0000"/>
                </a:solidFill>
                <a:latin typeface="Arial" panose="020B0604020202020204" pitchFamily="34" charset="0"/>
                <a:cs typeface="Arial" panose="020B0604020202020204" pitchFamily="34" charset="0"/>
              </a:rPr>
              <a:t>1</a:t>
            </a:r>
            <a:r>
              <a:rPr lang="fr-FR" sz="2400" dirty="0">
                <a:latin typeface="Arial" panose="020B0604020202020204" pitchFamily="34" charset="0"/>
                <a:cs typeface="Arial" panose="020B0604020202020204" pitchFamily="34" charset="0"/>
              </a:rPr>
              <a:t> Etablissement public</a:t>
            </a:r>
            <a:endParaRPr lang="fr-FR" sz="2400" b="1" dirty="0">
              <a:solidFill>
                <a:srgbClr val="FF0000"/>
              </a:solidFill>
              <a:latin typeface="Arial" panose="020B0604020202020204" pitchFamily="34" charset="0"/>
              <a:cs typeface="Arial" panose="020B0604020202020204" pitchFamily="34" charset="0"/>
            </a:endParaRPr>
          </a:p>
        </p:txBody>
      </p:sp>
      <p:grpSp>
        <p:nvGrpSpPr>
          <p:cNvPr id="10" name="Groupe 9"/>
          <p:cNvGrpSpPr/>
          <p:nvPr/>
        </p:nvGrpSpPr>
        <p:grpSpPr>
          <a:xfrm>
            <a:off x="1619674" y="3018924"/>
            <a:ext cx="3749669" cy="1426625"/>
            <a:chOff x="1619674" y="3018924"/>
            <a:chExt cx="3749669" cy="1426625"/>
          </a:xfrm>
        </p:grpSpPr>
        <p:sp>
          <p:nvSpPr>
            <p:cNvPr id="13" name="ZoneTexte 12"/>
            <p:cNvSpPr txBox="1"/>
            <p:nvPr/>
          </p:nvSpPr>
          <p:spPr>
            <a:xfrm>
              <a:off x="1619674" y="3629941"/>
              <a:ext cx="2232247" cy="815608"/>
            </a:xfrm>
            <a:prstGeom prst="rect">
              <a:avLst/>
            </a:prstGeom>
            <a:noFill/>
          </p:spPr>
          <p:txBody>
            <a:bodyPr wrap="square" rtlCol="0">
              <a:spAutoFit/>
            </a:bodyPr>
            <a:lstStyle/>
            <a:p>
              <a:pPr algn="r"/>
              <a:r>
                <a:rPr lang="fr-FR" dirty="0">
                  <a:solidFill>
                    <a:srgbClr val="FF0000"/>
                  </a:solidFill>
                  <a:latin typeface="Arial" panose="020B0604020202020204" pitchFamily="34" charset="0"/>
                  <a:cs typeface="Arial" panose="020B0604020202020204" pitchFamily="34" charset="0"/>
                </a:rPr>
                <a:t>120 000 </a:t>
              </a:r>
              <a:r>
                <a:rPr lang="fr-FR" dirty="0">
                  <a:solidFill>
                    <a:schemeClr val="tx1">
                      <a:lumMod val="85000"/>
                      <a:lumOff val="15000"/>
                    </a:schemeClr>
                  </a:solidFill>
                  <a:latin typeface="Arial" panose="020B0604020202020204" pitchFamily="34" charset="0"/>
                  <a:cs typeface="Arial" panose="020B0604020202020204" pitchFamily="34" charset="0"/>
                </a:rPr>
                <a:t>collaborateurs dont </a:t>
              </a:r>
              <a:r>
                <a:rPr lang="fr-FR" sz="1100" dirty="0">
                  <a:solidFill>
                    <a:schemeClr val="tx1">
                      <a:lumMod val="85000"/>
                      <a:lumOff val="15000"/>
                    </a:schemeClr>
                  </a:solidFill>
                  <a:latin typeface="Arial" panose="020B0604020202020204" pitchFamily="34" charset="0"/>
                  <a:cs typeface="Arial" panose="020B0604020202020204" pitchFamily="34" charset="0"/>
                </a:rPr>
                <a:t>+50% à l’international</a:t>
              </a:r>
              <a:endParaRPr lang="fr-FR" sz="1100" dirty="0">
                <a:solidFill>
                  <a:srgbClr val="FF0000"/>
                </a:solidFill>
                <a:latin typeface="Arial" panose="020B0604020202020204" pitchFamily="34" charset="0"/>
                <a:cs typeface="Arial" panose="020B0604020202020204" pitchFamily="34" charset="0"/>
              </a:endParaRPr>
            </a:p>
          </p:txBody>
        </p:sp>
        <p:pic>
          <p:nvPicPr>
            <p:cNvPr id="7" name="Image 6"/>
            <p:cNvPicPr>
              <a:picLocks noChangeAspect="1"/>
            </p:cNvPicPr>
            <p:nvPr/>
          </p:nvPicPr>
          <p:blipFill>
            <a:blip r:embed="rId3"/>
            <a:stretch>
              <a:fillRect/>
            </a:stretch>
          </p:blipFill>
          <p:spPr>
            <a:xfrm>
              <a:off x="3774658" y="3018924"/>
              <a:ext cx="1594685" cy="1357027"/>
            </a:xfrm>
            <a:prstGeom prst="rect">
              <a:avLst/>
            </a:prstGeom>
          </p:spPr>
        </p:pic>
      </p:grpSp>
      <p:grpSp>
        <p:nvGrpSpPr>
          <p:cNvPr id="9" name="Groupe 8"/>
          <p:cNvGrpSpPr/>
          <p:nvPr/>
        </p:nvGrpSpPr>
        <p:grpSpPr>
          <a:xfrm>
            <a:off x="4139952" y="1240203"/>
            <a:ext cx="4428492" cy="1435334"/>
            <a:chOff x="4139952" y="1240203"/>
            <a:chExt cx="4428492" cy="1435334"/>
          </a:xfrm>
        </p:grpSpPr>
        <p:sp>
          <p:nvSpPr>
            <p:cNvPr id="15" name="ZoneTexte 14"/>
            <p:cNvSpPr txBox="1"/>
            <p:nvPr/>
          </p:nvSpPr>
          <p:spPr>
            <a:xfrm>
              <a:off x="4139952" y="1875306"/>
              <a:ext cx="1944216" cy="461665"/>
            </a:xfrm>
            <a:prstGeom prst="rect">
              <a:avLst/>
            </a:prstGeom>
            <a:noFill/>
          </p:spPr>
          <p:txBody>
            <a:bodyPr wrap="square" rtlCol="0">
              <a:spAutoFit/>
            </a:bodyPr>
            <a:lstStyle/>
            <a:p>
              <a:pPr algn="ctr">
                <a:spcBef>
                  <a:spcPts val="1200"/>
                </a:spcBef>
              </a:pPr>
              <a:r>
                <a:rPr lang="fr-FR" sz="2400" dirty="0">
                  <a:solidFill>
                    <a:srgbClr val="FF0000"/>
                  </a:solidFill>
                  <a:latin typeface="Arial" panose="020B0604020202020204" pitchFamily="34" charset="0"/>
                  <a:cs typeface="Arial" panose="020B0604020202020204" pitchFamily="34" charset="0"/>
                </a:rPr>
                <a:t>14</a:t>
              </a:r>
              <a:r>
                <a:rPr lang="fr-FR" sz="2400" dirty="0">
                  <a:latin typeface="Arial" panose="020B0604020202020204" pitchFamily="34" charset="0"/>
                  <a:cs typeface="Arial" panose="020B0604020202020204" pitchFamily="34" charset="0"/>
                </a:rPr>
                <a:t> filiales</a:t>
              </a:r>
            </a:p>
          </p:txBody>
        </p:sp>
        <p:sp>
          <p:nvSpPr>
            <p:cNvPr id="16" name="ZoneTexte 15"/>
            <p:cNvSpPr txBox="1"/>
            <p:nvPr/>
          </p:nvSpPr>
          <p:spPr>
            <a:xfrm>
              <a:off x="6624228" y="1867579"/>
              <a:ext cx="1944216" cy="738664"/>
            </a:xfrm>
            <a:prstGeom prst="rect">
              <a:avLst/>
            </a:prstGeom>
            <a:noFill/>
          </p:spPr>
          <p:txBody>
            <a:bodyPr wrap="square" rtlCol="0">
              <a:spAutoFit/>
            </a:bodyPr>
            <a:lstStyle/>
            <a:p>
              <a:pPr algn="ctr">
                <a:spcBef>
                  <a:spcPts val="1200"/>
                </a:spcBef>
              </a:pPr>
              <a:r>
                <a:rPr lang="fr-FR" sz="2400" dirty="0">
                  <a:solidFill>
                    <a:srgbClr val="FF0000"/>
                  </a:solidFill>
                  <a:latin typeface="Arial" panose="020B0604020202020204" pitchFamily="34" charset="0"/>
                  <a:cs typeface="Arial" panose="020B0604020202020204" pitchFamily="34" charset="0"/>
                </a:rPr>
                <a:t>16</a:t>
              </a:r>
              <a:r>
                <a:rPr lang="fr-FR" sz="2400" i="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directions régionales</a:t>
              </a:r>
            </a:p>
          </p:txBody>
        </p:sp>
        <p:grpSp>
          <p:nvGrpSpPr>
            <p:cNvPr id="17" name="Groupe 16"/>
            <p:cNvGrpSpPr/>
            <p:nvPr/>
          </p:nvGrpSpPr>
          <p:grpSpPr>
            <a:xfrm>
              <a:off x="5652120" y="1240203"/>
              <a:ext cx="1235594" cy="1435334"/>
              <a:chOff x="1423909" y="3078297"/>
              <a:chExt cx="866000" cy="1005993"/>
            </a:xfrm>
          </p:grpSpPr>
          <p:pic>
            <p:nvPicPr>
              <p:cNvPr id="21" name="Image 20"/>
              <p:cNvPicPr>
                <a:picLocks noChangeAspect="1"/>
              </p:cNvPicPr>
              <p:nvPr/>
            </p:nvPicPr>
            <p:blipFill>
              <a:blip r:embed="rId4"/>
              <a:stretch>
                <a:fillRect/>
              </a:stretch>
            </p:blipFill>
            <p:spPr>
              <a:xfrm>
                <a:off x="1423909" y="3078297"/>
                <a:ext cx="866000" cy="843558"/>
              </a:xfrm>
              <a:prstGeom prst="rect">
                <a:avLst/>
              </a:prstGeom>
            </p:spPr>
          </p:pic>
          <p:pic>
            <p:nvPicPr>
              <p:cNvPr id="22" name="Image 21"/>
              <p:cNvPicPr>
                <a:picLocks noChangeAspect="1"/>
              </p:cNvPicPr>
              <p:nvPr/>
            </p:nvPicPr>
            <p:blipFill>
              <a:blip r:embed="rId5"/>
              <a:stretch>
                <a:fillRect/>
              </a:stretch>
            </p:blipFill>
            <p:spPr>
              <a:xfrm>
                <a:off x="1477308" y="3871838"/>
                <a:ext cx="759203" cy="212452"/>
              </a:xfrm>
              <a:prstGeom prst="rect">
                <a:avLst/>
              </a:prstGeom>
            </p:spPr>
          </p:pic>
        </p:grpSp>
      </p:grpSp>
      <p:pic>
        <p:nvPicPr>
          <p:cNvPr id="1026" name="Picture 2" descr="C:\Users\ccornec\AppData\Local\Microsoft\Windows\Temporary Internet Files\Content.Outlook\2F8123FG\Picto_EP_gris_sans_texte (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1640" y="1454493"/>
            <a:ext cx="2275763" cy="65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3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8836" y="2313335"/>
            <a:ext cx="2581076" cy="61845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2" name="ZoneTexte 21"/>
          <p:cNvSpPr txBox="1"/>
          <p:nvPr/>
        </p:nvSpPr>
        <p:spPr>
          <a:xfrm>
            <a:off x="5308836" y="2218703"/>
            <a:ext cx="2863564" cy="707886"/>
          </a:xfrm>
          <a:prstGeom prst="rect">
            <a:avLst/>
          </a:prstGeom>
          <a:noFill/>
        </p:spPr>
        <p:txBody>
          <a:bodyPr wrap="square" rtlCol="0">
            <a:spAutoFit/>
          </a:bodyPr>
          <a:lstStyle/>
          <a:p>
            <a:pPr>
              <a:spcBef>
                <a:spcPts val="600"/>
              </a:spcBef>
              <a:spcAft>
                <a:spcPts val="600"/>
              </a:spcAft>
            </a:pPr>
            <a:r>
              <a:rPr lang="fr-FR" sz="2000" dirty="0">
                <a:solidFill>
                  <a:srgbClr val="FF0000"/>
                </a:solidFill>
                <a:latin typeface="Arial" panose="020B0604020202020204" pitchFamily="34" charset="0"/>
                <a:cs typeface="Arial" panose="020B0604020202020204" pitchFamily="34" charset="0"/>
              </a:rPr>
              <a:t>+ 30%</a:t>
            </a:r>
            <a:r>
              <a:rPr lang="fr-FR" sz="2000" b="1" dirty="0">
                <a:solidFill>
                  <a:srgbClr val="FF000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pour le résultat consolidé</a:t>
            </a:r>
          </a:p>
        </p:txBody>
      </p:sp>
      <p:sp>
        <p:nvSpPr>
          <p:cNvPr id="4" name="Titre 3"/>
          <p:cNvSpPr>
            <a:spLocks noGrp="1"/>
          </p:cNvSpPr>
          <p:nvPr>
            <p:ph type="title"/>
          </p:nvPr>
        </p:nvSpPr>
        <p:spPr/>
        <p:txBody>
          <a:bodyPr/>
          <a:lstStyle/>
          <a:p>
            <a:r>
              <a:rPr lang="fr-FR" sz="2200" dirty="0"/>
              <a:t>UN GROUPE SOLIDE</a:t>
            </a:r>
          </a:p>
        </p:txBody>
      </p:sp>
      <p:sp>
        <p:nvSpPr>
          <p:cNvPr id="2" name="Espace réservé du pied de page 1"/>
          <p:cNvSpPr>
            <a:spLocks noGrp="1"/>
          </p:cNvSpPr>
          <p:nvPr>
            <p:ph type="ftr" sz="quarter" idx="11"/>
          </p:nvPr>
        </p:nvSpPr>
        <p:spPr/>
        <p:txBody>
          <a:bodyPr/>
          <a:lstStyle/>
          <a:p>
            <a:r>
              <a:rPr lang="fr-FR" dirty="0"/>
              <a:t>Présentation du Groupe</a:t>
            </a:r>
          </a:p>
        </p:txBody>
      </p:sp>
      <p:grpSp>
        <p:nvGrpSpPr>
          <p:cNvPr id="7" name="Groupe 6"/>
          <p:cNvGrpSpPr/>
          <p:nvPr/>
        </p:nvGrpSpPr>
        <p:grpSpPr>
          <a:xfrm>
            <a:off x="3995936" y="1059581"/>
            <a:ext cx="4413290" cy="3714353"/>
            <a:chOff x="-219758" y="1861499"/>
            <a:chExt cx="4413290" cy="3714353"/>
          </a:xfrm>
        </p:grpSpPr>
        <p:pic>
          <p:nvPicPr>
            <p:cNvPr id="8" name="Image 7"/>
            <p:cNvPicPr>
              <a:picLocks noChangeAspect="1"/>
            </p:cNvPicPr>
            <p:nvPr/>
          </p:nvPicPr>
          <p:blipFill>
            <a:blip r:embed="rId3"/>
            <a:stretch>
              <a:fillRect/>
            </a:stretch>
          </p:blipFill>
          <p:spPr>
            <a:xfrm>
              <a:off x="-219758" y="1861499"/>
              <a:ext cx="4413290" cy="3714353"/>
            </a:xfrm>
            <a:prstGeom prst="rect">
              <a:avLst/>
            </a:prstGeom>
          </p:spPr>
        </p:pic>
        <p:sp>
          <p:nvSpPr>
            <p:cNvPr id="25" name="ZoneTexte 24"/>
            <p:cNvSpPr txBox="1"/>
            <p:nvPr/>
          </p:nvSpPr>
          <p:spPr>
            <a:xfrm>
              <a:off x="1580442" y="2067694"/>
              <a:ext cx="1023668" cy="400110"/>
            </a:xfrm>
            <a:prstGeom prst="rect">
              <a:avLst/>
            </a:prstGeom>
            <a:noFill/>
          </p:spPr>
          <p:txBody>
            <a:bodyPr wrap="square" rtlCol="0">
              <a:spAutoFit/>
            </a:bodyPr>
            <a:lstStyle/>
            <a:p>
              <a:pPr>
                <a:spcAft>
                  <a:spcPts val="600"/>
                </a:spcAft>
              </a:pPr>
              <a:r>
                <a:rPr lang="fr-FR" sz="2000" b="1" dirty="0">
                  <a:latin typeface="Arial" panose="020B0604020202020204" pitchFamily="34" charset="0"/>
                  <a:cs typeface="Arial" panose="020B0604020202020204" pitchFamily="34" charset="0"/>
                </a:rPr>
                <a:t>2016</a:t>
              </a:r>
            </a:p>
          </p:txBody>
        </p:sp>
      </p:grpSp>
      <p:grpSp>
        <p:nvGrpSpPr>
          <p:cNvPr id="11" name="Groupe 10"/>
          <p:cNvGrpSpPr/>
          <p:nvPr/>
        </p:nvGrpSpPr>
        <p:grpSpPr>
          <a:xfrm>
            <a:off x="4211960" y="1851670"/>
            <a:ext cx="2782330" cy="484964"/>
            <a:chOff x="4136532" y="1845198"/>
            <a:chExt cx="2782330" cy="484964"/>
          </a:xfrm>
        </p:grpSpPr>
        <p:sp>
          <p:nvSpPr>
            <p:cNvPr id="20" name="ZoneTexte 19"/>
            <p:cNvSpPr txBox="1"/>
            <p:nvPr/>
          </p:nvSpPr>
          <p:spPr>
            <a:xfrm>
              <a:off x="4136532" y="1868497"/>
              <a:ext cx="1099710" cy="461665"/>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Résultat </a:t>
              </a:r>
            </a:p>
            <a:p>
              <a:r>
                <a:rPr lang="fr-FR" sz="1200" dirty="0">
                  <a:latin typeface="Arial" panose="020B0604020202020204" pitchFamily="34" charset="0"/>
                  <a:cs typeface="Arial" panose="020B0604020202020204" pitchFamily="34" charset="0"/>
                </a:rPr>
                <a:t>consolidé</a:t>
              </a:r>
              <a:endParaRPr lang="fr-FR" sz="1600" dirty="0">
                <a:latin typeface="Arial" panose="020B0604020202020204" pitchFamily="34" charset="0"/>
                <a:cs typeface="Arial" panose="020B0604020202020204" pitchFamily="34" charset="0"/>
              </a:endParaRPr>
            </a:p>
          </p:txBody>
        </p:sp>
        <p:sp>
          <p:nvSpPr>
            <p:cNvPr id="26" name="ZoneTexte 25"/>
            <p:cNvSpPr txBox="1"/>
            <p:nvPr/>
          </p:nvSpPr>
          <p:spPr>
            <a:xfrm>
              <a:off x="5073469" y="1845198"/>
              <a:ext cx="1845393" cy="461665"/>
            </a:xfrm>
            <a:prstGeom prst="rect">
              <a:avLst/>
            </a:prstGeom>
            <a:noFill/>
          </p:spPr>
          <p:txBody>
            <a:bodyPr wrap="square" rtlCol="0">
              <a:spAutoFit/>
            </a:bodyPr>
            <a:lstStyle/>
            <a:p>
              <a:pPr algn="ctr"/>
              <a:r>
                <a:rPr lang="fr-FR" sz="2400" dirty="0">
                  <a:latin typeface="Arial" panose="020B0604020202020204" pitchFamily="34" charset="0"/>
                  <a:cs typeface="Arial" panose="020B0604020202020204" pitchFamily="34" charset="0"/>
                </a:rPr>
                <a:t>1,78 Md€</a:t>
              </a:r>
              <a:endParaRPr lang="fr-FR" sz="1600" dirty="0">
                <a:latin typeface="Arial" panose="020B0604020202020204" pitchFamily="34" charset="0"/>
                <a:cs typeface="Arial" panose="020B0604020202020204" pitchFamily="34" charset="0"/>
              </a:endParaRPr>
            </a:p>
          </p:txBody>
        </p:sp>
      </p:grpSp>
      <p:grpSp>
        <p:nvGrpSpPr>
          <p:cNvPr id="12" name="Groupe 11"/>
          <p:cNvGrpSpPr/>
          <p:nvPr/>
        </p:nvGrpSpPr>
        <p:grpSpPr>
          <a:xfrm>
            <a:off x="4211960" y="3132293"/>
            <a:ext cx="2834981" cy="689435"/>
            <a:chOff x="4211960" y="2992668"/>
            <a:chExt cx="2834981" cy="689435"/>
          </a:xfrm>
        </p:grpSpPr>
        <p:sp>
          <p:nvSpPr>
            <p:cNvPr id="17" name="ZoneTexte 16"/>
            <p:cNvSpPr txBox="1"/>
            <p:nvPr/>
          </p:nvSpPr>
          <p:spPr>
            <a:xfrm>
              <a:off x="4211960" y="3035772"/>
              <a:ext cx="1152128" cy="646331"/>
            </a:xfrm>
            <a:prstGeom prst="rect">
              <a:avLst/>
            </a:prstGeom>
            <a:noFill/>
          </p:spPr>
          <p:txBody>
            <a:bodyPr wrap="square" rtlCol="0">
              <a:spAutoFit/>
            </a:bodyPr>
            <a:lstStyle/>
            <a:p>
              <a:r>
                <a:rPr lang="fr-FR" sz="1200" dirty="0">
                  <a:solidFill>
                    <a:schemeClr val="tx1">
                      <a:lumMod val="85000"/>
                      <a:lumOff val="15000"/>
                    </a:schemeClr>
                  </a:solidFill>
                  <a:latin typeface="Arial" panose="020B0604020202020204" pitchFamily="34" charset="0"/>
                  <a:cs typeface="Arial" panose="020B0604020202020204" pitchFamily="34" charset="0"/>
                </a:rPr>
                <a:t>Fonds propres consolidés</a:t>
              </a:r>
            </a:p>
          </p:txBody>
        </p:sp>
        <p:sp>
          <p:nvSpPr>
            <p:cNvPr id="27" name="ZoneTexte 26"/>
            <p:cNvSpPr txBox="1"/>
            <p:nvPr/>
          </p:nvSpPr>
          <p:spPr>
            <a:xfrm>
              <a:off x="5081600" y="2992668"/>
              <a:ext cx="1965341" cy="461665"/>
            </a:xfrm>
            <a:prstGeom prst="rect">
              <a:avLst/>
            </a:prstGeom>
            <a:noFill/>
          </p:spPr>
          <p:txBody>
            <a:bodyPr wrap="square" rtlCol="0">
              <a:spAutoFit/>
            </a:bodyPr>
            <a:lstStyle/>
            <a:p>
              <a:pPr algn="ctr"/>
              <a:r>
                <a:rPr lang="fr-FR" sz="2400" dirty="0">
                  <a:solidFill>
                    <a:schemeClr val="tx1">
                      <a:lumMod val="85000"/>
                      <a:lumOff val="15000"/>
                    </a:schemeClr>
                  </a:solidFill>
                  <a:latin typeface="Arial" panose="020B0604020202020204" pitchFamily="34" charset="0"/>
                  <a:cs typeface="Arial" panose="020B0604020202020204" pitchFamily="34" charset="0"/>
                </a:rPr>
                <a:t>34,2 Md€ </a:t>
              </a:r>
            </a:p>
          </p:txBody>
        </p:sp>
      </p:grpSp>
      <p:sp>
        <p:nvSpPr>
          <p:cNvPr id="18" name="ZoneTexte 17"/>
          <p:cNvSpPr txBox="1"/>
          <p:nvPr/>
        </p:nvSpPr>
        <p:spPr>
          <a:xfrm>
            <a:off x="5292080" y="3498562"/>
            <a:ext cx="2831793" cy="707886"/>
          </a:xfrm>
          <a:prstGeom prst="rect">
            <a:avLst/>
          </a:prstGeom>
          <a:noFill/>
        </p:spPr>
        <p:txBody>
          <a:bodyPr wrap="square" rtlCol="0">
            <a:spAutoFit/>
          </a:bodyPr>
          <a:lstStyle/>
          <a:p>
            <a:r>
              <a:rPr lang="fr-FR" sz="2000" dirty="0">
                <a:solidFill>
                  <a:srgbClr val="FF0000"/>
                </a:solidFill>
                <a:latin typeface="Arial" panose="020B0604020202020204" pitchFamily="34" charset="0"/>
                <a:cs typeface="Arial" panose="020B0604020202020204" pitchFamily="34" charset="0"/>
              </a:rPr>
              <a:t>+ 2,6 Md€ </a:t>
            </a:r>
            <a:r>
              <a:rPr lang="fr-FR" sz="2000" dirty="0">
                <a:latin typeface="Arial" panose="020B0604020202020204" pitchFamily="34" charset="0"/>
                <a:cs typeface="Arial" panose="020B0604020202020204" pitchFamily="34" charset="0"/>
              </a:rPr>
              <a:t>de fonds propres </a:t>
            </a:r>
          </a:p>
        </p:txBody>
      </p:sp>
      <p:sp>
        <p:nvSpPr>
          <p:cNvPr id="5" name="Rectangle 4"/>
          <p:cNvSpPr/>
          <p:nvPr/>
        </p:nvSpPr>
        <p:spPr>
          <a:xfrm>
            <a:off x="4427984" y="1275606"/>
            <a:ext cx="65361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236296" y="1275606"/>
            <a:ext cx="65361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274285" y="2787774"/>
            <a:ext cx="3600400" cy="1292662"/>
          </a:xfrm>
          <a:prstGeom prst="rect">
            <a:avLst/>
          </a:prstGeom>
          <a:noFill/>
        </p:spPr>
        <p:txBody>
          <a:bodyPr wrap="square" rtlCol="0">
            <a:spAutoFit/>
          </a:bodyPr>
          <a:lstStyle/>
          <a:p>
            <a:pPr algn="ctr"/>
            <a:r>
              <a:rPr lang="fr-FR" sz="2400" b="1" dirty="0">
                <a:solidFill>
                  <a:srgbClr val="FF0000"/>
                </a:solidFill>
                <a:latin typeface="Arial" panose="020B0604020202020204" pitchFamily="34" charset="0"/>
                <a:cs typeface="Arial" panose="020B0604020202020204" pitchFamily="34" charset="0"/>
              </a:rPr>
              <a:t>Plus de 360 Md€ </a:t>
            </a:r>
            <a:r>
              <a:rPr lang="fr-FR" sz="2400" dirty="0">
                <a:solidFill>
                  <a:srgbClr val="FF0000"/>
                </a:solidFill>
                <a:latin typeface="Arial" panose="020B0604020202020204" pitchFamily="34" charset="0"/>
                <a:cs typeface="Arial" panose="020B0604020202020204" pitchFamily="34" charset="0"/>
              </a:rPr>
              <a:t> </a:t>
            </a:r>
            <a:r>
              <a:rPr lang="fr-FR" sz="2000" dirty="0">
                <a:latin typeface="Arial" panose="020B0604020202020204" pitchFamily="34" charset="0"/>
                <a:cs typeface="Arial" panose="020B0604020202020204" pitchFamily="34" charset="0"/>
              </a:rPr>
              <a:t>sous gestion par la CDC</a:t>
            </a:r>
          </a:p>
          <a:p>
            <a:pPr algn="ctr"/>
            <a:r>
              <a:rPr lang="fr-FR" sz="2000" dirty="0">
                <a:latin typeface="Arial" panose="020B0604020202020204" pitchFamily="34" charset="0"/>
                <a:cs typeface="Arial" panose="020B0604020202020204" pitchFamily="34" charset="0"/>
              </a:rPr>
              <a:t> </a:t>
            </a:r>
            <a:r>
              <a:rPr lang="fr-FR" sz="1400" dirty="0">
                <a:latin typeface="Arial" panose="020B0604020202020204" pitchFamily="34" charset="0"/>
                <a:cs typeface="Arial" panose="020B0604020202020204" pitchFamily="34" charset="0"/>
              </a:rPr>
              <a:t>soit l’équivalent de 18 fois le coût du plan France Très Haut-Débit </a:t>
            </a:r>
          </a:p>
        </p:txBody>
      </p:sp>
      <p:pic>
        <p:nvPicPr>
          <p:cNvPr id="21" name="Picture 2" descr="C:\Users\ccornec\AppData\Local\Microsoft\Windows\Temporary Internet Files\Content.Outlook\2F8123FG\Picto_EP_gris_sans_texte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603" y="1708667"/>
            <a:ext cx="2275763" cy="65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200" dirty="0"/>
              <a:t>UN MODÈLE UNIQUE</a:t>
            </a:r>
          </a:p>
        </p:txBody>
      </p:sp>
      <p:sp>
        <p:nvSpPr>
          <p:cNvPr id="2" name="Espace réservé du pied de page 1"/>
          <p:cNvSpPr>
            <a:spLocks noGrp="1"/>
          </p:cNvSpPr>
          <p:nvPr>
            <p:ph type="ftr" sz="quarter" idx="11"/>
          </p:nvPr>
        </p:nvSpPr>
        <p:spPr/>
        <p:txBody>
          <a:bodyPr/>
          <a:lstStyle/>
          <a:p>
            <a:r>
              <a:rPr lang="fr-FR" dirty="0"/>
              <a:t>Présentation du Groupe</a:t>
            </a:r>
          </a:p>
        </p:txBody>
      </p:sp>
      <p:grpSp>
        <p:nvGrpSpPr>
          <p:cNvPr id="11" name="Groupe 10"/>
          <p:cNvGrpSpPr/>
          <p:nvPr/>
        </p:nvGrpSpPr>
        <p:grpSpPr>
          <a:xfrm>
            <a:off x="3236790" y="1541674"/>
            <a:ext cx="2736000" cy="3196222"/>
            <a:chOff x="3233464" y="1535768"/>
            <a:chExt cx="2736000" cy="3196222"/>
          </a:xfrm>
        </p:grpSpPr>
        <p:pic>
          <p:nvPicPr>
            <p:cNvPr id="5" name="Image 4"/>
            <p:cNvPicPr>
              <a:picLocks noChangeAspect="1"/>
            </p:cNvPicPr>
            <p:nvPr/>
          </p:nvPicPr>
          <p:blipFill>
            <a:blip r:embed="rId3">
              <a:duotone>
                <a:schemeClr val="accent2">
                  <a:shade val="45000"/>
                  <a:satMod val="135000"/>
                </a:schemeClr>
                <a:prstClr val="white"/>
              </a:duotone>
            </a:blip>
            <a:stretch>
              <a:fillRect/>
            </a:stretch>
          </p:blipFill>
          <p:spPr>
            <a:xfrm>
              <a:off x="3768627" y="1535768"/>
              <a:ext cx="1608823" cy="891966"/>
            </a:xfrm>
            <a:prstGeom prst="rect">
              <a:avLst/>
            </a:prstGeom>
          </p:spPr>
        </p:pic>
        <p:sp>
          <p:nvSpPr>
            <p:cNvPr id="16" name="Espace réservé du texte 1"/>
            <p:cNvSpPr txBox="1">
              <a:spLocks/>
            </p:cNvSpPr>
            <p:nvPr/>
          </p:nvSpPr>
          <p:spPr>
            <a:xfrm>
              <a:off x="3233464" y="2931990"/>
              <a:ext cx="2736000" cy="1800000"/>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defTabSz="457200">
                <a:spcAft>
                  <a:spcPts val="600"/>
                </a:spcAft>
                <a:buClr>
                  <a:srgbClr val="424E5B"/>
                </a:buClr>
              </a:pPr>
              <a:r>
                <a:rPr lang="fr-FR" sz="1600" kern="0" dirty="0"/>
                <a:t>Une gouvernance spécifique qui garantit </a:t>
              </a:r>
              <a:br>
                <a:rPr lang="fr-FR" sz="1600" kern="0" dirty="0"/>
              </a:br>
              <a:r>
                <a:rPr lang="fr-FR" sz="1600" kern="0" dirty="0"/>
                <a:t>son autonomie et </a:t>
              </a:r>
              <a:br>
                <a:rPr lang="fr-FR" sz="1600" kern="0" dirty="0"/>
              </a:br>
              <a:r>
                <a:rPr lang="fr-FR" sz="1600" kern="0" dirty="0"/>
                <a:t>son indépendance</a:t>
              </a:r>
            </a:p>
          </p:txBody>
        </p:sp>
      </p:grpSp>
      <p:cxnSp>
        <p:nvCxnSpPr>
          <p:cNvPr id="18" name="Connecteur droit 17"/>
          <p:cNvCxnSpPr/>
          <p:nvPr/>
        </p:nvCxnSpPr>
        <p:spPr>
          <a:xfrm>
            <a:off x="3199206" y="1347974"/>
            <a:ext cx="0" cy="3240000"/>
          </a:xfrm>
          <a:prstGeom prst="line">
            <a:avLst/>
          </a:prstGeom>
          <a:ln w="0">
            <a:solidFill>
              <a:srgbClr val="D0D4D5"/>
            </a:solidFill>
            <a:prstDash val="solid"/>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6040012" y="1347974"/>
            <a:ext cx="0" cy="3240000"/>
          </a:xfrm>
          <a:prstGeom prst="line">
            <a:avLst/>
          </a:prstGeom>
          <a:ln w="0">
            <a:solidFill>
              <a:srgbClr val="D0D4D5"/>
            </a:solidFill>
            <a:prstDash val="solid"/>
          </a:ln>
        </p:spPr>
        <p:style>
          <a:lnRef idx="1">
            <a:schemeClr val="accent1"/>
          </a:lnRef>
          <a:fillRef idx="0">
            <a:schemeClr val="accent1"/>
          </a:fillRef>
          <a:effectRef idx="0">
            <a:schemeClr val="accent1"/>
          </a:effectRef>
          <a:fontRef idx="minor">
            <a:schemeClr val="tx1"/>
          </a:fontRef>
        </p:style>
      </p:cxnSp>
      <p:sp>
        <p:nvSpPr>
          <p:cNvPr id="24" name="Espace réservé du texte 1"/>
          <p:cNvSpPr txBox="1">
            <a:spLocks/>
          </p:cNvSpPr>
          <p:nvPr/>
        </p:nvSpPr>
        <p:spPr>
          <a:xfrm>
            <a:off x="387797" y="2859982"/>
            <a:ext cx="2736000" cy="1800000"/>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defTabSz="457200">
              <a:spcAft>
                <a:spcPts val="600"/>
              </a:spcAft>
              <a:buClr>
                <a:srgbClr val="424E5B"/>
              </a:buClr>
            </a:pPr>
            <a:r>
              <a:rPr lang="fr-FR" altLang="fr-FR" sz="1600" dirty="0"/>
              <a:t>Un établissement </a:t>
            </a:r>
            <a:br>
              <a:rPr lang="fr-FR" altLang="fr-FR" sz="1600" dirty="0"/>
            </a:br>
            <a:r>
              <a:rPr lang="fr-FR" altLang="fr-FR" sz="1600" dirty="0"/>
              <a:t>public placé </a:t>
            </a:r>
            <a:br>
              <a:rPr lang="fr-FR" altLang="fr-FR" sz="1600" dirty="0"/>
            </a:br>
            <a:r>
              <a:rPr lang="fr-FR" altLang="fr-FR" sz="1600" dirty="0"/>
              <a:t>« </a:t>
            </a:r>
            <a:r>
              <a:rPr lang="fr-FR" sz="1600" kern="0" dirty="0"/>
              <a:t>sous la surveillance </a:t>
            </a:r>
            <a:br>
              <a:rPr lang="fr-FR" sz="1600" kern="0" dirty="0"/>
            </a:br>
            <a:r>
              <a:rPr lang="fr-FR" sz="1600" kern="0" dirty="0"/>
              <a:t>et la garantie </a:t>
            </a:r>
            <a:br>
              <a:rPr lang="fr-FR" sz="1600" kern="0" dirty="0"/>
            </a:br>
            <a:r>
              <a:rPr lang="fr-FR" sz="1600" kern="0" dirty="0"/>
              <a:t>du Parlement » </a:t>
            </a:r>
          </a:p>
        </p:txBody>
      </p:sp>
      <p:grpSp>
        <p:nvGrpSpPr>
          <p:cNvPr id="4" name="Groupe 3"/>
          <p:cNvGrpSpPr/>
          <p:nvPr/>
        </p:nvGrpSpPr>
        <p:grpSpPr>
          <a:xfrm>
            <a:off x="6085783" y="1563638"/>
            <a:ext cx="2736000" cy="3096344"/>
            <a:chOff x="6085783" y="1563638"/>
            <a:chExt cx="2736000" cy="3096344"/>
          </a:xfrm>
        </p:grpSpPr>
        <p:sp>
          <p:nvSpPr>
            <p:cNvPr id="25" name="Espace réservé du texte 1"/>
            <p:cNvSpPr txBox="1">
              <a:spLocks/>
            </p:cNvSpPr>
            <p:nvPr/>
          </p:nvSpPr>
          <p:spPr>
            <a:xfrm>
              <a:off x="6085783" y="2859982"/>
              <a:ext cx="2736000" cy="1800000"/>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defTabSz="457200">
                <a:spcAft>
                  <a:spcPts val="600"/>
                </a:spcAft>
                <a:buClr>
                  <a:srgbClr val="424E5B"/>
                </a:buClr>
              </a:pPr>
              <a:r>
                <a:rPr lang="fr-FR" sz="1600" kern="0" dirty="0"/>
                <a:t>Un investisseur de </a:t>
              </a:r>
              <a:br>
                <a:rPr lang="fr-FR" sz="1600" kern="0" dirty="0"/>
              </a:br>
              <a:r>
                <a:rPr lang="fr-FR" sz="1600" kern="0" dirty="0"/>
                <a:t>long terme au service </a:t>
              </a:r>
              <a:br>
                <a:rPr lang="fr-FR" sz="1600" kern="0" dirty="0"/>
              </a:br>
              <a:r>
                <a:rPr lang="fr-FR" sz="1600" kern="0" dirty="0"/>
                <a:t>de l’intérêt général et </a:t>
              </a:r>
              <a:br>
                <a:rPr lang="fr-FR" sz="1600" kern="0" dirty="0"/>
              </a:br>
              <a:r>
                <a:rPr lang="fr-FR" sz="1600" kern="0" dirty="0"/>
                <a:t>du développement économique </a:t>
              </a:r>
              <a:br>
                <a:rPr lang="fr-FR" sz="1600" kern="0" dirty="0"/>
              </a:br>
              <a:r>
                <a:rPr lang="fr-FR" sz="1000" kern="0" dirty="0"/>
                <a:t>(art L.518-2 du Code monétaire et financier)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37117">
              <a:off x="6981775" y="1563638"/>
              <a:ext cx="119062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 name="Picture 2" descr="C:\Users\ccornec\AppData\Local\Microsoft\Windows\Temporary Internet Files\Content.Outlook\2F8123FG\Picto_EP_gris_sans_text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1778697"/>
            <a:ext cx="2275763" cy="65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5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sz="2200" dirty="0"/>
              <a:t>UN GROUPE UTILE</a:t>
            </a:r>
          </a:p>
        </p:txBody>
      </p:sp>
      <p:sp>
        <p:nvSpPr>
          <p:cNvPr id="2" name="Espace réservé du pied de page 1"/>
          <p:cNvSpPr>
            <a:spLocks noGrp="1"/>
          </p:cNvSpPr>
          <p:nvPr>
            <p:ph type="ftr" sz="quarter" idx="11"/>
          </p:nvPr>
        </p:nvSpPr>
        <p:spPr/>
        <p:txBody>
          <a:bodyPr/>
          <a:lstStyle/>
          <a:p>
            <a:r>
              <a:rPr lang="fr-FR"/>
              <a:t>Présentation du Groupe</a:t>
            </a:r>
          </a:p>
        </p:txBody>
      </p:sp>
      <p:cxnSp>
        <p:nvCxnSpPr>
          <p:cNvPr id="23" name="Connecteur droit 22"/>
          <p:cNvCxnSpPr/>
          <p:nvPr/>
        </p:nvCxnSpPr>
        <p:spPr>
          <a:xfrm>
            <a:off x="3199206" y="1347974"/>
            <a:ext cx="0" cy="3240000"/>
          </a:xfrm>
          <a:prstGeom prst="line">
            <a:avLst/>
          </a:prstGeom>
          <a:ln w="0">
            <a:solidFill>
              <a:srgbClr val="D0D4D5"/>
            </a:solidFill>
            <a:prstDash val="solid"/>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040012" y="1347974"/>
            <a:ext cx="0" cy="3240000"/>
          </a:xfrm>
          <a:prstGeom prst="line">
            <a:avLst/>
          </a:prstGeom>
          <a:ln w="0">
            <a:solidFill>
              <a:srgbClr val="D0D4D5"/>
            </a:solidFill>
            <a:prstDash val="solid"/>
          </a:ln>
        </p:spPr>
        <p:style>
          <a:lnRef idx="1">
            <a:schemeClr val="accent1"/>
          </a:lnRef>
          <a:fillRef idx="0">
            <a:schemeClr val="accent1"/>
          </a:fillRef>
          <a:effectRef idx="0">
            <a:schemeClr val="accent1"/>
          </a:effectRef>
          <a:fontRef idx="minor">
            <a:schemeClr val="tx1"/>
          </a:fontRef>
        </p:style>
      </p:cxnSp>
      <p:grpSp>
        <p:nvGrpSpPr>
          <p:cNvPr id="3" name="Groupe 2"/>
          <p:cNvGrpSpPr/>
          <p:nvPr/>
        </p:nvGrpSpPr>
        <p:grpSpPr>
          <a:xfrm>
            <a:off x="395536" y="1600412"/>
            <a:ext cx="2664000" cy="2339490"/>
            <a:chOff x="395536" y="1600412"/>
            <a:chExt cx="2664000" cy="2339490"/>
          </a:xfrm>
        </p:grpSpPr>
        <p:grpSp>
          <p:nvGrpSpPr>
            <p:cNvPr id="7" name="Groupe 6"/>
            <p:cNvGrpSpPr/>
            <p:nvPr/>
          </p:nvGrpSpPr>
          <p:grpSpPr>
            <a:xfrm>
              <a:off x="395536" y="1600412"/>
              <a:ext cx="2664000" cy="2339490"/>
              <a:chOff x="3272790" y="1600412"/>
              <a:chExt cx="2664000" cy="2339490"/>
            </a:xfrm>
          </p:grpSpPr>
          <p:pic>
            <p:nvPicPr>
              <p:cNvPr id="11" name="Image 10"/>
              <p:cNvPicPr>
                <a:picLocks noChangeAspect="1"/>
              </p:cNvPicPr>
              <p:nvPr/>
            </p:nvPicPr>
            <p:blipFill>
              <a:blip r:embed="rId3">
                <a:lum bright="70000" contrast="-70000"/>
              </a:blip>
              <a:stretch>
                <a:fillRect/>
              </a:stretch>
            </p:blipFill>
            <p:spPr>
              <a:xfrm>
                <a:off x="3900955" y="1600412"/>
                <a:ext cx="1403712" cy="1043346"/>
              </a:xfrm>
              <a:prstGeom prst="rect">
                <a:avLst/>
              </a:prstGeom>
            </p:spPr>
          </p:pic>
          <p:sp>
            <p:nvSpPr>
              <p:cNvPr id="36" name="Espace réservé du texte 1"/>
              <p:cNvSpPr txBox="1">
                <a:spLocks/>
              </p:cNvSpPr>
              <p:nvPr/>
            </p:nvSpPr>
            <p:spPr>
              <a:xfrm>
                <a:off x="3272790" y="3003998"/>
                <a:ext cx="2664000" cy="935904"/>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fr-FR" sz="1600" dirty="0"/>
                  <a:t>Il finance le développement économique de la France </a:t>
                </a:r>
                <a:br>
                  <a:rPr lang="fr-FR" sz="1600" dirty="0"/>
                </a:br>
                <a:r>
                  <a:rPr lang="fr-FR" sz="1600" dirty="0"/>
                  <a:t>depuis 200 ans </a:t>
                </a:r>
              </a:p>
            </p:txBody>
          </p:sp>
        </p:grpSp>
        <p:pic>
          <p:nvPicPr>
            <p:cNvPr id="21" name="Image 20"/>
            <p:cNvPicPr>
              <a:picLocks noChangeAspect="1"/>
            </p:cNvPicPr>
            <p:nvPr/>
          </p:nvPicPr>
          <p:blipFill>
            <a:blip r:embed="rId4"/>
            <a:stretch>
              <a:fillRect/>
            </a:stretch>
          </p:blipFill>
          <p:spPr>
            <a:xfrm>
              <a:off x="755576" y="1779662"/>
              <a:ext cx="641636" cy="644302"/>
            </a:xfrm>
            <a:prstGeom prst="rect">
              <a:avLst/>
            </a:prstGeom>
          </p:spPr>
        </p:pic>
        <p:pic>
          <p:nvPicPr>
            <p:cNvPr id="22" name="Image 21"/>
            <p:cNvPicPr>
              <a:picLocks noChangeAspect="1"/>
            </p:cNvPicPr>
            <p:nvPr/>
          </p:nvPicPr>
          <p:blipFill>
            <a:blip r:embed="rId5"/>
            <a:stretch>
              <a:fillRect/>
            </a:stretch>
          </p:blipFill>
          <p:spPr>
            <a:xfrm>
              <a:off x="2117038" y="1779662"/>
              <a:ext cx="641636" cy="644302"/>
            </a:xfrm>
            <a:prstGeom prst="rect">
              <a:avLst/>
            </a:prstGeom>
          </p:spPr>
        </p:pic>
        <p:pic>
          <p:nvPicPr>
            <p:cNvPr id="27" name="Image 26"/>
            <p:cNvPicPr>
              <a:picLocks noChangeAspect="1"/>
            </p:cNvPicPr>
            <p:nvPr/>
          </p:nvPicPr>
          <p:blipFill>
            <a:blip r:embed="rId6"/>
            <a:stretch>
              <a:fillRect/>
            </a:stretch>
          </p:blipFill>
          <p:spPr>
            <a:xfrm>
              <a:off x="1453974" y="1779662"/>
              <a:ext cx="641636" cy="644302"/>
            </a:xfrm>
            <a:prstGeom prst="rect">
              <a:avLst/>
            </a:prstGeom>
          </p:spPr>
        </p:pic>
      </p:grpSp>
      <p:grpSp>
        <p:nvGrpSpPr>
          <p:cNvPr id="4" name="Groupe 3"/>
          <p:cNvGrpSpPr/>
          <p:nvPr/>
        </p:nvGrpSpPr>
        <p:grpSpPr>
          <a:xfrm>
            <a:off x="3295887" y="1660932"/>
            <a:ext cx="2664000" cy="2278770"/>
            <a:chOff x="3295887" y="1660932"/>
            <a:chExt cx="2664000" cy="2278770"/>
          </a:xfrm>
        </p:grpSpPr>
        <p:sp>
          <p:nvSpPr>
            <p:cNvPr id="24" name="Espace réservé du texte 1"/>
            <p:cNvSpPr txBox="1">
              <a:spLocks/>
            </p:cNvSpPr>
            <p:nvPr/>
          </p:nvSpPr>
          <p:spPr>
            <a:xfrm>
              <a:off x="3295887" y="3003798"/>
              <a:ext cx="2664000" cy="935904"/>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fr-FR" sz="1600" dirty="0"/>
                <a:t>Il est acteur du quotidien des Français  </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501" y="1660932"/>
              <a:ext cx="982216" cy="88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Groupe 5"/>
          <p:cNvGrpSpPr/>
          <p:nvPr/>
        </p:nvGrpSpPr>
        <p:grpSpPr>
          <a:xfrm>
            <a:off x="6121783" y="1563638"/>
            <a:ext cx="2664000" cy="2376264"/>
            <a:chOff x="6121783" y="1563638"/>
            <a:chExt cx="2664000" cy="2376264"/>
          </a:xfrm>
        </p:grpSpPr>
        <p:sp>
          <p:nvSpPr>
            <p:cNvPr id="25" name="Espace réservé du texte 1"/>
            <p:cNvSpPr txBox="1">
              <a:spLocks/>
            </p:cNvSpPr>
            <p:nvPr/>
          </p:nvSpPr>
          <p:spPr>
            <a:xfrm>
              <a:off x="6121783" y="3003998"/>
              <a:ext cx="2664000" cy="935904"/>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fr-FR" sz="1600" dirty="0"/>
                <a:t>Il se mobilise et innove pour répondre aux enjeux de demain</a:t>
              </a:r>
            </a:p>
          </p:txBody>
        </p:sp>
        <p:pic>
          <p:nvPicPr>
            <p:cNvPr id="2051" name="Picture 3"/>
            <p:cNvPicPr>
              <a:picLocks noChangeAspect="1" noChangeArrowheads="1"/>
            </p:cNvPicPr>
            <p:nvPr/>
          </p:nvPicPr>
          <p:blipFill>
            <a:blip r:embed="rId8">
              <a:duotone>
                <a:schemeClr val="accent5">
                  <a:shade val="45000"/>
                  <a:satMod val="135000"/>
                </a:schemeClr>
                <a:prstClr val="white"/>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074044" y="1563638"/>
              <a:ext cx="810324" cy="112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8411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2200" dirty="0"/>
              <a:t>4 GRANDES MISSIONS PUBLIQUES</a:t>
            </a:r>
          </a:p>
        </p:txBody>
      </p:sp>
      <p:sp>
        <p:nvSpPr>
          <p:cNvPr id="2" name="Espace réservé du pied de page 1"/>
          <p:cNvSpPr>
            <a:spLocks noGrp="1"/>
          </p:cNvSpPr>
          <p:nvPr>
            <p:ph type="ftr" sz="quarter" idx="11"/>
          </p:nvPr>
        </p:nvSpPr>
        <p:spPr/>
        <p:txBody>
          <a:bodyPr/>
          <a:lstStyle/>
          <a:p>
            <a:r>
              <a:rPr lang="fr-FR"/>
              <a:t>Présentation du Groupe</a:t>
            </a:r>
          </a:p>
        </p:txBody>
      </p:sp>
      <p:sp>
        <p:nvSpPr>
          <p:cNvPr id="44" name="Espace réservé du contenu 2"/>
          <p:cNvSpPr txBox="1">
            <a:spLocks/>
          </p:cNvSpPr>
          <p:nvPr/>
        </p:nvSpPr>
        <p:spPr>
          <a:xfrm>
            <a:off x="1969223" y="1555282"/>
            <a:ext cx="2314745" cy="936000"/>
          </a:xfrm>
          <a:prstGeom prst="rect">
            <a:avLst/>
          </a:prstGeom>
        </p:spPr>
        <p:txBody>
          <a:bodyPr anchor="ctr"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lvl="1">
              <a:spcBef>
                <a:spcPts val="0"/>
              </a:spcBef>
              <a:buClr>
                <a:srgbClr val="5A2E83"/>
              </a:buClr>
            </a:pPr>
            <a:r>
              <a:rPr lang="fr-FR" sz="1400" dirty="0">
                <a:solidFill>
                  <a:schemeClr val="tx1"/>
                </a:solidFill>
                <a:latin typeface="Arial" panose="020B0604020202020204" pitchFamily="34" charset="0"/>
                <a:cs typeface="Arial" panose="020B0604020202020204" pitchFamily="34" charset="0"/>
              </a:rPr>
              <a:t>Protéger l’épargne populaire et la transformer en prêts à long terme</a:t>
            </a:r>
          </a:p>
        </p:txBody>
      </p:sp>
      <p:grpSp>
        <p:nvGrpSpPr>
          <p:cNvPr id="9" name="Groupe 8"/>
          <p:cNvGrpSpPr/>
          <p:nvPr/>
        </p:nvGrpSpPr>
        <p:grpSpPr>
          <a:xfrm>
            <a:off x="4835675" y="3283959"/>
            <a:ext cx="3588533" cy="979253"/>
            <a:chOff x="4835675" y="3283959"/>
            <a:chExt cx="3588533" cy="979253"/>
          </a:xfrm>
        </p:grpSpPr>
        <p:pic>
          <p:nvPicPr>
            <p:cNvPr id="29" name="Image 28"/>
            <p:cNvPicPr>
              <a:picLocks noChangeAspect="1"/>
            </p:cNvPicPr>
            <p:nvPr/>
          </p:nvPicPr>
          <p:blipFill>
            <a:blip r:embed="rId3"/>
            <a:stretch>
              <a:fillRect/>
            </a:stretch>
          </p:blipFill>
          <p:spPr>
            <a:xfrm>
              <a:off x="4835675" y="3283959"/>
              <a:ext cx="1456669" cy="820142"/>
            </a:xfrm>
            <a:prstGeom prst="rect">
              <a:avLst/>
            </a:prstGeom>
          </p:spPr>
        </p:pic>
        <p:sp>
          <p:nvSpPr>
            <p:cNvPr id="26" name="Espace réservé du contenu 2"/>
            <p:cNvSpPr txBox="1">
              <a:spLocks/>
            </p:cNvSpPr>
            <p:nvPr/>
          </p:nvSpPr>
          <p:spPr>
            <a:xfrm>
              <a:off x="6372200" y="3327212"/>
              <a:ext cx="2052008" cy="936000"/>
            </a:xfrm>
            <a:prstGeom prst="rect">
              <a:avLst/>
            </a:prstGeom>
          </p:spPr>
          <p:txBody>
            <a:bodyPr anchor="ctr"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lvl="1">
                <a:buClr>
                  <a:srgbClr val="5A2E83"/>
                </a:buClr>
              </a:pPr>
              <a:r>
                <a:rPr lang="fr-FR" sz="1400" dirty="0">
                  <a:solidFill>
                    <a:schemeClr val="tx1"/>
                  </a:solidFill>
                  <a:latin typeface="Arial" panose="020B0604020202020204" pitchFamily="34" charset="0"/>
                  <a:cs typeface="Arial" panose="020B0604020202020204" pitchFamily="34" charset="0"/>
                </a:rPr>
                <a:t>Investir dans les projets territoriaux</a:t>
              </a:r>
            </a:p>
          </p:txBody>
        </p:sp>
      </p:grpSp>
      <p:grpSp>
        <p:nvGrpSpPr>
          <p:cNvPr id="7" name="Groupe 6"/>
          <p:cNvGrpSpPr/>
          <p:nvPr/>
        </p:nvGrpSpPr>
        <p:grpSpPr>
          <a:xfrm>
            <a:off x="4784059" y="1591923"/>
            <a:ext cx="3748381" cy="936000"/>
            <a:chOff x="4784059" y="1591923"/>
            <a:chExt cx="3748381" cy="936000"/>
          </a:xfrm>
        </p:grpSpPr>
        <p:sp>
          <p:nvSpPr>
            <p:cNvPr id="23" name="Espace réservé du contenu 2"/>
            <p:cNvSpPr txBox="1">
              <a:spLocks/>
            </p:cNvSpPr>
            <p:nvPr/>
          </p:nvSpPr>
          <p:spPr>
            <a:xfrm>
              <a:off x="6372200" y="1591923"/>
              <a:ext cx="2160240" cy="936000"/>
            </a:xfrm>
            <a:prstGeom prst="rect">
              <a:avLst/>
            </a:prstGeom>
          </p:spPr>
          <p:txBody>
            <a:bodyPr anchor="ctr"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lvl="1">
                <a:buClr>
                  <a:srgbClr val="5A2E83"/>
                </a:buClr>
              </a:pPr>
              <a:r>
                <a:rPr lang="fr-FR" sz="1400" dirty="0">
                  <a:solidFill>
                    <a:schemeClr val="tx1"/>
                  </a:solidFill>
                  <a:latin typeface="Arial" panose="020B0604020202020204" pitchFamily="34" charset="0"/>
                  <a:cs typeface="Arial" panose="020B0604020202020204" pitchFamily="34" charset="0"/>
                </a:rPr>
                <a:t>Gérer des régimes de retraites et des fonds de solidarité</a:t>
              </a:r>
            </a:p>
          </p:txBody>
        </p:sp>
        <p:pic>
          <p:nvPicPr>
            <p:cNvPr id="3" name="Image 2"/>
            <p:cNvPicPr>
              <a:picLocks noChangeAspect="1"/>
            </p:cNvPicPr>
            <p:nvPr/>
          </p:nvPicPr>
          <p:blipFill>
            <a:blip r:embed="rId4"/>
            <a:stretch>
              <a:fillRect/>
            </a:stretch>
          </p:blipFill>
          <p:spPr>
            <a:xfrm>
              <a:off x="4784059" y="1779662"/>
              <a:ext cx="1498042" cy="547779"/>
            </a:xfrm>
            <a:prstGeom prst="rect">
              <a:avLst/>
            </a:prstGeom>
          </p:spPr>
        </p:pic>
      </p:grpSp>
      <p:cxnSp>
        <p:nvCxnSpPr>
          <p:cNvPr id="19" name="Connecteur droit 18"/>
          <p:cNvCxnSpPr/>
          <p:nvPr/>
        </p:nvCxnSpPr>
        <p:spPr>
          <a:xfrm>
            <a:off x="4572000" y="1347974"/>
            <a:ext cx="0" cy="3240000"/>
          </a:xfrm>
          <a:prstGeom prst="line">
            <a:avLst/>
          </a:prstGeom>
          <a:ln w="0">
            <a:solidFill>
              <a:srgbClr val="D0D4D5"/>
            </a:solidFill>
            <a:prstDash val="solid"/>
          </a:ln>
        </p:spPr>
        <p:style>
          <a:lnRef idx="1">
            <a:schemeClr val="accent1"/>
          </a:lnRef>
          <a:fillRef idx="0">
            <a:schemeClr val="accent1"/>
          </a:fillRef>
          <a:effectRef idx="0">
            <a:schemeClr val="accent1"/>
          </a:effectRef>
          <a:fontRef idx="minor">
            <a:schemeClr val="tx1"/>
          </a:fontRef>
        </p:style>
      </p:cxnSp>
      <p:cxnSp>
        <p:nvCxnSpPr>
          <p:cNvPr id="20" name="Connecteur droit 19"/>
          <p:cNvCxnSpPr>
            <a:cxnSpLocks/>
          </p:cNvCxnSpPr>
          <p:nvPr/>
        </p:nvCxnSpPr>
        <p:spPr>
          <a:xfrm rot="5400000">
            <a:off x="4572000" y="-1170305"/>
            <a:ext cx="0" cy="8208000"/>
          </a:xfrm>
          <a:prstGeom prst="line">
            <a:avLst/>
          </a:prstGeom>
          <a:ln w="0">
            <a:solidFill>
              <a:srgbClr val="D0D4D5"/>
            </a:solidFill>
            <a:prstDash val="solid"/>
          </a:ln>
        </p:spPr>
        <p:style>
          <a:lnRef idx="1">
            <a:schemeClr val="accent1"/>
          </a:lnRef>
          <a:fillRef idx="0">
            <a:schemeClr val="accent1"/>
          </a:fillRef>
          <a:effectRef idx="0">
            <a:schemeClr val="accent1"/>
          </a:effectRef>
          <a:fontRef idx="minor">
            <a:schemeClr val="tx1"/>
          </a:fontRef>
        </p:style>
      </p:cxnSp>
      <p:grpSp>
        <p:nvGrpSpPr>
          <p:cNvPr id="14" name="Groupe 13"/>
          <p:cNvGrpSpPr/>
          <p:nvPr/>
        </p:nvGrpSpPr>
        <p:grpSpPr>
          <a:xfrm>
            <a:off x="511170" y="3003798"/>
            <a:ext cx="3844806" cy="1467767"/>
            <a:chOff x="511170" y="3003798"/>
            <a:chExt cx="3844806" cy="1467767"/>
          </a:xfrm>
        </p:grpSpPr>
        <p:grpSp>
          <p:nvGrpSpPr>
            <p:cNvPr id="8" name="Groupe 7"/>
            <p:cNvGrpSpPr/>
            <p:nvPr/>
          </p:nvGrpSpPr>
          <p:grpSpPr>
            <a:xfrm>
              <a:off x="1043608" y="3327212"/>
              <a:ext cx="3312368" cy="1144353"/>
              <a:chOff x="1043608" y="3327212"/>
              <a:chExt cx="3312368" cy="1144353"/>
            </a:xfrm>
          </p:grpSpPr>
          <p:sp>
            <p:nvSpPr>
              <p:cNvPr id="22" name="Espace réservé du contenu 2"/>
              <p:cNvSpPr txBox="1">
                <a:spLocks/>
              </p:cNvSpPr>
              <p:nvPr/>
            </p:nvSpPr>
            <p:spPr>
              <a:xfrm>
                <a:off x="1907704" y="3327212"/>
                <a:ext cx="2448272" cy="936000"/>
              </a:xfrm>
              <a:prstGeom prst="rect">
                <a:avLst/>
              </a:prstGeom>
            </p:spPr>
            <p:txBody>
              <a:bodyPr anchor="ctr"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marL="0" lvl="1">
                  <a:spcBef>
                    <a:spcPts val="0"/>
                  </a:spcBef>
                  <a:buClr>
                    <a:srgbClr val="5A2E83"/>
                  </a:buClr>
                </a:pPr>
                <a:r>
                  <a:rPr lang="fr-FR" sz="1400" dirty="0">
                    <a:solidFill>
                      <a:schemeClr val="tx1"/>
                    </a:solidFill>
                    <a:latin typeface="Arial" panose="020B0604020202020204" pitchFamily="34" charset="0"/>
                    <a:cs typeface="Arial" panose="020B0604020202020204" pitchFamily="34" charset="0"/>
                  </a:rPr>
                  <a:t>Sécuriser les fonds </a:t>
                </a:r>
              </a:p>
              <a:p>
                <a:pPr marL="0" lvl="1">
                  <a:spcBef>
                    <a:spcPts val="0"/>
                  </a:spcBef>
                  <a:buClr>
                    <a:srgbClr val="5A2E83"/>
                  </a:buClr>
                </a:pPr>
                <a:r>
                  <a:rPr lang="fr-FR" sz="1400" dirty="0">
                    <a:solidFill>
                      <a:schemeClr val="tx1"/>
                    </a:solidFill>
                    <a:latin typeface="Arial" panose="020B0604020202020204" pitchFamily="34" charset="0"/>
                    <a:cs typeface="Arial" panose="020B0604020202020204" pitchFamily="34" charset="0"/>
                  </a:rPr>
                  <a:t>des professions juridiques      Etre le banquier des régimes de protection sociale</a:t>
                </a:r>
              </a:p>
            </p:txBody>
          </p:sp>
          <p:pic>
            <p:nvPicPr>
              <p:cNvPr id="28" name="Image 27"/>
              <p:cNvPicPr>
                <a:picLocks noChangeAspect="1"/>
              </p:cNvPicPr>
              <p:nvPr/>
            </p:nvPicPr>
            <p:blipFill>
              <a:blip r:embed="rId5"/>
              <a:stretch>
                <a:fillRect/>
              </a:stretch>
            </p:blipFill>
            <p:spPr>
              <a:xfrm>
                <a:off x="1043608" y="3760437"/>
                <a:ext cx="723019" cy="711128"/>
              </a:xfrm>
              <a:prstGeom prst="rect">
                <a:avLst/>
              </a:prstGeom>
            </p:spPr>
          </p:pic>
        </p:grpSp>
        <p:pic>
          <p:nvPicPr>
            <p:cNvPr id="13" name="Image 12"/>
            <p:cNvPicPr>
              <a:picLocks noChangeAspect="1"/>
            </p:cNvPicPr>
            <p:nvPr/>
          </p:nvPicPr>
          <p:blipFill>
            <a:blip r:embed="rId6"/>
            <a:stretch>
              <a:fillRect/>
            </a:stretch>
          </p:blipFill>
          <p:spPr>
            <a:xfrm>
              <a:off x="511170" y="3003798"/>
              <a:ext cx="898353" cy="693554"/>
            </a:xfrm>
            <a:prstGeom prst="rect">
              <a:avLst/>
            </a:prstGeom>
          </p:spPr>
        </p:pic>
      </p:gr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129" y="1452736"/>
            <a:ext cx="594511" cy="97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39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467840" y="1572341"/>
            <a:ext cx="2664000" cy="1935513"/>
            <a:chOff x="529492" y="1553944"/>
            <a:chExt cx="2664000" cy="1935513"/>
          </a:xfrm>
        </p:grpSpPr>
        <p:grpSp>
          <p:nvGrpSpPr>
            <p:cNvPr id="10" name="Groupe 9"/>
            <p:cNvGrpSpPr/>
            <p:nvPr/>
          </p:nvGrpSpPr>
          <p:grpSpPr>
            <a:xfrm>
              <a:off x="529492" y="1583211"/>
              <a:ext cx="2664000" cy="1906246"/>
              <a:chOff x="529492" y="1583211"/>
              <a:chExt cx="2664000" cy="1906246"/>
            </a:xfrm>
          </p:grpSpPr>
          <p:pic>
            <p:nvPicPr>
              <p:cNvPr id="7" name="Image 6"/>
              <p:cNvPicPr>
                <a:picLocks noChangeAspect="1"/>
              </p:cNvPicPr>
              <p:nvPr/>
            </p:nvPicPr>
            <p:blipFill>
              <a:blip r:embed="rId3"/>
              <a:stretch>
                <a:fillRect/>
              </a:stretch>
            </p:blipFill>
            <p:spPr>
              <a:xfrm rot="20043496">
                <a:off x="934284" y="1583211"/>
                <a:ext cx="1298067" cy="903896"/>
              </a:xfrm>
              <a:prstGeom prst="rect">
                <a:avLst/>
              </a:prstGeom>
            </p:spPr>
          </p:pic>
          <p:sp>
            <p:nvSpPr>
              <p:cNvPr id="20" name="Espace réservé du texte 1"/>
              <p:cNvSpPr txBox="1">
                <a:spLocks/>
              </p:cNvSpPr>
              <p:nvPr/>
            </p:nvSpPr>
            <p:spPr>
              <a:xfrm>
                <a:off x="529492" y="2985401"/>
                <a:ext cx="2664000" cy="504056"/>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fr-FR" sz="1600" dirty="0"/>
                  <a:t>Elle ne coûte rien au contribuable</a:t>
                </a:r>
              </a:p>
            </p:txBody>
          </p:sp>
        </p:grpSp>
        <p:sp>
          <p:nvSpPr>
            <p:cNvPr id="3" name="Signe de multiplication 2"/>
            <p:cNvSpPr/>
            <p:nvPr/>
          </p:nvSpPr>
          <p:spPr>
            <a:xfrm>
              <a:off x="1109902" y="1553944"/>
              <a:ext cx="1182752" cy="1076540"/>
            </a:xfrm>
            <a:prstGeom prst="mathMultiply">
              <a:avLst>
                <a:gd name="adj1" fmla="val 19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Titre 8"/>
          <p:cNvSpPr>
            <a:spLocks noGrp="1"/>
          </p:cNvSpPr>
          <p:nvPr>
            <p:ph type="title"/>
          </p:nvPr>
        </p:nvSpPr>
        <p:spPr>
          <a:xfrm>
            <a:off x="1043609" y="51470"/>
            <a:ext cx="7920880" cy="821705"/>
          </a:xfrm>
        </p:spPr>
        <p:txBody>
          <a:bodyPr/>
          <a:lstStyle/>
          <a:p>
            <a:r>
              <a:rPr lang="fr-FR" sz="2200" dirty="0" smtClean="0"/>
              <a:t/>
            </a:r>
            <a:br>
              <a:rPr lang="fr-FR" sz="2200" dirty="0" smtClean="0"/>
            </a:br>
            <a:r>
              <a:rPr lang="fr-FR" sz="2200" dirty="0"/>
              <a:t/>
            </a:r>
            <a:br>
              <a:rPr lang="fr-FR" sz="2200" dirty="0"/>
            </a:br>
            <a:r>
              <a:rPr lang="fr-FR" sz="2200" dirty="0" smtClean="0"/>
              <a:t>LA </a:t>
            </a:r>
            <a:r>
              <a:rPr lang="fr-FR" sz="2200" dirty="0"/>
              <a:t>CAISSE DES </a:t>
            </a:r>
            <a:r>
              <a:rPr lang="fr-FR" sz="2200" cap="all" dirty="0" err="1"/>
              <a:t>DéPôTS</a:t>
            </a:r>
            <a:r>
              <a:rPr lang="fr-FR" sz="2200" cap="all" dirty="0"/>
              <a:t> </a:t>
            </a:r>
            <a:r>
              <a:rPr lang="fr-FR" sz="2200" cap="all" dirty="0" smtClean="0"/>
              <a:t>S’AUTOFINANCE</a:t>
            </a:r>
            <a:endParaRPr lang="fr-FR" sz="2200" dirty="0"/>
          </a:p>
        </p:txBody>
      </p:sp>
      <p:sp>
        <p:nvSpPr>
          <p:cNvPr id="2" name="Espace réservé du pied de page 1"/>
          <p:cNvSpPr>
            <a:spLocks noGrp="1"/>
          </p:cNvSpPr>
          <p:nvPr>
            <p:ph type="ftr" sz="quarter" idx="11"/>
          </p:nvPr>
        </p:nvSpPr>
        <p:spPr/>
        <p:txBody>
          <a:bodyPr/>
          <a:lstStyle/>
          <a:p>
            <a:r>
              <a:rPr lang="fr-FR"/>
              <a:t>Présentation du Groupe</a:t>
            </a:r>
          </a:p>
        </p:txBody>
      </p:sp>
      <p:grpSp>
        <p:nvGrpSpPr>
          <p:cNvPr id="8" name="Groupe 7"/>
          <p:cNvGrpSpPr/>
          <p:nvPr/>
        </p:nvGrpSpPr>
        <p:grpSpPr>
          <a:xfrm>
            <a:off x="6156176" y="1572341"/>
            <a:ext cx="2664000" cy="1886150"/>
            <a:chOff x="6156176" y="1572341"/>
            <a:chExt cx="2664000" cy="1886150"/>
          </a:xfrm>
        </p:grpSpPr>
        <p:grpSp>
          <p:nvGrpSpPr>
            <p:cNvPr id="5" name="Groupe 4"/>
            <p:cNvGrpSpPr/>
            <p:nvPr/>
          </p:nvGrpSpPr>
          <p:grpSpPr>
            <a:xfrm>
              <a:off x="6156176" y="1572341"/>
              <a:ext cx="2664000" cy="1886150"/>
              <a:chOff x="6156176" y="1572341"/>
              <a:chExt cx="2664000" cy="1886150"/>
            </a:xfrm>
          </p:grpSpPr>
          <p:sp>
            <p:nvSpPr>
              <p:cNvPr id="34" name="Espace réservé du texte 1"/>
              <p:cNvSpPr txBox="1">
                <a:spLocks/>
              </p:cNvSpPr>
              <p:nvPr/>
            </p:nvSpPr>
            <p:spPr>
              <a:xfrm>
                <a:off x="6156176" y="2954435"/>
                <a:ext cx="2664000" cy="504056"/>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fr-FR" sz="1600" dirty="0"/>
                  <a:t>Elle n’a pas d’actionnaire</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572341"/>
                <a:ext cx="1485131" cy="119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Signe de multiplication 2"/>
            <p:cNvSpPr/>
            <p:nvPr/>
          </p:nvSpPr>
          <p:spPr>
            <a:xfrm>
              <a:off x="6811421" y="1572341"/>
              <a:ext cx="1182752" cy="1076540"/>
            </a:xfrm>
            <a:prstGeom prst="mathMultiply">
              <a:avLst>
                <a:gd name="adj1" fmla="val 19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 name="Groupe 5"/>
          <p:cNvGrpSpPr/>
          <p:nvPr/>
        </p:nvGrpSpPr>
        <p:grpSpPr>
          <a:xfrm>
            <a:off x="3376012" y="1446123"/>
            <a:ext cx="2664000" cy="2012368"/>
            <a:chOff x="6219291" y="1446123"/>
            <a:chExt cx="2664000" cy="2012368"/>
          </a:xfrm>
        </p:grpSpPr>
        <p:sp>
          <p:nvSpPr>
            <p:cNvPr id="37" name="Espace réservé du texte 1"/>
            <p:cNvSpPr txBox="1">
              <a:spLocks/>
            </p:cNvSpPr>
            <p:nvPr/>
          </p:nvSpPr>
          <p:spPr>
            <a:xfrm>
              <a:off x="6219291" y="2954435"/>
              <a:ext cx="2664000" cy="504056"/>
            </a:xfrm>
            <a:prstGeom prst="rect">
              <a:avLst/>
            </a:prstGeom>
          </p:spPr>
          <p:txBody>
            <a:bodyPr anchor="t" anchorCtr="0"/>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fr-FR" sz="1600" dirty="0"/>
                <a:t>Elle s’autofinance grâce à ses fonds propres</a:t>
              </a:r>
            </a:p>
          </p:txBody>
        </p:sp>
        <p:pic>
          <p:nvPicPr>
            <p:cNvPr id="3076" name="Picture 4"/>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28481" y="1446123"/>
              <a:ext cx="1050602" cy="120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4" name="Connecteur droit 13"/>
          <p:cNvCxnSpPr/>
          <p:nvPr/>
        </p:nvCxnSpPr>
        <p:spPr>
          <a:xfrm>
            <a:off x="3203848" y="1347974"/>
            <a:ext cx="0" cy="3240000"/>
          </a:xfrm>
          <a:prstGeom prst="line">
            <a:avLst/>
          </a:prstGeom>
          <a:ln w="0">
            <a:solidFill>
              <a:srgbClr val="D0D4D5"/>
            </a:solidFill>
            <a:prstDash val="solid"/>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6040012" y="1347974"/>
            <a:ext cx="0" cy="3240000"/>
          </a:xfrm>
          <a:prstGeom prst="line">
            <a:avLst/>
          </a:prstGeom>
          <a:ln w="0">
            <a:solidFill>
              <a:srgbClr val="D0D4D5"/>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45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1209" y="339502"/>
            <a:ext cx="7848475" cy="677689"/>
          </a:xfrm>
        </p:spPr>
        <p:txBody>
          <a:bodyPr/>
          <a:lstStyle/>
          <a:p>
            <a:r>
              <a:rPr lang="fr-FR" sz="2200" dirty="0" smtClean="0"/>
              <a:t/>
            </a:r>
            <a:br>
              <a:rPr lang="fr-FR" sz="2200" dirty="0" smtClean="0"/>
            </a:br>
            <a:r>
              <a:rPr lang="fr-FR" sz="2200" dirty="0"/>
              <a:t/>
            </a:r>
            <a:br>
              <a:rPr lang="fr-FR" sz="2200" dirty="0"/>
            </a:br>
            <a:r>
              <a:rPr lang="fr-FR" sz="2200" dirty="0" smtClean="0"/>
              <a:t/>
            </a:r>
            <a:br>
              <a:rPr lang="fr-FR" sz="2200" dirty="0" smtClean="0"/>
            </a:br>
            <a:r>
              <a:rPr lang="fr-FR" sz="2200" dirty="0"/>
              <a:t/>
            </a:r>
            <a:br>
              <a:rPr lang="fr-FR" sz="2200" dirty="0"/>
            </a:br>
            <a:r>
              <a:rPr lang="fr-FR" sz="2200" dirty="0" smtClean="0"/>
              <a:t/>
            </a:r>
            <a:br>
              <a:rPr lang="fr-FR" sz="2200" dirty="0" smtClean="0"/>
            </a:br>
            <a:r>
              <a:rPr lang="fr-FR" sz="2200" dirty="0"/>
              <a:t/>
            </a:r>
            <a:br>
              <a:rPr lang="fr-FR" sz="2200" dirty="0"/>
            </a:br>
            <a:r>
              <a:rPr lang="fr-FR" sz="2200" dirty="0" smtClean="0"/>
              <a:t/>
            </a:r>
            <a:br>
              <a:rPr lang="fr-FR" sz="2200" dirty="0" smtClean="0"/>
            </a:br>
            <a:r>
              <a:rPr lang="fr-FR" sz="2200" dirty="0" smtClean="0"/>
              <a:t>LA </a:t>
            </a:r>
            <a:r>
              <a:rPr lang="fr-FR" sz="2200" dirty="0"/>
              <a:t>CAISSE DES </a:t>
            </a:r>
            <a:r>
              <a:rPr lang="fr-FR" sz="2200" cap="all" dirty="0" err="1" smtClean="0"/>
              <a:t>Dé</a:t>
            </a:r>
            <a:r>
              <a:rPr lang="fr-FR" sz="2200" dirty="0" err="1" smtClean="0"/>
              <a:t>P</a:t>
            </a:r>
            <a:r>
              <a:rPr lang="fr-FR" sz="2200" cap="all" dirty="0" err="1" smtClean="0"/>
              <a:t>ô</a:t>
            </a:r>
            <a:r>
              <a:rPr lang="fr-FR" sz="2200" dirty="0" err="1" smtClean="0"/>
              <a:t>TS</a:t>
            </a:r>
            <a:r>
              <a:rPr lang="fr-FR" sz="2200" dirty="0" smtClean="0"/>
              <a:t/>
            </a:r>
            <a:br>
              <a:rPr lang="fr-FR" sz="2200" dirty="0" smtClean="0"/>
            </a:br>
            <a:r>
              <a:rPr lang="fr-FR" sz="2200" dirty="0" smtClean="0"/>
              <a:t>CONTRIBUE AU </a:t>
            </a:r>
            <a:r>
              <a:rPr lang="fr-FR" sz="2200" dirty="0"/>
              <a:t>BUDGET DE </a:t>
            </a:r>
            <a:r>
              <a:rPr lang="fr-FR" sz="2200" dirty="0" err="1"/>
              <a:t>L’</a:t>
            </a:r>
            <a:r>
              <a:rPr lang="fr-FR" sz="2200" cap="all" dirty="0" err="1"/>
              <a:t>é</a:t>
            </a:r>
            <a:r>
              <a:rPr lang="fr-FR" sz="2200" dirty="0" err="1"/>
              <a:t>TAT</a:t>
            </a:r>
            <a:endParaRPr lang="fr-FR" sz="2200" dirty="0"/>
          </a:p>
        </p:txBody>
      </p:sp>
      <p:sp>
        <p:nvSpPr>
          <p:cNvPr id="3" name="Espace réservé du pied de page 2"/>
          <p:cNvSpPr>
            <a:spLocks noGrp="1"/>
          </p:cNvSpPr>
          <p:nvPr>
            <p:ph type="ftr" sz="quarter" idx="11"/>
          </p:nvPr>
        </p:nvSpPr>
        <p:spPr/>
        <p:txBody>
          <a:bodyPr/>
          <a:lstStyle/>
          <a:p>
            <a:r>
              <a:rPr lang="fr-FR"/>
              <a:t>Présentation du Groupe</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1779662"/>
            <a:ext cx="5907455" cy="2088264"/>
          </a:xfrm>
          <a:prstGeom prst="rect">
            <a:avLst/>
          </a:prstGeom>
        </p:spPr>
      </p:pic>
      <p:sp>
        <p:nvSpPr>
          <p:cNvPr id="9" name="ZoneTexte 8"/>
          <p:cNvSpPr txBox="1"/>
          <p:nvPr/>
        </p:nvSpPr>
        <p:spPr>
          <a:xfrm>
            <a:off x="3605401" y="1779662"/>
            <a:ext cx="1686679" cy="830997"/>
          </a:xfrm>
          <a:prstGeom prst="rect">
            <a:avLst/>
          </a:prstGeom>
          <a:noFill/>
        </p:spPr>
        <p:txBody>
          <a:bodyPr wrap="none" rtlCol="0">
            <a:spAutoFit/>
          </a:bodyPr>
          <a:lstStyle/>
          <a:p>
            <a:pPr algn="ctr"/>
            <a:r>
              <a:rPr lang="fr-FR" sz="3200" b="1" dirty="0">
                <a:solidFill>
                  <a:srgbClr val="FF0000"/>
                </a:solidFill>
                <a:latin typeface="Arial" panose="020B0604020202020204" pitchFamily="34" charset="0"/>
                <a:cs typeface="Arial" panose="020B0604020202020204" pitchFamily="34" charset="0"/>
              </a:rPr>
              <a:t>1,6 Md€</a:t>
            </a:r>
          </a:p>
          <a:p>
            <a:pPr algn="ctr"/>
            <a:r>
              <a:rPr lang="fr-FR" sz="1600" dirty="0">
                <a:solidFill>
                  <a:schemeClr val="tx1">
                    <a:lumMod val="75000"/>
                    <a:lumOff val="25000"/>
                  </a:schemeClr>
                </a:solidFill>
                <a:latin typeface="Arial" panose="020B0604020202020204" pitchFamily="34" charset="0"/>
                <a:cs typeface="Arial" panose="020B0604020202020204" pitchFamily="34" charset="0"/>
              </a:rPr>
              <a:t>versés à l’Etat</a:t>
            </a:r>
          </a:p>
        </p:txBody>
      </p:sp>
      <p:sp>
        <p:nvSpPr>
          <p:cNvPr id="10" name="ZoneTexte 9"/>
          <p:cNvSpPr txBox="1"/>
          <p:nvPr/>
        </p:nvSpPr>
        <p:spPr>
          <a:xfrm>
            <a:off x="3090863" y="2571750"/>
            <a:ext cx="1664238" cy="369332"/>
          </a:xfrm>
          <a:prstGeom prst="rect">
            <a:avLst/>
          </a:prstGeom>
          <a:noFill/>
        </p:spPr>
        <p:txBody>
          <a:bodyPr wrap="none" rtlCol="0">
            <a:spAutoFit/>
          </a:bodyPr>
          <a:lstStyle/>
          <a:p>
            <a:pPr algn="ctr"/>
            <a:r>
              <a:rPr lang="fr-FR" dirty="0">
                <a:solidFill>
                  <a:schemeClr val="tx1">
                    <a:lumMod val="75000"/>
                    <a:lumOff val="25000"/>
                  </a:schemeClr>
                </a:solidFill>
              </a:rPr>
              <a:t> </a:t>
            </a:r>
            <a:r>
              <a:rPr lang="fr-FR" sz="1600" dirty="0">
                <a:solidFill>
                  <a:schemeClr val="tx1">
                    <a:lumMod val="75000"/>
                    <a:lumOff val="25000"/>
                  </a:schemeClr>
                </a:solidFill>
                <a:latin typeface="Arial" panose="020B0604020202020204" pitchFamily="34" charset="0"/>
                <a:cs typeface="Arial" panose="020B0604020202020204" pitchFamily="34" charset="0"/>
              </a:rPr>
              <a:t>au titre de 2016</a:t>
            </a:r>
          </a:p>
        </p:txBody>
      </p:sp>
    </p:spTree>
    <p:extLst>
      <p:ext uri="{BB962C8B-B14F-4D97-AF65-F5344CB8AC3E}">
        <p14:creationId xmlns:p14="http://schemas.microsoft.com/office/powerpoint/2010/main" val="4043305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esentation_communication_insitutionnelle_vf">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1_presentation_communication_insitutionnelle_vf</Template>
  <TotalTime>21246</TotalTime>
  <Words>1628</Words>
  <Application>Microsoft Office PowerPoint</Application>
  <PresentationFormat>Affichage à l'écran (16:9)</PresentationFormat>
  <Paragraphs>325</Paragraphs>
  <Slides>18</Slides>
  <Notes>18</Notes>
  <HiddenSlides>0</HiddenSlides>
  <MMClips>0</MMClips>
  <ScaleCrop>false</ScaleCrop>
  <HeadingPairs>
    <vt:vector size="4" baseType="variant">
      <vt:variant>
        <vt:lpstr>Thème</vt:lpstr>
      </vt:variant>
      <vt:variant>
        <vt:i4>2</vt:i4>
      </vt:variant>
      <vt:variant>
        <vt:lpstr>Titres des diapositives</vt:lpstr>
      </vt:variant>
      <vt:variant>
        <vt:i4>18</vt:i4>
      </vt:variant>
    </vt:vector>
  </HeadingPairs>
  <TitlesOfParts>
    <vt:vector size="20" baseType="lpstr">
      <vt:lpstr>1_presentation_communication_insitutionnelle_vf</vt:lpstr>
      <vt:lpstr>Conception personnalisée</vt:lpstr>
      <vt:lpstr>MIEUX CONNAITRE  LE GROUPE CAISSE DES DÉPÔTS</vt:lpstr>
      <vt:lpstr>HISTORIQUE</vt:lpstr>
      <vt:lpstr>LE GROUPE EN CHIFFRES</vt:lpstr>
      <vt:lpstr>UN GROUPE SOLIDE</vt:lpstr>
      <vt:lpstr>UN MODÈLE UNIQUE</vt:lpstr>
      <vt:lpstr>UN GROUPE UTILE</vt:lpstr>
      <vt:lpstr>4 GRANDES MISSIONS PUBLIQUES</vt:lpstr>
      <vt:lpstr>  LA CAISSE DES DéPôTS S’AUTOFINANCE</vt:lpstr>
      <vt:lpstr>       LA CAISSE DES DéPôTS CONTRIBUE AU BUDGET DE L’éTAT</vt:lpstr>
      <vt:lpstr>DES FILIALES D’INTéRêT GéNéRAL  ET DES PARTICIPATIONS STRATéGIQUES</vt:lpstr>
      <vt:lpstr>UN GROUPE ANCRÉ DANS LES TERRITOIRES</vt:lpstr>
      <vt:lpstr>UNE STRATÉGIE ET DES METIERS AU SERVICE DES TRANSITIONS</vt:lpstr>
      <vt:lpstr>UNE STRATÉGIE AU SERVICE DES TRANSITIONS</vt:lpstr>
      <vt:lpstr>UNE STRATÉGIE AU SERVICE DES TRANSITIONS</vt:lpstr>
      <vt:lpstr>UNE STRATÉGIE AU SERVICE DES TRANSITIONS</vt:lpstr>
      <vt:lpstr>UNE STRATÉGIE AU SERVICE DES TRANSITIONS</vt:lpstr>
      <vt:lpstr>SES METIERS ET DOMAINES D’INTERVENTION</vt:lpstr>
      <vt:lpstr>Présentation PowerPoint</vt:lpstr>
    </vt:vector>
  </TitlesOfParts>
  <Company>ICDC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Groupe Caisse des Dépôts</dc:title>
  <dc:creator>Ramos, Aurelien</dc:creator>
  <cp:lastModifiedBy>Biechy, Christine</cp:lastModifiedBy>
  <cp:revision>626</cp:revision>
  <cp:lastPrinted>2017-02-15T09:41:51Z</cp:lastPrinted>
  <dcterms:created xsi:type="dcterms:W3CDTF">2015-07-10T09:54:40Z</dcterms:created>
  <dcterms:modified xsi:type="dcterms:W3CDTF">2017-10-19T08:06:54Z</dcterms:modified>
</cp:coreProperties>
</file>