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3"/>
  </p:notesMasterIdLst>
  <p:sldIdLst>
    <p:sldId id="256" r:id="rId3"/>
    <p:sldId id="280" r:id="rId4"/>
    <p:sldId id="281" r:id="rId5"/>
    <p:sldId id="257" r:id="rId6"/>
    <p:sldId id="284" r:id="rId7"/>
    <p:sldId id="278" r:id="rId8"/>
    <p:sldId id="285" r:id="rId9"/>
    <p:sldId id="277" r:id="rId10"/>
    <p:sldId id="286" r:id="rId11"/>
    <p:sldId id="258" r:id="rId12"/>
  </p:sldIdLst>
  <p:sldSz cx="9906000" cy="6858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8685B"/>
    <a:srgbClr val="FDC500"/>
    <a:srgbClr val="CB9100"/>
    <a:srgbClr val="A1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94" autoAdjust="0"/>
  </p:normalViewPr>
  <p:slideViewPr>
    <p:cSldViewPr>
      <p:cViewPr varScale="1">
        <p:scale>
          <a:sx n="56" d="100"/>
          <a:sy n="56" d="100"/>
        </p:scale>
        <p:origin x="1376" y="5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372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5FEAA-E5F2-4DCE-ACC5-05CDDDFED0B4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B4F75-B036-47BD-903B-3712A076D9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10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B4F75-B036-47BD-903B-3712A076D94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949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Calibri" pitchFamily="34" charset="0"/>
              </a:rPr>
              <a:t>La démarche bâtiments durables </a:t>
            </a:r>
            <a:r>
              <a:rPr lang="fr-FR" sz="1200" dirty="0">
                <a:latin typeface="Calibri" pitchFamily="34" charset="0"/>
              </a:rPr>
              <a:t>pour être accompagner</a:t>
            </a:r>
            <a:endParaRPr lang="fr-FR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1600" b="0" dirty="0">
                <a:latin typeface="Calibri" pitchFamily="34" charset="0"/>
              </a:rPr>
              <a:t>Laurent Pérez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1600" b="0" dirty="0">
                <a:latin typeface="Calibri" pitchFamily="34" charset="0"/>
              </a:rPr>
              <a:t>Directeur d’Ekopolis</a:t>
            </a:r>
          </a:p>
          <a:p>
            <a:pPr marL="0" indent="0"/>
            <a:r>
              <a:rPr lang="fr-FR" sz="1200" b="0" dirty="0">
                <a:latin typeface="Calibri" pitchFamily="34" charset="0"/>
              </a:rPr>
              <a:t>L’intérêt de la méthode démarche bâtiments durables pour accompagner l’économie circulaire</a:t>
            </a:r>
            <a:endParaRPr lang="fr-FR" dirty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lang="fr-FR" dirty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dirty="0">
                <a:latin typeface="Calibri" pitchFamily="34" charset="0"/>
              </a:rPr>
              <a:t>Démarche bâtiments durables et</a:t>
            </a:r>
            <a:r>
              <a:rPr lang="fr-FR" baseline="0" dirty="0">
                <a:latin typeface="Calibri" pitchFamily="34" charset="0"/>
              </a:rPr>
              <a:t> r</a:t>
            </a:r>
            <a:r>
              <a:rPr lang="fr-FR" dirty="0">
                <a:latin typeface="Calibri" pitchFamily="34" charset="0"/>
              </a:rPr>
              <a:t>etour d’expérience d’un maitre d’œuvre</a:t>
            </a:r>
            <a:endParaRPr lang="fr-FR" sz="1400" b="0" dirty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sz="1400" b="0" dirty="0">
                <a:latin typeface="Calibri" pitchFamily="34" charset="0"/>
              </a:rPr>
              <a:t>Mathilde CALBA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sz="1400" b="0" dirty="0">
                <a:latin typeface="Calibri" pitchFamily="34" charset="0"/>
              </a:rPr>
              <a:t>Architecte 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sz="1400" b="0" dirty="0">
                <a:latin typeface="Calibri" pitchFamily="34" charset="0"/>
              </a:rPr>
              <a:t>Agence 3+1 architectes</a:t>
            </a:r>
            <a:endParaRPr lang="fr-FR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lnSpc>
                <a:spcPct val="90000"/>
              </a:lnSpc>
              <a:defRPr/>
            </a:pPr>
            <a:r>
              <a:rPr lang="fr-FR" sz="1200" b="0" dirty="0">
                <a:latin typeface="Calibri" pitchFamily="34" charset="0"/>
              </a:rPr>
              <a:t>Exemple de la démarche bâtiments durables à l’origine d’une initiative de maitrise d’œuvre avec réemploi : RIVP - changement de menuiserie et isolation des parois opaques ;</a:t>
            </a:r>
            <a:endParaRPr lang="fr-FR" dirty="0">
              <a:latin typeface="Calibri" pitchFamily="34" charset="0"/>
            </a:endParaRPr>
          </a:p>
          <a:p>
            <a:endParaRPr lang="fr-FR" dirty="0"/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fr-FR" sz="1200" dirty="0">
                <a:latin typeface="Calibri" pitchFamily="34" charset="0"/>
              </a:rPr>
              <a:t>Le Dispositif REX Bâtiments performants et le réemploi dans la construction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200" b="0" dirty="0">
                <a:latin typeface="Calibri" pitchFamily="34" charset="0"/>
              </a:rPr>
              <a:t>Mariangel SANCHEZ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200" b="0" dirty="0">
                <a:latin typeface="Calibri" pitchFamily="34" charset="0"/>
              </a:rPr>
              <a:t>Ingénieure suivi des innovations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200" b="0" dirty="0">
                <a:latin typeface="Calibri" pitchFamily="34" charset="0"/>
              </a:rPr>
              <a:t>AQC – Agence Qualité Construction</a:t>
            </a:r>
          </a:p>
          <a:p>
            <a:endParaRPr lang="fr-FR" dirty="0"/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échanges avec les participants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B4F75-B036-47BD-903B-3712A076D9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4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B4F75-B036-47BD-903B-3712A076D94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830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087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76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42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5"/>
          <p:cNvGrpSpPr>
            <a:grpSpLocks/>
          </p:cNvGrpSpPr>
          <p:nvPr userDrawn="1"/>
        </p:nvGrpSpPr>
        <p:grpSpPr bwMode="auto">
          <a:xfrm>
            <a:off x="8683229" y="0"/>
            <a:ext cx="1226211" cy="6858000"/>
            <a:chOff x="7873873" y="-721171"/>
            <a:chExt cx="1270127" cy="7688565"/>
          </a:xfrm>
        </p:grpSpPr>
        <p:grpSp>
          <p:nvGrpSpPr>
            <p:cNvPr id="4" name="Groupe 12"/>
            <p:cNvGrpSpPr>
              <a:grpSpLocks/>
            </p:cNvGrpSpPr>
            <p:nvPr userDrawn="1"/>
          </p:nvGrpSpPr>
          <p:grpSpPr bwMode="auto">
            <a:xfrm>
              <a:off x="8105452" y="-721171"/>
              <a:ext cx="1038547" cy="7688565"/>
              <a:chOff x="7690791" y="-824414"/>
              <a:chExt cx="1453209" cy="8789257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7957503" y="-824414"/>
                <a:ext cx="1186497" cy="8789257"/>
              </a:xfrm>
              <a:prstGeom prst="rect">
                <a:avLst/>
              </a:prstGeom>
              <a:solidFill>
                <a:srgbClr val="E64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690791" y="-824414"/>
                <a:ext cx="266712" cy="8789257"/>
              </a:xfrm>
              <a:prstGeom prst="rect">
                <a:avLst/>
              </a:prstGeom>
              <a:solidFill>
                <a:srgbClr val="F2A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5" name="Rectangle 4"/>
            <p:cNvSpPr/>
            <p:nvPr userDrawn="1"/>
          </p:nvSpPr>
          <p:spPr>
            <a:xfrm>
              <a:off x="7897030" y="5988526"/>
              <a:ext cx="1243407" cy="69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6" name="Image 9" descr="logoCNFPT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873" y="5988435"/>
              <a:ext cx="976254" cy="78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9596" y="0"/>
            <a:ext cx="1286404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330671" y="0"/>
            <a:ext cx="288925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8"/>
          <p:cNvSpPr/>
          <p:nvPr userDrawn="1"/>
        </p:nvSpPr>
        <p:spPr>
          <a:xfrm>
            <a:off x="7293637" y="5013326"/>
            <a:ext cx="2612363" cy="981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8"/>
          <p:cNvSpPr>
            <a:spLocks noChangeArrowheads="1"/>
          </p:cNvSpPr>
          <p:nvPr userDrawn="1"/>
        </p:nvSpPr>
        <p:spPr bwMode="auto">
          <a:xfrm>
            <a:off x="6980635" y="5013326"/>
            <a:ext cx="1365515" cy="98107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 userDrawn="1"/>
        </p:nvSpPr>
        <p:spPr bwMode="auto">
          <a:xfrm>
            <a:off x="8605837" y="5013325"/>
            <a:ext cx="1300163" cy="98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Image 20" descr="logoCNFP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81554" y="5013325"/>
            <a:ext cx="148246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7339" y="4365105"/>
            <a:ext cx="5615791" cy="191703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rgbClr val="E6416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62625" y="6242051"/>
            <a:ext cx="2311400" cy="365125"/>
          </a:xfrm>
        </p:spPr>
        <p:txBody>
          <a:bodyPr/>
          <a:lstStyle>
            <a:lvl1pPr>
              <a:defRPr sz="1400" b="1">
                <a:solidFill>
                  <a:srgbClr val="FFD961"/>
                </a:solidFill>
              </a:defRPr>
            </a:lvl1pPr>
          </a:lstStyle>
          <a:p>
            <a:fld id="{06108F11-2528-494C-AEB5-D67B76573E82}" type="datetime4">
              <a:rPr lang="fr-FR"/>
              <a:pPr/>
              <a:t>12 juin 2019</a:t>
            </a:fld>
            <a:endParaRPr lang="fr-FR"/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0689" y="6242051"/>
            <a:ext cx="3136900" cy="365125"/>
          </a:xfrm>
        </p:spPr>
        <p:txBody>
          <a:bodyPr/>
          <a:lstStyle>
            <a:lvl1pPr>
              <a:defRPr sz="1400" b="1">
                <a:solidFill>
                  <a:srgbClr val="FFD96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723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090819" y="0"/>
            <a:ext cx="818621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906802" y="0"/>
            <a:ext cx="184017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05586" y="5984875"/>
            <a:ext cx="1200415" cy="62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 9" descr="logoCNF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3229" y="5984875"/>
            <a:ext cx="942446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07340" y="6207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07340" y="10525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6E24F-D206-497F-B3B2-EA9A623C26D6}" type="datetime4">
              <a:rPr lang="fr-FR">
                <a:solidFill>
                  <a:prstClr val="black"/>
                </a:solidFill>
              </a:rPr>
              <a:pPr/>
              <a:t>12 juin 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51673-11DE-4310-AEF8-1827D97E3EBA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7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5"/>
          <p:cNvGrpSpPr>
            <a:grpSpLocks/>
          </p:cNvGrpSpPr>
          <p:nvPr userDrawn="1"/>
        </p:nvGrpSpPr>
        <p:grpSpPr bwMode="auto">
          <a:xfrm>
            <a:off x="8683229" y="0"/>
            <a:ext cx="1226211" cy="6858000"/>
            <a:chOff x="7873873" y="-721171"/>
            <a:chExt cx="1270127" cy="7688565"/>
          </a:xfrm>
        </p:grpSpPr>
        <p:grpSp>
          <p:nvGrpSpPr>
            <p:cNvPr id="4" name="Groupe 12"/>
            <p:cNvGrpSpPr>
              <a:grpSpLocks/>
            </p:cNvGrpSpPr>
            <p:nvPr userDrawn="1"/>
          </p:nvGrpSpPr>
          <p:grpSpPr bwMode="auto">
            <a:xfrm>
              <a:off x="8105452" y="-721171"/>
              <a:ext cx="1038547" cy="7688565"/>
              <a:chOff x="7690791" y="-824414"/>
              <a:chExt cx="1453209" cy="8789257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7957503" y="-824414"/>
                <a:ext cx="1186497" cy="8789257"/>
              </a:xfrm>
              <a:prstGeom prst="rect">
                <a:avLst/>
              </a:prstGeom>
              <a:solidFill>
                <a:srgbClr val="E641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7690791" y="-824414"/>
                <a:ext cx="266712" cy="8789257"/>
              </a:xfrm>
              <a:prstGeom prst="rect">
                <a:avLst/>
              </a:prstGeom>
              <a:solidFill>
                <a:srgbClr val="F2A0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sp>
          <p:nvSpPr>
            <p:cNvPr id="5" name="Rectangle 4"/>
            <p:cNvSpPr/>
            <p:nvPr userDrawn="1"/>
          </p:nvSpPr>
          <p:spPr>
            <a:xfrm>
              <a:off x="7897030" y="5988526"/>
              <a:ext cx="1243407" cy="699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6" name="Image 9" descr="logoCNFPT.pn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73873" y="5988435"/>
              <a:ext cx="976254" cy="78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9596" y="0"/>
            <a:ext cx="1286404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330671" y="0"/>
            <a:ext cx="288925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" y="0"/>
            <a:ext cx="6746743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Rectangle 18"/>
          <p:cNvSpPr/>
          <p:nvPr userDrawn="1"/>
        </p:nvSpPr>
        <p:spPr>
          <a:xfrm>
            <a:off x="7293637" y="5013326"/>
            <a:ext cx="2612363" cy="981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5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3" name="Rectangle 18"/>
          <p:cNvSpPr>
            <a:spLocks noChangeArrowheads="1"/>
          </p:cNvSpPr>
          <p:nvPr userDrawn="1"/>
        </p:nvSpPr>
        <p:spPr bwMode="auto">
          <a:xfrm>
            <a:off x="6980635" y="5013326"/>
            <a:ext cx="1365515" cy="981075"/>
          </a:xfrm>
          <a:prstGeom prst="rect">
            <a:avLst/>
          </a:prstGeom>
          <a:gradFill rotWithShape="0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8605837" y="5013325"/>
            <a:ext cx="1300163" cy="984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5" name="Image 20" descr="logoCNFPT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95313" y="5013325"/>
            <a:ext cx="148246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411" y="4363279"/>
            <a:ext cx="5652659" cy="1910373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4981" y="6240464"/>
            <a:ext cx="23114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160308AE-8431-4387-9CDD-D69C9B71D4EC}" type="datetime4">
              <a:rPr lang="fr-FR">
                <a:solidFill>
                  <a:prstClr val="white"/>
                </a:solidFill>
              </a:rPr>
              <a:pPr/>
              <a:t>12 juin 2019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10689" y="6240464"/>
            <a:ext cx="31369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82310" y="6238876"/>
            <a:ext cx="546894" cy="365125"/>
          </a:xfrm>
        </p:spPr>
        <p:txBody>
          <a:bodyPr/>
          <a:lstStyle>
            <a:lvl1pPr>
              <a:defRPr/>
            </a:lvl1pPr>
          </a:lstStyle>
          <a:p>
            <a:fld id="{E6950DBA-E5BC-48F2-AA6B-19CD5989F0CC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24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090819" y="0"/>
            <a:ext cx="818621" cy="6858000"/>
          </a:xfrm>
          <a:prstGeom prst="rect">
            <a:avLst/>
          </a:prstGeom>
          <a:solidFill>
            <a:srgbClr val="FDC5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906802" y="0"/>
            <a:ext cx="184017" cy="6858000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705586" y="5984875"/>
            <a:ext cx="1200415" cy="623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Image 9" descr="logoCNFPT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83229" y="5984875"/>
            <a:ext cx="942446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07340" y="6207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07340" y="1052514"/>
            <a:ext cx="7410582" cy="46037"/>
          </a:xfrm>
          <a:prstGeom prst="rect">
            <a:avLst/>
          </a:prstGeom>
          <a:solidFill>
            <a:srgbClr val="FFD96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64162"/>
              </a:buClr>
              <a:buFont typeface="Wingdings" pitchFamily="2" charset="2"/>
              <a:buChar char="§"/>
              <a:defRPr sz="2500">
                <a:solidFill>
                  <a:srgbClr val="E64162"/>
                </a:solidFill>
              </a:defRPr>
            </a:lvl1pPr>
            <a:lvl2pPr marL="444500" indent="-266700"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56C0C-B856-4E66-B6D3-66F4A9A3E1D7}" type="datetime4">
              <a:rPr lang="fr-FR">
                <a:solidFill>
                  <a:prstClr val="black"/>
                </a:solidFill>
              </a:rPr>
              <a:pPr/>
              <a:t>12 juin 2019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ABDCD-2784-4C31-B1F6-A6C20484192E}" type="slidenum">
              <a:rPr lang="fr-FR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1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25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16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20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54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264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26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45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534C-D5A1-4C26-8597-0CC6D4715B56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29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534C-D5A1-4C26-8597-0CC6D4715B56}" type="datetimeFigureOut">
              <a:rPr lang="fr-FR" smtClean="0"/>
              <a:t>12/06/2019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62F8-1E5B-4EA0-84F6-CDE612AB2A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58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07340" y="620713"/>
            <a:ext cx="7811294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512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268413"/>
            <a:ext cx="7811294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2431" y="6232526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C7C31B-2F4F-4210-8DD2-4DFE53347F88}" type="datetime4">
              <a:rPr lang="fr-F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 juin 2019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99406" y="6232526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84029" y="6237289"/>
            <a:ext cx="545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E773EE-3B90-4063-AB01-45F217E0F2A6}" type="slidenum">
              <a:rPr lang="fr-F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0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 kern="1200">
          <a:solidFill>
            <a:srgbClr val="FFD96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FFD96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E64162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rgbClr val="F2A0B0"/>
        </a:buClr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rtl="0" eaLnBrk="1" fontAlgn="base" hangingPunct="1">
        <a:spcBef>
          <a:spcPct val="20000"/>
        </a:spcBef>
        <a:spcAft>
          <a:spcPct val="0"/>
        </a:spcAft>
        <a:buClr>
          <a:srgbClr val="FFD96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1809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9810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 txBox="1">
            <a:spLocks/>
          </p:cNvSpPr>
          <p:nvPr/>
        </p:nvSpPr>
        <p:spPr bwMode="auto">
          <a:xfrm>
            <a:off x="200472" y="6534784"/>
            <a:ext cx="3528392" cy="30691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D96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>
              <a:defRPr/>
            </a:pPr>
            <a:r>
              <a:rPr lang="fr-FR" sz="1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</a:p>
        </p:txBody>
      </p:sp>
      <p:sp>
        <p:nvSpPr>
          <p:cNvPr id="4" name="Titre 8"/>
          <p:cNvSpPr txBox="1">
            <a:spLocks/>
          </p:cNvSpPr>
          <p:nvPr/>
        </p:nvSpPr>
        <p:spPr bwMode="auto">
          <a:xfrm>
            <a:off x="196758" y="5113619"/>
            <a:ext cx="5904656" cy="1368151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E6416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D96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D96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D96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D96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E6416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E6416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E6416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E64162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1600" cap="all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charset="0"/>
                <a:cs typeface="Arial" charset="0"/>
              </a:rPr>
              <a:t>LES COLLECTIVITÉS LOCALES FACE AUX ENJEUX DE L’ÉCONOMIE CIRCULAIRE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8481392" y="3861048"/>
            <a:ext cx="1424608" cy="900000"/>
            <a:chOff x="8481392" y="4365104"/>
            <a:chExt cx="1424608" cy="900000"/>
          </a:xfrm>
        </p:grpSpPr>
        <p:sp>
          <p:nvSpPr>
            <p:cNvPr id="6" name="ZoneTexte 5"/>
            <p:cNvSpPr txBox="1"/>
            <p:nvPr/>
          </p:nvSpPr>
          <p:spPr>
            <a:xfrm>
              <a:off x="8481392" y="4365104"/>
              <a:ext cx="1424608" cy="90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323" y="4453331"/>
              <a:ext cx="1110745" cy="723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49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8"/>
          <p:cNvSpPr>
            <a:spLocks/>
          </p:cNvSpPr>
          <p:nvPr/>
        </p:nvSpPr>
        <p:spPr bwMode="auto">
          <a:xfrm>
            <a:off x="507340" y="4365626"/>
            <a:ext cx="5615119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Merci de votre attention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64863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43" y="3770128"/>
            <a:ext cx="1943926" cy="7157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516588"/>
            <a:ext cx="1069249" cy="1069249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8481392" y="4365104"/>
            <a:ext cx="1424608" cy="900000"/>
            <a:chOff x="8481392" y="4365104"/>
            <a:chExt cx="1424608" cy="900000"/>
          </a:xfrm>
        </p:grpSpPr>
        <p:sp>
          <p:nvSpPr>
            <p:cNvPr id="11" name="ZoneTexte 10"/>
            <p:cNvSpPr txBox="1"/>
            <p:nvPr/>
          </p:nvSpPr>
          <p:spPr>
            <a:xfrm>
              <a:off x="8481392" y="4365104"/>
              <a:ext cx="1424608" cy="90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323" y="4453331"/>
              <a:ext cx="1110745" cy="723546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BACB2A87-DB8E-4493-A58B-8536AD2183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2362" y="3566523"/>
            <a:ext cx="1122966" cy="112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2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8"/>
          <p:cNvSpPr>
            <a:spLocks/>
          </p:cNvSpPr>
          <p:nvPr/>
        </p:nvSpPr>
        <p:spPr bwMode="auto">
          <a:xfrm>
            <a:off x="200472" y="260648"/>
            <a:ext cx="64087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ATELIER N° 10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ACCOMPAGNER L’ÉCONOMIE CIRCULAIRE </a:t>
            </a:r>
            <a:r>
              <a:rPr lang="fr-FR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DANS LA CONSTRUCTION  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64863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LES RENCONTRES NATIONALES DE L’INGÉNIERIE TERRITORIALE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LES COLLECTIVITÉS LOCALES FACE AUX ENJEUX DE L’ÉCONOMIE CIRCULAIRE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13-14 JUIN 2019 - DUNKERQUE</a:t>
            </a: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8481392" y="4365104"/>
            <a:ext cx="1424608" cy="900000"/>
            <a:chOff x="8481392" y="4365104"/>
            <a:chExt cx="1424608" cy="900000"/>
          </a:xfrm>
        </p:grpSpPr>
        <p:sp>
          <p:nvSpPr>
            <p:cNvPr id="4" name="ZoneTexte 3"/>
            <p:cNvSpPr txBox="1"/>
            <p:nvPr/>
          </p:nvSpPr>
          <p:spPr>
            <a:xfrm>
              <a:off x="8481392" y="4365104"/>
              <a:ext cx="1424608" cy="90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323" y="4453331"/>
              <a:ext cx="1110745" cy="7235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80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ATELIER N°10</a:t>
            </a:r>
          </a:p>
        </p:txBody>
      </p:sp>
      <p:sp>
        <p:nvSpPr>
          <p:cNvPr id="46084" name="Espace réservé du contenu 2"/>
          <p:cNvSpPr>
            <a:spLocks noGrp="1"/>
          </p:cNvSpPr>
          <p:nvPr>
            <p:ph type="body" idx="4294967295"/>
          </p:nvPr>
        </p:nvSpPr>
        <p:spPr>
          <a:xfrm>
            <a:off x="495299" y="1268413"/>
            <a:ext cx="5950995" cy="4896891"/>
          </a:xfrm>
        </p:spPr>
        <p:txBody>
          <a:bodyPr/>
          <a:lstStyle/>
          <a:p>
            <a:pPr marL="0" indent="0"/>
            <a:r>
              <a:rPr lang="fr-FR" sz="1800" dirty="0">
                <a:latin typeface="Calibri" pitchFamily="34" charset="0"/>
              </a:rPr>
              <a:t>La démarche bâtiments durables pour être accompagner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latin typeface="Calibri" pitchFamily="34" charset="0"/>
              </a:rPr>
              <a:t>Laurent Pérez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latin typeface="Calibri" pitchFamily="34" charset="0"/>
              </a:rPr>
              <a:t>Directeur d’Ekopolis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lang="fr-FR" dirty="0">
              <a:latin typeface="Calibri" pitchFamily="34" charset="0"/>
            </a:endParaRPr>
          </a:p>
          <a:p>
            <a:pPr marL="0" lvl="0" indent="0">
              <a:lnSpc>
                <a:spcPct val="90000"/>
              </a:lnSpc>
              <a:spcBef>
                <a:spcPct val="0"/>
              </a:spcBef>
            </a:pPr>
            <a:r>
              <a:rPr lang="fr-FR" sz="1800" dirty="0">
                <a:latin typeface="Calibri" pitchFamily="34" charset="0"/>
              </a:rPr>
              <a:t>Démarche bâtiments durables et retour d’expérience d’un maitre d’œuvre</a:t>
            </a:r>
            <a:endParaRPr lang="fr-FR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latin typeface="Calibri" pitchFamily="34" charset="0"/>
              </a:rPr>
              <a:t>Mathilde CALBA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latin typeface="Calibri" pitchFamily="34" charset="0"/>
              </a:rPr>
              <a:t>Architecte 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latin typeface="Calibri" pitchFamily="34" charset="0"/>
              </a:rPr>
              <a:t>Agence 3+1 architectes</a:t>
            </a:r>
            <a:endParaRPr lang="fr-FR" dirty="0">
              <a:solidFill>
                <a:srgbClr val="000000"/>
              </a:solidFill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lang="fr-FR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</a:pPr>
            <a:r>
              <a:rPr lang="fr-FR" sz="1800" dirty="0">
                <a:latin typeface="Calibri" pitchFamily="34" charset="0"/>
              </a:rPr>
              <a:t>Le Dispositif REX Bâtiments performants et le réemploi dans la construction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latin typeface="Calibri" pitchFamily="34" charset="0"/>
              </a:rPr>
              <a:t>Mariangel SANCHEZ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latin typeface="Calibri" pitchFamily="34" charset="0"/>
              </a:rPr>
              <a:t>Ingénieure suivi des innovations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latin typeface="Calibri" pitchFamily="34" charset="0"/>
              </a:rPr>
              <a:t>AQC – Agence Qualité Construction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latin typeface="Calibri" pitchFamily="34" charset="0"/>
              </a:rPr>
              <a:t>Echanges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7684029" y="6237289"/>
            <a:ext cx="5451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E86E3EF-C31A-47C0-BD78-2D3A5DD7F4F9}" type="slidenum">
              <a:rPr lang="fr-FR">
                <a:solidFill>
                  <a:prstClr val="black"/>
                </a:solidFill>
              </a:rPr>
              <a:pPr/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74225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8877694" y="5180880"/>
            <a:ext cx="1028246" cy="648072"/>
            <a:chOff x="8877694" y="5180880"/>
            <a:chExt cx="1028246" cy="648072"/>
          </a:xfrm>
        </p:grpSpPr>
        <p:sp>
          <p:nvSpPr>
            <p:cNvPr id="10" name="ZoneTexte 9"/>
            <p:cNvSpPr txBox="1"/>
            <p:nvPr/>
          </p:nvSpPr>
          <p:spPr>
            <a:xfrm>
              <a:off x="8877694" y="5180880"/>
              <a:ext cx="1028246" cy="6480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2618" y="5229200"/>
              <a:ext cx="856413" cy="551432"/>
            </a:xfrm>
            <a:prstGeom prst="rect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29" y="1412776"/>
            <a:ext cx="2276475" cy="8382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53" y="4322271"/>
            <a:ext cx="904390" cy="9043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3805" y="2483287"/>
            <a:ext cx="1122966" cy="112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3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8"/>
          <p:cNvSpPr>
            <a:spLocks/>
          </p:cNvSpPr>
          <p:nvPr/>
        </p:nvSpPr>
        <p:spPr bwMode="auto">
          <a:xfrm>
            <a:off x="272480" y="476672"/>
            <a:ext cx="633670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ATELIER N° 10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400" b="1" dirty="0">
                <a:solidFill>
                  <a:prstClr val="white"/>
                </a:solidFill>
                <a:latin typeface="Arial" charset="0"/>
                <a:cs typeface="Arial" charset="0"/>
              </a:rPr>
              <a:t>ACCOMPAGNER L’ÉCONOMIE CIRCULAIRE DANS LA CONSTRUCTION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3600" b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LA DÉMARCHE BÂTIMENTS DURABLES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3600" b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Laurent Pérez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Directeur d’Ekopolis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64863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481392" y="4365104"/>
            <a:ext cx="1424608" cy="90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323" y="4453331"/>
            <a:ext cx="1110745" cy="7235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23" y="4421122"/>
            <a:ext cx="1535352" cy="56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5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ATELIER N°10</a:t>
            </a:r>
          </a:p>
        </p:txBody>
      </p:sp>
      <p:sp>
        <p:nvSpPr>
          <p:cNvPr id="46084" name="Espace réservé du contenu 2"/>
          <p:cNvSpPr>
            <a:spLocks noGrp="1"/>
          </p:cNvSpPr>
          <p:nvPr>
            <p:ph type="body" idx="4294967295"/>
          </p:nvPr>
        </p:nvSpPr>
        <p:spPr>
          <a:xfrm>
            <a:off x="495299" y="1268413"/>
            <a:ext cx="7554045" cy="4896891"/>
          </a:xfrm>
        </p:spPr>
        <p:txBody>
          <a:bodyPr/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La démarche bâtiments durables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Laurent Pérez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Directeur d’Ekopolis</a:t>
            </a:r>
            <a:endParaRPr lang="fr-FR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lang="fr-FR" dirty="0"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dirty="0">
                <a:latin typeface="Calibri" pitchFamily="34" charset="0"/>
              </a:rPr>
              <a:t>Démarche bâtiments durables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</a:pPr>
            <a:r>
              <a:rPr lang="fr-FR" dirty="0">
                <a:latin typeface="Calibri" pitchFamily="34" charset="0"/>
              </a:rPr>
              <a:t>Retour d’expérience d’un maitre d’œuvre</a:t>
            </a:r>
            <a:endParaRPr lang="fr-FR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latin typeface="Calibri" pitchFamily="34" charset="0"/>
              </a:rPr>
              <a:t>Mathilde CALBA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latin typeface="Calibri" pitchFamily="34" charset="0"/>
              </a:rPr>
              <a:t>Architecte 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latin typeface="Calibri" pitchFamily="34" charset="0"/>
              </a:rPr>
              <a:t>Agence 3+1 architectes</a:t>
            </a:r>
            <a:endParaRPr lang="fr-FR" dirty="0">
              <a:solidFill>
                <a:srgbClr val="000000"/>
              </a:solidFill>
              <a:latin typeface="Calibri" pitchFamily="34" charset="0"/>
            </a:endParaRPr>
          </a:p>
          <a:p>
            <a:pPr marL="0" lvl="0" indent="0">
              <a:lnSpc>
                <a:spcPct val="90000"/>
              </a:lnSpc>
              <a:defRPr/>
            </a:pPr>
            <a:endParaRPr lang="fr-FR" dirty="0">
              <a:latin typeface="Calibri" pitchFamily="34" charset="0"/>
            </a:endParaRPr>
          </a:p>
          <a:p>
            <a:pPr marL="0" lvl="0" indent="0">
              <a:lnSpc>
                <a:spcPct val="90000"/>
              </a:lnSpc>
              <a:defRPr/>
            </a:pPr>
            <a:r>
              <a:rPr lang="fr-FR" dirty="0">
                <a:latin typeface="Calibri" pitchFamily="34" charset="0"/>
              </a:rPr>
              <a:t>Le Dispositif REX Bâtiments performants</a:t>
            </a:r>
            <a:endParaRPr lang="fr-FR" sz="1800" b="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latin typeface="Calibri" pitchFamily="34" charset="0"/>
              </a:rPr>
              <a:t>Mariangel SANCHEZ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latin typeface="Calibri" pitchFamily="34" charset="0"/>
              </a:rPr>
              <a:t>Ingénieure suivi des innovations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latin typeface="Calibri" pitchFamily="34" charset="0"/>
              </a:rPr>
              <a:t>AQC – Agence Qualité Construction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latin typeface="Calibri" pitchFamily="34" charset="0"/>
              </a:rPr>
              <a:t>Echanges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7684029" y="6237289"/>
            <a:ext cx="5451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86E3EF-C31A-47C0-BD78-2D3A5DD7F4F9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74225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LES RENCONTRES NATIONALES DE L’INGÉNIERIE TERRITORIALE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LES COLLECTIVITÉS LOCALES FACE AUX ENJEUX DE L’ÉCONOMIE CIRCULAIRE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13-14 JUIN 2019 - DUNKERQUE</a:t>
            </a: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881946" y="5180880"/>
            <a:ext cx="1016374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870" y="5229200"/>
            <a:ext cx="846525" cy="55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8"/>
          <p:cNvSpPr>
            <a:spLocks/>
          </p:cNvSpPr>
          <p:nvPr/>
        </p:nvSpPr>
        <p:spPr bwMode="auto">
          <a:xfrm>
            <a:off x="200472" y="404664"/>
            <a:ext cx="64087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ATELIER N° 10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white"/>
                </a:solidFill>
                <a:latin typeface="Arial" charset="0"/>
                <a:cs typeface="Arial" charset="0"/>
              </a:rPr>
              <a:t>ACCOMPAGNER L’ÉCONOMIE CIRCULAIRE DANS LA CONSTRUCTION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3600" b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LA DÉMARCHE BÂTIMENTS DURABLES 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RETOUR D’EXPÉRIENCE SUR LE REEMPLOI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fr-FR" sz="3600" b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Mathilde CALBA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Architecte - Agence 3+1 architectes</a:t>
            </a:r>
          </a:p>
        </p:txBody>
      </p:sp>
      <p:sp>
        <p:nvSpPr>
          <p:cNvPr id="5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64863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LES RENCONTRES NATIONALES DE L’INGÉNIERIE TERRITORIALE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LES COLLECTIVITÉS LOCALES FACE AUX ENJEUX DE L’ÉCONOMIE CIRCULAIRE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13-14 JUIN 2019 - DUNKERQUE</a:t>
            </a: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8481392" y="4365104"/>
            <a:ext cx="1424608" cy="900000"/>
            <a:chOff x="8481392" y="4365104"/>
            <a:chExt cx="1424608" cy="900000"/>
          </a:xfrm>
        </p:grpSpPr>
        <p:sp>
          <p:nvSpPr>
            <p:cNvPr id="6" name="ZoneTexte 5"/>
            <p:cNvSpPr txBox="1"/>
            <p:nvPr/>
          </p:nvSpPr>
          <p:spPr>
            <a:xfrm>
              <a:off x="8481392" y="4365104"/>
              <a:ext cx="1424608" cy="90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323" y="4453331"/>
              <a:ext cx="1110745" cy="723546"/>
            </a:xfrm>
            <a:prstGeom prst="rect">
              <a:avLst/>
            </a:prstGeom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622CD241-2DFC-4429-83E5-AF760D10B0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1072" y="4470515"/>
            <a:ext cx="906942" cy="90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9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ATELIER N°10</a:t>
            </a:r>
          </a:p>
        </p:txBody>
      </p:sp>
      <p:sp>
        <p:nvSpPr>
          <p:cNvPr id="46084" name="Espace réservé du contenu 2"/>
          <p:cNvSpPr>
            <a:spLocks noGrp="1"/>
          </p:cNvSpPr>
          <p:nvPr>
            <p:ph type="body" idx="4294967295"/>
          </p:nvPr>
        </p:nvSpPr>
        <p:spPr>
          <a:xfrm>
            <a:off x="495299" y="1268413"/>
            <a:ext cx="7554045" cy="4896891"/>
          </a:xfrm>
        </p:spPr>
        <p:txBody>
          <a:bodyPr/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La démarche bâtiments durables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Laurent Pérez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Directeur d’Ekopolis</a:t>
            </a:r>
            <a:endParaRPr lang="fr-FR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lang="fr-FR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Démarche bâtiments durables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Retour d’expérience d’un maitre d’œuvre</a:t>
            </a:r>
            <a:endParaRPr lang="fr-FR" dirty="0">
              <a:solidFill>
                <a:schemeClr val="bg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Mathilde CALBA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Architecte 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Agence 3+1 architectes</a:t>
            </a:r>
            <a:endParaRPr lang="fr-FR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0" lvl="0" indent="0">
              <a:lnSpc>
                <a:spcPct val="90000"/>
              </a:lnSpc>
              <a:defRPr/>
            </a:pPr>
            <a:endParaRPr lang="fr-FR" dirty="0">
              <a:latin typeface="Calibri" pitchFamily="34" charset="0"/>
            </a:endParaRPr>
          </a:p>
          <a:p>
            <a:pPr marL="0" lvl="0" indent="0">
              <a:lnSpc>
                <a:spcPct val="90000"/>
              </a:lnSpc>
              <a:defRPr/>
            </a:pPr>
            <a:r>
              <a:rPr lang="fr-FR" dirty="0">
                <a:latin typeface="Calibri" pitchFamily="34" charset="0"/>
              </a:rPr>
              <a:t>Le Dispositif REX Bâtiments performants</a:t>
            </a:r>
            <a:endParaRPr lang="fr-FR" sz="1800" b="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latin typeface="Calibri" pitchFamily="34" charset="0"/>
              </a:rPr>
              <a:t>Mariangel SANCHEZ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latin typeface="Calibri" pitchFamily="34" charset="0"/>
              </a:rPr>
              <a:t>Ingénieure suivi des innovations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latin typeface="Calibri" pitchFamily="34" charset="0"/>
              </a:rPr>
              <a:t>AQC – Agence Qualité Construction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latin typeface="Calibri" pitchFamily="34" charset="0"/>
              </a:rPr>
              <a:t>Echanges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0" dirty="0">
              <a:latin typeface="Calibri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7684029" y="6237289"/>
            <a:ext cx="5451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E86E3EF-C31A-47C0-BD78-2D3A5DD7F4F9}" type="slidenum">
              <a:rPr lang="fr-FR">
                <a:solidFill>
                  <a:prstClr val="black"/>
                </a:solidFill>
              </a:rPr>
              <a:pPr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74225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881946" y="5180880"/>
            <a:ext cx="1016374" cy="648072"/>
            <a:chOff x="8881946" y="5180880"/>
            <a:chExt cx="1016374" cy="648072"/>
          </a:xfrm>
        </p:grpSpPr>
        <p:sp>
          <p:nvSpPr>
            <p:cNvPr id="8" name="ZoneTexte 7"/>
            <p:cNvSpPr txBox="1"/>
            <p:nvPr/>
          </p:nvSpPr>
          <p:spPr>
            <a:xfrm>
              <a:off x="8881946" y="5180880"/>
              <a:ext cx="1016374" cy="6480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870" y="5229200"/>
              <a:ext cx="846525" cy="551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258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8"/>
          <p:cNvSpPr>
            <a:spLocks/>
          </p:cNvSpPr>
          <p:nvPr/>
        </p:nvSpPr>
        <p:spPr bwMode="auto">
          <a:xfrm>
            <a:off x="200472" y="476672"/>
            <a:ext cx="640871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ATELIER N° 10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prstClr val="white"/>
                </a:solidFill>
                <a:latin typeface="Arial" charset="0"/>
                <a:cs typeface="Arial" charset="0"/>
              </a:rPr>
              <a:t>ACCOMPAGNER L’ÉCONOMIE CIRCULAIRE DANS LA CONSTRUCTION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3600" b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prstClr val="white"/>
                </a:solidFill>
                <a:latin typeface="Arial" charset="0"/>
                <a:cs typeface="Arial" charset="0"/>
              </a:rPr>
              <a:t>L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 Dispositif REX Bâtiments performants et le réemploi dans la construction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3600" b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>
              <a:spcAft>
                <a:spcPts val="0"/>
              </a:spcAft>
            </a:pPr>
            <a:r>
              <a:rPr lang="fr-FR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Mariangel SANCHEZ</a:t>
            </a:r>
          </a:p>
          <a:p>
            <a:pPr>
              <a:spcAft>
                <a:spcPts val="0"/>
              </a:spcAft>
            </a:pPr>
            <a:r>
              <a:rPr lang="fr-FR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Ingénieure suivi des innovations</a:t>
            </a:r>
          </a:p>
          <a:p>
            <a:pPr>
              <a:spcAft>
                <a:spcPts val="0"/>
              </a:spcAft>
            </a:pPr>
            <a:r>
              <a:rPr lang="fr-FR" sz="2400" b="1" dirty="0">
                <a:solidFill>
                  <a:prstClr val="white"/>
                </a:solidFill>
                <a:latin typeface="Arial" charset="0"/>
                <a:cs typeface="Arial" charset="0"/>
              </a:rPr>
              <a:t>AQC – Agence Qualité Construction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64863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LES RENCONTRES NATIONALES DE L’INGÉNIERIE TERRITORIALE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LES COLLECTIVITÉS LOCALES FACE AUX ENJEUX DE L’ÉCONOMIE CIRCULAIRE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13-14 JUIN 2019 - DUNKERQUE</a:t>
            </a:r>
            <a:endParaRPr kumimoji="0" lang="fr-FR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50800" dist="38100" dir="2700000" algn="tl" rotWithShape="0">
                  <a:prstClr val="white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Arial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481392" y="4365104"/>
            <a:ext cx="1424608" cy="900000"/>
            <a:chOff x="8481392" y="4365104"/>
            <a:chExt cx="1424608" cy="900000"/>
          </a:xfrm>
        </p:grpSpPr>
        <p:sp>
          <p:nvSpPr>
            <p:cNvPr id="4" name="ZoneTexte 3"/>
            <p:cNvSpPr txBox="1"/>
            <p:nvPr/>
          </p:nvSpPr>
          <p:spPr>
            <a:xfrm>
              <a:off x="8481392" y="4365104"/>
              <a:ext cx="1424608" cy="90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323" y="4453331"/>
              <a:ext cx="1110745" cy="723546"/>
            </a:xfrm>
            <a:prstGeom prst="rect">
              <a:avLst/>
            </a:prstGeom>
          </p:spPr>
        </p:pic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366" y="5373216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38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ATELIER N°10</a:t>
            </a:r>
          </a:p>
        </p:txBody>
      </p:sp>
      <p:sp>
        <p:nvSpPr>
          <p:cNvPr id="46084" name="Espace réservé du contenu 2"/>
          <p:cNvSpPr>
            <a:spLocks noGrp="1"/>
          </p:cNvSpPr>
          <p:nvPr>
            <p:ph type="body" idx="4294967295"/>
          </p:nvPr>
        </p:nvSpPr>
        <p:spPr>
          <a:xfrm>
            <a:off x="495299" y="1268413"/>
            <a:ext cx="7554045" cy="4896891"/>
          </a:xfrm>
        </p:spPr>
        <p:txBody>
          <a:bodyPr/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La démarche bâtiments durables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Laurent Pérez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Directeur d’Ekopolis</a:t>
            </a:r>
            <a:endParaRPr lang="fr-FR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endParaRPr lang="fr-FR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Démarche bâtiments durables </a:t>
            </a:r>
          </a:p>
          <a:p>
            <a:pPr marL="0" lvl="0" indent="0">
              <a:lnSpc>
                <a:spcPct val="90000"/>
              </a:lnSpc>
              <a:spcBef>
                <a:spcPct val="0"/>
              </a:spcBef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Retour d’expérience d’un maitre d’œuvre</a:t>
            </a:r>
            <a:endParaRPr lang="fr-FR" dirty="0">
              <a:solidFill>
                <a:schemeClr val="bg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Mathilde CALBA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Architecte </a:t>
            </a: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r-FR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Agence 3+1 architectes</a:t>
            </a:r>
            <a:endParaRPr lang="fr-FR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0" lvl="0" indent="0">
              <a:lnSpc>
                <a:spcPct val="90000"/>
              </a:lnSpc>
              <a:defRPr/>
            </a:pPr>
            <a:endParaRPr lang="fr-FR" dirty="0">
              <a:latin typeface="Calibri" pitchFamily="34" charset="0"/>
            </a:endParaRPr>
          </a:p>
          <a:p>
            <a:pPr marL="0" lvl="0" indent="0">
              <a:lnSpc>
                <a:spcPct val="90000"/>
              </a:lnSpc>
              <a:defRPr/>
            </a:pPr>
            <a:r>
              <a:rPr lang="fr-FR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Le Dispositif REX Bâtiments performants</a:t>
            </a:r>
            <a:endParaRPr lang="fr-FR" sz="1800" b="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Mariangel SANCHEZ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Ingénieure suivi des innovations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b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AQC – Agence Qualité Construction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FR" sz="1800" b="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latin typeface="Calibri" pitchFamily="34" charset="0"/>
              </a:rPr>
              <a:t>Echanges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7684029" y="6237289"/>
            <a:ext cx="54517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0E86E3EF-C31A-47C0-BD78-2D3A5DD7F4F9}" type="slidenum">
              <a:rPr lang="fr-FR">
                <a:solidFill>
                  <a:prstClr val="black"/>
                </a:solidFill>
              </a:rPr>
              <a:pPr/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e la date 3"/>
          <p:cNvSpPr txBox="1">
            <a:spLocks noGrp="1"/>
          </p:cNvSpPr>
          <p:nvPr/>
        </p:nvSpPr>
        <p:spPr bwMode="auto">
          <a:xfrm>
            <a:off x="122788" y="6165304"/>
            <a:ext cx="74225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RENCONTRES NATIONALES DE L’INGÉNIERIE TERRITORIALE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LES COLLECTIVITÉS LOCALES FACE AUX ENJEUX DE L’ÉCONOMIE CIRCULAIRE</a:t>
            </a:r>
          </a:p>
          <a:p>
            <a:pPr lvl="0">
              <a:defRPr/>
            </a:pPr>
            <a:r>
              <a:rPr lang="fr-FR" sz="9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13-14 JUIN 2019 - DUNKERQUE</a:t>
            </a:r>
            <a:endParaRPr lang="fr-FR" sz="9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881946" y="5180880"/>
            <a:ext cx="1016374" cy="648072"/>
            <a:chOff x="8881946" y="5180880"/>
            <a:chExt cx="1016374" cy="648072"/>
          </a:xfrm>
        </p:grpSpPr>
        <p:sp>
          <p:nvSpPr>
            <p:cNvPr id="8" name="ZoneTexte 7"/>
            <p:cNvSpPr txBox="1"/>
            <p:nvPr/>
          </p:nvSpPr>
          <p:spPr>
            <a:xfrm>
              <a:off x="8881946" y="5180880"/>
              <a:ext cx="1016374" cy="6480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870" y="5229200"/>
              <a:ext cx="846525" cy="551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50053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pt_jaune_off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Thème Office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570</Words>
  <Application>Microsoft Office PowerPoint</Application>
  <PresentationFormat>Format A4 (210 x 297 mm)</PresentationFormat>
  <Paragraphs>148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Thème Office</vt:lpstr>
      <vt:lpstr>1_ppt_jaune_offre</vt:lpstr>
      <vt:lpstr>Présentation PowerPoint</vt:lpstr>
      <vt:lpstr>Présentation PowerPoint</vt:lpstr>
      <vt:lpstr>ATELIER N°10</vt:lpstr>
      <vt:lpstr>Présentation PowerPoint</vt:lpstr>
      <vt:lpstr>ATELIER N°10</vt:lpstr>
      <vt:lpstr>Présentation PowerPoint</vt:lpstr>
      <vt:lpstr>ATELIER N°10</vt:lpstr>
      <vt:lpstr>Présentation PowerPoint</vt:lpstr>
      <vt:lpstr>ATELIER N°10</vt:lpstr>
      <vt:lpstr>Présentation PowerPoint</vt:lpstr>
    </vt:vector>
  </TitlesOfParts>
  <Company>CNFPT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CARON Estelle</dc:creator>
  <cp:lastModifiedBy>Luc Gigonnet</cp:lastModifiedBy>
  <cp:revision>119</cp:revision>
  <cp:lastPrinted>2016-02-08T11:16:08Z</cp:lastPrinted>
  <dcterms:created xsi:type="dcterms:W3CDTF">2013-02-26T08:41:22Z</dcterms:created>
  <dcterms:modified xsi:type="dcterms:W3CDTF">2019-06-12T20:57:50Z</dcterms:modified>
</cp:coreProperties>
</file>