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ésentation" id="{B087C3BA-F645-7A10-38D6-77DCC8A754B0}">
          <p14:sldIdLst>
            <p14:sldId id="256"/>
            <p14:sldId id="257"/>
            <p14:sldId id="258"/>
            <p14:sldId id="259"/>
          </p14:sldIdLst>
        </p14:section>
        <p14:section name="La réservation" id="{217B832C-3AA2-ACB0-55F2-A79E813E94B4}">
          <p14:sldIdLst>
            <p14:sldId id="260"/>
            <p14:sldId id="261"/>
            <p14:sldId id="262"/>
            <p14:sldId id="263"/>
            <p14:sldId id="264"/>
            <p14:sldId id="265"/>
            <p14:sldId id="266"/>
          </p14:sldIdLst>
        </p14:section>
        <p14:section name="Modification et annulation" id="{2E889F57-26B2-0415-138D-EB6968220C02}">
          <p14:sldIdLst>
            <p14:sldId id="267"/>
            <p14:sldId id="268"/>
            <p14:sldId id="269"/>
          </p14:sldIdLst>
        </p14:section>
        <p14:section name="Points de vigilance et contacts" id="{B62F54E4-3EBA-3B33-5F01-9F9155E944AF}">
          <p14:sldIdLst>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5" d="100"/>
          <a:sy n="55" d="100"/>
        </p:scale>
        <p:origin x="60" y="2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6135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dirty="0"/>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FFFFFF"/>
        </a:solidFill>
        <a:effectLst/>
      </p:bgPr>
    </p:bg>
    <p:spTree>
      <p:nvGrpSpPr>
        <p:cNvPr id="1" name=""/>
        <p:cNvGrpSpPr/>
        <p:nvPr/>
      </p:nvGrpSpPr>
      <p:grpSpPr>
        <a:xfrm>
          <a:off x="0" y="0"/>
          <a:ext cx="0" cy="0"/>
          <a:chOff x="0" y="0"/>
          <a:chExt cx="0" cy="0"/>
        </a:xfrm>
      </p:grpSpPr>
      <p:pic>
        <p:nvPicPr>
          <p:cNvPr id="2" name="Image 0" descr="/home/claude/assets/logo_t.png"/>
          <p:cNvPicPr>
            <a:picLocks noChangeAspect="1"/>
          </p:cNvPicPr>
          <p:nvPr/>
        </p:nvPicPr>
        <p:blipFill>
          <a:blip r:embed="rId2"/>
          <a:stretch>
            <a:fillRect/>
          </a:stretch>
        </p:blipFill>
        <p:spPr>
          <a:xfrm>
            <a:off x="10744200" y="457200"/>
            <a:ext cx="1005840" cy="808330"/>
          </a:xfrm>
          <a:prstGeom prst="rect">
            <a:avLst/>
          </a:prstGeom>
        </p:spPr>
      </p:pic>
      <p:sp>
        <p:nvSpPr>
          <p:cNvPr id="3" name="Text 0"/>
          <p:cNvSpPr>
            <a:spLocks noGrp="1"/>
          </p:cNvSpPr>
          <p:nvPr>
            <p:ph type="title" idx="101" hasCustomPrompt="1"/>
          </p:nvPr>
        </p:nvSpPr>
        <p:spPr>
          <a:xfrm>
            <a:off x="5669280" y="2331720"/>
            <a:ext cx="5852160" cy="2468880"/>
          </a:xfrm>
          <a:prstGeom prst="rect">
            <a:avLst/>
          </a:prstGeom>
          <a:noFill/>
          <a:ln/>
        </p:spPr>
        <p:txBody>
          <a:bodyPr wrap="square" rtlCol="0"/>
          <a:lstStyle>
            <a:lvl1pPr marL="0" indent="0" algn="l">
              <a:buNone/>
              <a:defRPr lang="en-US" sz="3400" b="1" dirty="0">
                <a:solidFill>
                  <a:schemeClr val="tx1"/>
                </a:solidFill>
              </a:defRPr>
            </a:lvl1pPr>
          </a:lstStyle>
          <a:p>
            <a:pPr marL="0" indent="0" algn="l">
              <a:buNone/>
            </a:pPr>
            <a:endParaRPr lang="en-US" sz="3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pic>
        <p:nvPicPr>
          <p:cNvPr id="2" name="Image 0" descr="/home/claude/assets/logo_t.png"/>
          <p:cNvPicPr>
            <a:picLocks noChangeAspect="1"/>
          </p:cNvPicPr>
          <p:nvPr/>
        </p:nvPicPr>
        <p:blipFill>
          <a:blip r:embed="rId2"/>
          <a:stretch>
            <a:fillRect/>
          </a:stretch>
        </p:blipFill>
        <p:spPr>
          <a:xfrm>
            <a:off x="10972800" y="274320"/>
            <a:ext cx="822960" cy="661111"/>
          </a:xfrm>
          <a:prstGeom prst="rect">
            <a:avLst/>
          </a:prstGeom>
        </p:spPr>
      </p:pic>
      <p:sp>
        <p:nvSpPr>
          <p:cNvPr id="3" name="Text 0"/>
          <p:cNvSpPr>
            <a:spLocks noGrp="1"/>
          </p:cNvSpPr>
          <p:nvPr>
            <p:ph type="title" idx="101" hasCustomPrompt="1"/>
          </p:nvPr>
        </p:nvSpPr>
        <p:spPr>
          <a:xfrm>
            <a:off x="548640" y="566928"/>
            <a:ext cx="10241280" cy="914400"/>
          </a:xfrm>
          <a:prstGeom prst="rect">
            <a:avLst/>
          </a:prstGeom>
          <a:noFill/>
          <a:ln/>
        </p:spPr>
        <p:txBody>
          <a:bodyPr wrap="square" rtlCol="0"/>
          <a:lstStyle>
            <a:lvl1pPr marL="0" indent="0" algn="l">
              <a:buNone/>
              <a:defRPr lang="en-US" sz="2800" b="1" dirty="0">
                <a:solidFill>
                  <a:schemeClr val="tx1"/>
                </a:solidFill>
              </a:defRPr>
            </a:lvl1pPr>
          </a:lstStyle>
          <a:p>
            <a:pPr marL="0" indent="0" algn="l">
              <a:buNone/>
            </a:pPr>
            <a:endParaRPr lang="en-US" sz="28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HOTO">
    <p:bg>
      <p:bgPr>
        <a:solidFill>
          <a:srgbClr val="FFFFFF"/>
        </a:solidFill>
        <a:effectLst/>
      </p:bgPr>
    </p:bg>
    <p:spTree>
      <p:nvGrpSpPr>
        <p:cNvPr id="1" name=""/>
        <p:cNvGrpSpPr/>
        <p:nvPr/>
      </p:nvGrpSpPr>
      <p:grpSpPr>
        <a:xfrm>
          <a:off x="0" y="0"/>
          <a:ext cx="0" cy="0"/>
          <a:chOff x="0" y="0"/>
          <a:chExt cx="0" cy="0"/>
        </a:xfrm>
      </p:grpSpPr>
      <p:pic>
        <p:nvPicPr>
          <p:cNvPr id="2" name="Image 0" descr="/home/claude/assets/logo_t.png"/>
          <p:cNvPicPr>
            <a:picLocks noChangeAspect="1"/>
          </p:cNvPicPr>
          <p:nvPr/>
        </p:nvPicPr>
        <p:blipFill>
          <a:blip r:embed="rId2"/>
          <a:stretch>
            <a:fillRect/>
          </a:stretch>
        </p:blipFill>
        <p:spPr>
          <a:xfrm>
            <a:off x="10972800" y="274320"/>
            <a:ext cx="822960" cy="661111"/>
          </a:xfrm>
          <a:prstGeom prst="rect">
            <a:avLst/>
          </a:prstGeom>
        </p:spPr>
      </p:pic>
      <p:sp>
        <p:nvSpPr>
          <p:cNvPr id="3" name="Text 0"/>
          <p:cNvSpPr>
            <a:spLocks noGrp="1"/>
          </p:cNvSpPr>
          <p:nvPr>
            <p:ph type="title" idx="101" hasCustomPrompt="1"/>
          </p:nvPr>
        </p:nvSpPr>
        <p:spPr>
          <a:xfrm>
            <a:off x="4663440" y="566928"/>
            <a:ext cx="6126480" cy="914400"/>
          </a:xfrm>
          <a:prstGeom prst="rect">
            <a:avLst/>
          </a:prstGeom>
          <a:noFill/>
          <a:ln/>
        </p:spPr>
        <p:txBody>
          <a:bodyPr wrap="square" rtlCol="0"/>
          <a:lstStyle>
            <a:lvl1pPr marL="0" indent="0" algn="l">
              <a:buNone/>
              <a:defRPr lang="en-US" sz="2800" b="1" dirty="0">
                <a:solidFill>
                  <a:schemeClr val="tx1"/>
                </a:solidFill>
              </a:defRPr>
            </a:lvl1pPr>
          </a:lstStyle>
          <a:p>
            <a:pPr marL="0" indent="0" algn="l">
              <a:buNone/>
            </a:pPr>
            <a:endParaRPr lang="en-US" sz="28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HOTO_PEACH">
    <p:bg>
      <p:bgPr>
        <a:solidFill>
          <a:srgbClr val="FEF5F0"/>
        </a:solidFill>
        <a:effectLst/>
      </p:bgPr>
    </p:bg>
    <p:spTree>
      <p:nvGrpSpPr>
        <p:cNvPr id="1" name=""/>
        <p:cNvGrpSpPr/>
        <p:nvPr/>
      </p:nvGrpSpPr>
      <p:grpSpPr>
        <a:xfrm>
          <a:off x="0" y="0"/>
          <a:ext cx="0" cy="0"/>
          <a:chOff x="0" y="0"/>
          <a:chExt cx="0" cy="0"/>
        </a:xfrm>
      </p:grpSpPr>
      <p:pic>
        <p:nvPicPr>
          <p:cNvPr id="2" name="Image 0" descr="/home/claude/assets/logo_t.png"/>
          <p:cNvPicPr>
            <a:picLocks noChangeAspect="1"/>
          </p:cNvPicPr>
          <p:nvPr/>
        </p:nvPicPr>
        <p:blipFill>
          <a:blip r:embed="rId2"/>
          <a:stretch>
            <a:fillRect/>
          </a:stretch>
        </p:blipFill>
        <p:spPr>
          <a:xfrm>
            <a:off x="10972800" y="274320"/>
            <a:ext cx="822960" cy="661111"/>
          </a:xfrm>
          <a:prstGeom prst="rect">
            <a:avLst/>
          </a:prstGeom>
        </p:spPr>
      </p:pic>
      <p:sp>
        <p:nvSpPr>
          <p:cNvPr id="3" name="Text 0"/>
          <p:cNvSpPr>
            <a:spLocks noGrp="1"/>
          </p:cNvSpPr>
          <p:nvPr>
            <p:ph type="title" idx="101" hasCustomPrompt="1"/>
          </p:nvPr>
        </p:nvSpPr>
        <p:spPr>
          <a:xfrm>
            <a:off x="4663440" y="566928"/>
            <a:ext cx="6126480" cy="914400"/>
          </a:xfrm>
          <a:prstGeom prst="rect">
            <a:avLst/>
          </a:prstGeom>
          <a:noFill/>
          <a:ln/>
        </p:spPr>
        <p:txBody>
          <a:bodyPr wrap="square" rtlCol="0"/>
          <a:lstStyle>
            <a:lvl1pPr marL="0" indent="0" algn="l">
              <a:buNone/>
              <a:defRPr lang="en-US" sz="2800" b="1" dirty="0">
                <a:solidFill>
                  <a:schemeClr val="accent1"/>
                </a:solidFill>
              </a:defRPr>
            </a:lvl1pPr>
          </a:lstStyle>
          <a:p>
            <a:pPr marL="0" indent="0" algn="l">
              <a:buNone/>
            </a:pPr>
            <a:endParaRPr lang="en-US" sz="28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hyperlink" Target="mailto:reservation@cityzenbooking.com" TargetMode="External"/><Relationship Id="rId5" Type="http://schemas.openxmlformats.org/officeDocument/2006/relationships/image" Target="../media/image45.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hoto de deux personnes en échange"/>
          <p:cNvPicPr>
            <a:picLocks noChangeAspect="1"/>
          </p:cNvPicPr>
          <p:nvPr/>
        </p:nvPicPr>
        <p:blipFill>
          <a:blip r:embed="rId3"/>
          <a:stretch>
            <a:fillRect/>
          </a:stretch>
        </p:blipFill>
        <p:spPr>
          <a:xfrm>
            <a:off x="548640" y="457200"/>
            <a:ext cx="4544568" cy="6007608"/>
          </a:xfrm>
          <a:prstGeom prst="rect">
            <a:avLst/>
          </a:prstGeom>
        </p:spPr>
      </p:pic>
      <p:sp>
        <p:nvSpPr>
          <p:cNvPr id="3" name="Carré marine"/>
          <p:cNvSpPr/>
          <p:nvPr/>
        </p:nvSpPr>
        <p:spPr>
          <a:xfrm>
            <a:off x="5669280" y="1417320"/>
            <a:ext cx="566928" cy="566928"/>
          </a:xfrm>
          <a:prstGeom prst="rect">
            <a:avLst/>
          </a:prstGeom>
          <a:solidFill>
            <a:schemeClr val="tx1"/>
          </a:solidFill>
          <a:ln w="3175">
            <a:solidFill>
              <a:schemeClr val="tx1"/>
            </a:solidFill>
            <a:prstDash val="solid"/>
          </a:ln>
        </p:spPr>
        <p:txBody>
          <a:bodyPr/>
          <a:lstStyle/>
          <a:p>
            <a:endParaRPr lang="fr-FR" dirty="0"/>
          </a:p>
        </p:txBody>
      </p:sp>
      <p:sp>
        <p:nvSpPr>
          <p:cNvPr id="4" name="Carré corail"/>
          <p:cNvSpPr/>
          <p:nvPr/>
        </p:nvSpPr>
        <p:spPr>
          <a:xfrm>
            <a:off x="6053328" y="1737360"/>
            <a:ext cx="411480" cy="411480"/>
          </a:xfrm>
          <a:prstGeom prst="rect">
            <a:avLst/>
          </a:prstGeom>
          <a:solidFill>
            <a:schemeClr val="accent1"/>
          </a:solidFill>
          <a:ln w="3175">
            <a:solidFill>
              <a:schemeClr val="accent1"/>
            </a:solidFill>
            <a:prstDash val="solid"/>
          </a:ln>
        </p:spPr>
        <p:txBody>
          <a:bodyPr/>
          <a:lstStyle/>
          <a:p>
            <a:endParaRPr lang="fr-FR" dirty="0"/>
          </a:p>
        </p:txBody>
      </p:sp>
      <p:sp>
        <p:nvSpPr>
          <p:cNvPr id="5" name="Text 0"/>
          <p:cNvSpPr>
            <a:spLocks noGrp="1"/>
          </p:cNvSpPr>
          <p:nvPr>
            <p:ph type="title" idx="101" hasCustomPrompt="1"/>
          </p:nvPr>
        </p:nvSpPr>
        <p:spPr>
          <a:xfrm>
            <a:off x="5669280" y="2331720"/>
            <a:ext cx="5852160" cy="2468880"/>
          </a:xfrm>
          <a:prstGeom prst="rect">
            <a:avLst/>
          </a:prstGeom>
          <a:noFill/>
          <a:ln/>
        </p:spPr>
        <p:txBody>
          <a:bodyPr wrap="square" lIns="0" tIns="0" rIns="0" bIns="0" rtlCol="0" anchor="t"/>
          <a:lstStyle/>
          <a:p>
            <a:pPr marL="0" indent="0" algn="l">
              <a:buNone/>
            </a:pPr>
            <a:r>
              <a:rPr lang="en-US" sz="3400" b="1" dirty="0">
                <a:solidFill>
                  <a:schemeClr val="tx1"/>
                </a:solidFill>
              </a:rPr>
              <a:t>Guide d’utilisation du service de réservation en ligne d’hébergement pour les </a:t>
            </a:r>
            <a:r>
              <a:rPr lang="en-US" sz="3400" b="1" dirty="0">
                <a:solidFill>
                  <a:schemeClr val="accent1"/>
                </a:solidFill>
              </a:rPr>
              <a:t>intervenants</a:t>
            </a:r>
            <a:endParaRPr lang="en-US" sz="3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hoto d’une intervenante"/>
          <p:cNvPicPr>
            <a:picLocks noChangeAspect="1"/>
          </p:cNvPicPr>
          <p:nvPr/>
        </p:nvPicPr>
        <p:blipFill>
          <a:blip r:embed="rId3"/>
          <a:stretch>
            <a:fillRect/>
          </a:stretch>
        </p:blipFill>
        <p:spPr>
          <a:xfrm>
            <a:off x="548640" y="548640"/>
            <a:ext cx="3749040" cy="5440680"/>
          </a:xfrm>
          <a:prstGeom prst="rect">
            <a:avLst/>
          </a:prstGeom>
        </p:spPr>
      </p:pic>
      <p:sp>
        <p:nvSpPr>
          <p:cNvPr id="3" name="Text 0"/>
          <p:cNvSpPr>
            <a:spLocks noGrp="1"/>
          </p:cNvSpPr>
          <p:nvPr>
            <p:ph type="title" idx="101" hasCustomPrompt="1"/>
          </p:nvPr>
        </p:nvSpPr>
        <p:spPr>
          <a:xfrm>
            <a:off x="4663440" y="566928"/>
            <a:ext cx="6126480" cy="914400"/>
          </a:xfrm>
          <a:prstGeom prst="rect">
            <a:avLst/>
          </a:prstGeom>
          <a:noFill/>
          <a:ln/>
        </p:spPr>
        <p:txBody>
          <a:bodyPr wrap="square" lIns="0" tIns="0" rIns="0" bIns="0" rtlCol="0" anchor="t"/>
          <a:lstStyle/>
          <a:p>
            <a:pPr marL="0" indent="0" algn="l">
              <a:buNone/>
            </a:pPr>
            <a:r>
              <a:rPr lang="en-US" sz="2800" b="1" dirty="0">
                <a:solidFill>
                  <a:schemeClr val="tx1"/>
                </a:solidFill>
              </a:rPr>
              <a:t>Une </a:t>
            </a:r>
            <a:r>
              <a:rPr lang="en-US" sz="2800" b="1" dirty="0" err="1">
                <a:solidFill>
                  <a:schemeClr val="tx1"/>
                </a:solidFill>
              </a:rPr>
              <a:t>plateforme</a:t>
            </a:r>
            <a:r>
              <a:rPr lang="en-US" sz="2800" b="1" dirty="0">
                <a:solidFill>
                  <a:schemeClr val="tx1"/>
                </a:solidFill>
              </a:rPr>
              <a:t> de réservation en ligne : dans quel but ?</a:t>
            </a:r>
            <a:endParaRPr lang="en-US" sz="2800" dirty="0"/>
          </a:p>
        </p:txBody>
      </p:sp>
      <p:sp>
        <p:nvSpPr>
          <p:cNvPr id="4" name="Text 1"/>
          <p:cNvSpPr txBox="1"/>
          <p:nvPr/>
        </p:nvSpPr>
        <p:spPr>
          <a:xfrm>
            <a:off x="4663440" y="1645920"/>
            <a:ext cx="6976872" cy="868680"/>
          </a:xfrm>
          <a:prstGeom prst="rect">
            <a:avLst/>
          </a:prstGeom>
          <a:noFill/>
          <a:ln/>
        </p:spPr>
        <p:txBody>
          <a:bodyPr wrap="square" lIns="0" tIns="0" rIns="0" bIns="0" rtlCol="0" anchor="t"/>
          <a:lstStyle/>
          <a:p>
            <a:pPr marL="0" indent="0">
              <a:buNone/>
            </a:pPr>
            <a:r>
              <a:rPr lang="en-US" sz="1600" dirty="0">
                <a:solidFill>
                  <a:schemeClr val="tx1"/>
                </a:solidFill>
              </a:rPr>
              <a:t>Pour la gestion des hébergements de nos intervenants nous avons fait le choix de nous doter d’un nouvel outil via le recours à une plateforme de réservation en ligne</a:t>
            </a:r>
            <a:endParaRPr lang="en-US" sz="1600" dirty="0"/>
          </a:p>
        </p:txBody>
      </p:sp>
      <p:sp>
        <p:nvSpPr>
          <p:cNvPr id="5" name="Text 2"/>
          <p:cNvSpPr txBox="1"/>
          <p:nvPr/>
        </p:nvSpPr>
        <p:spPr>
          <a:xfrm>
            <a:off x="4663440" y="2651760"/>
            <a:ext cx="6976872" cy="365760"/>
          </a:xfrm>
          <a:prstGeom prst="rect">
            <a:avLst/>
          </a:prstGeom>
          <a:noFill/>
          <a:ln/>
        </p:spPr>
        <p:txBody>
          <a:bodyPr wrap="square" lIns="0" tIns="0" rIns="0" bIns="0" rtlCol="0" anchor="ctr"/>
          <a:lstStyle/>
          <a:p>
            <a:pPr marL="0" indent="0">
              <a:buNone/>
            </a:pPr>
            <a:r>
              <a:rPr lang="en-US" sz="2000" b="1" dirty="0">
                <a:solidFill>
                  <a:schemeClr val="accent1"/>
                </a:solidFill>
              </a:rPr>
              <a:t>Il vous offre :</a:t>
            </a:r>
            <a:endParaRPr lang="en-US" sz="2000" dirty="0"/>
          </a:p>
        </p:txBody>
      </p:sp>
      <p:sp>
        <p:nvSpPr>
          <p:cNvPr id="6" name="Carte avantage 1"/>
          <p:cNvSpPr/>
          <p:nvPr/>
        </p:nvSpPr>
        <p:spPr>
          <a:xfrm>
            <a:off x="4663440" y="3108960"/>
            <a:ext cx="3374136" cy="1554480"/>
          </a:xfrm>
          <a:prstGeom prst="roundRect">
            <a:avLst>
              <a:gd name="adj" fmla="val 7059"/>
            </a:avLst>
          </a:prstGeom>
          <a:solidFill>
            <a:schemeClr val="bg2"/>
          </a:solidFill>
          <a:ln w="9525">
            <a:solidFill>
              <a:schemeClr val="accent6"/>
            </a:solidFill>
            <a:prstDash val="solid"/>
          </a:ln>
        </p:spPr>
        <p:txBody>
          <a:bodyPr/>
          <a:lstStyle/>
          <a:p>
            <a:endParaRPr lang="fr-FR"/>
          </a:p>
        </p:txBody>
      </p:sp>
      <p:sp>
        <p:nvSpPr>
          <p:cNvPr id="7" name="Cercle icône"/>
          <p:cNvSpPr/>
          <p:nvPr/>
        </p:nvSpPr>
        <p:spPr>
          <a:xfrm>
            <a:off x="4846320" y="3291840"/>
            <a:ext cx="566928" cy="566928"/>
          </a:xfrm>
          <a:prstGeom prst="ellipse">
            <a:avLst/>
          </a:prstGeom>
          <a:solidFill>
            <a:schemeClr val="tx1"/>
          </a:solidFill>
          <a:ln w="3175">
            <a:solidFill>
              <a:schemeClr val="tx1"/>
            </a:solidFill>
            <a:prstDash val="solid"/>
          </a:ln>
        </p:spPr>
        <p:txBody>
          <a:bodyPr/>
          <a:lstStyle/>
          <a:p>
            <a:endParaRPr lang="fr-FR"/>
          </a:p>
        </p:txBody>
      </p:sp>
      <p:pic>
        <p:nvPicPr>
          <p:cNvPr id="8" name="Image 1" descr="icône"/>
          <p:cNvPicPr>
            <a:picLocks noChangeAspect="1"/>
          </p:cNvPicPr>
          <p:nvPr/>
        </p:nvPicPr>
        <p:blipFill>
          <a:blip r:embed="rId4"/>
          <a:stretch>
            <a:fillRect/>
          </a:stretch>
        </p:blipFill>
        <p:spPr>
          <a:xfrm>
            <a:off x="4988052" y="3433572"/>
            <a:ext cx="283464" cy="283464"/>
          </a:xfrm>
          <a:prstGeom prst="rect">
            <a:avLst/>
          </a:prstGeom>
        </p:spPr>
      </p:pic>
      <p:sp>
        <p:nvSpPr>
          <p:cNvPr id="9" name="Text 5"/>
          <p:cNvSpPr txBox="1"/>
          <p:nvPr/>
        </p:nvSpPr>
        <p:spPr>
          <a:xfrm>
            <a:off x="5577840" y="3291840"/>
            <a:ext cx="2331720" cy="1234440"/>
          </a:xfrm>
          <a:prstGeom prst="rect">
            <a:avLst/>
          </a:prstGeom>
          <a:noFill/>
          <a:ln/>
        </p:spPr>
        <p:txBody>
          <a:bodyPr wrap="square" lIns="0" tIns="0" rIns="0" bIns="0" rtlCol="0" anchor="t"/>
          <a:lstStyle/>
          <a:p>
            <a:pPr marL="0" indent="0">
              <a:buNone/>
            </a:pPr>
            <a:r>
              <a:rPr lang="en-US" sz="1400" dirty="0">
                <a:solidFill>
                  <a:schemeClr val="tx1"/>
                </a:solidFill>
              </a:rPr>
              <a:t>Davantage d’autonomie et de souplesse dans la gestion de votre réservation d’hébergement. Aucune avance de frais n’est </a:t>
            </a:r>
            <a:r>
              <a:rPr lang="en-US" sz="1400" dirty="0" err="1">
                <a:solidFill>
                  <a:schemeClr val="tx1"/>
                </a:solidFill>
              </a:rPr>
              <a:t>nécessaire</a:t>
            </a:r>
            <a:r>
              <a:rPr lang="en-US" sz="1400" dirty="0">
                <a:solidFill>
                  <a:schemeClr val="tx1"/>
                </a:solidFill>
              </a:rPr>
              <a:t>.</a:t>
            </a:r>
            <a:endParaRPr lang="en-US" sz="1400" dirty="0"/>
          </a:p>
        </p:txBody>
      </p:sp>
      <p:sp>
        <p:nvSpPr>
          <p:cNvPr id="10" name="Carte avantage 2"/>
          <p:cNvSpPr/>
          <p:nvPr/>
        </p:nvSpPr>
        <p:spPr>
          <a:xfrm>
            <a:off x="8266176" y="3108960"/>
            <a:ext cx="3374136" cy="1554480"/>
          </a:xfrm>
          <a:prstGeom prst="roundRect">
            <a:avLst>
              <a:gd name="adj" fmla="val 7059"/>
            </a:avLst>
          </a:prstGeom>
          <a:solidFill>
            <a:schemeClr val="bg2"/>
          </a:solidFill>
          <a:ln w="9525">
            <a:solidFill>
              <a:schemeClr val="accent6"/>
            </a:solidFill>
            <a:prstDash val="solid"/>
          </a:ln>
        </p:spPr>
        <p:txBody>
          <a:bodyPr/>
          <a:lstStyle/>
          <a:p>
            <a:endParaRPr lang="fr-FR" dirty="0"/>
          </a:p>
        </p:txBody>
      </p:sp>
      <p:sp>
        <p:nvSpPr>
          <p:cNvPr id="11" name="Cercle icône"/>
          <p:cNvSpPr/>
          <p:nvPr/>
        </p:nvSpPr>
        <p:spPr>
          <a:xfrm>
            <a:off x="8449056" y="3291840"/>
            <a:ext cx="566928" cy="566928"/>
          </a:xfrm>
          <a:prstGeom prst="ellipse">
            <a:avLst/>
          </a:prstGeom>
          <a:solidFill>
            <a:schemeClr val="tx1"/>
          </a:solidFill>
          <a:ln w="3175">
            <a:solidFill>
              <a:schemeClr val="tx1"/>
            </a:solidFill>
            <a:prstDash val="solid"/>
          </a:ln>
        </p:spPr>
        <p:txBody>
          <a:bodyPr/>
          <a:lstStyle/>
          <a:p>
            <a:endParaRPr lang="fr-FR" dirty="0"/>
          </a:p>
        </p:txBody>
      </p:sp>
      <p:pic>
        <p:nvPicPr>
          <p:cNvPr id="12" name="Image 2" descr="icône"/>
          <p:cNvPicPr>
            <a:picLocks noChangeAspect="1"/>
          </p:cNvPicPr>
          <p:nvPr/>
        </p:nvPicPr>
        <p:blipFill>
          <a:blip r:embed="rId5"/>
          <a:stretch>
            <a:fillRect/>
          </a:stretch>
        </p:blipFill>
        <p:spPr>
          <a:xfrm>
            <a:off x="8590788" y="3433572"/>
            <a:ext cx="283464" cy="283464"/>
          </a:xfrm>
          <a:prstGeom prst="rect">
            <a:avLst/>
          </a:prstGeom>
        </p:spPr>
      </p:pic>
      <p:sp>
        <p:nvSpPr>
          <p:cNvPr id="13" name="Text 8"/>
          <p:cNvSpPr txBox="1"/>
          <p:nvPr/>
        </p:nvSpPr>
        <p:spPr>
          <a:xfrm>
            <a:off x="9180576" y="3291840"/>
            <a:ext cx="2331720" cy="1234440"/>
          </a:xfrm>
          <a:prstGeom prst="rect">
            <a:avLst/>
          </a:prstGeom>
          <a:noFill/>
          <a:ln/>
        </p:spPr>
        <p:txBody>
          <a:bodyPr wrap="square" lIns="0" tIns="0" rIns="0" bIns="0" rtlCol="0" anchor="t"/>
          <a:lstStyle/>
          <a:p>
            <a:pPr marL="0" indent="0">
              <a:buNone/>
            </a:pPr>
            <a:r>
              <a:rPr lang="en-US" sz="1400" dirty="0">
                <a:solidFill>
                  <a:schemeClr val="tx1"/>
                </a:solidFill>
              </a:rPr>
              <a:t>Une réservation possible dès la réception de la lettre de demande d’intervention et de l’ordre de mission.</a:t>
            </a:r>
            <a:endParaRPr lang="en-US" sz="1400" dirty="0"/>
          </a:p>
        </p:txBody>
      </p:sp>
      <p:sp>
        <p:nvSpPr>
          <p:cNvPr id="14" name="Carte avantage 3"/>
          <p:cNvSpPr/>
          <p:nvPr/>
        </p:nvSpPr>
        <p:spPr>
          <a:xfrm>
            <a:off x="4663440" y="4800600"/>
            <a:ext cx="3374136" cy="1554480"/>
          </a:xfrm>
          <a:prstGeom prst="roundRect">
            <a:avLst>
              <a:gd name="adj" fmla="val 7059"/>
            </a:avLst>
          </a:prstGeom>
          <a:solidFill>
            <a:schemeClr val="bg2"/>
          </a:solidFill>
          <a:ln w="9525">
            <a:solidFill>
              <a:schemeClr val="accent6"/>
            </a:solidFill>
            <a:prstDash val="solid"/>
          </a:ln>
        </p:spPr>
        <p:txBody>
          <a:bodyPr/>
          <a:lstStyle/>
          <a:p>
            <a:endParaRPr lang="fr-FR" dirty="0"/>
          </a:p>
        </p:txBody>
      </p:sp>
      <p:sp>
        <p:nvSpPr>
          <p:cNvPr id="15" name="Cercle icône"/>
          <p:cNvSpPr/>
          <p:nvPr/>
        </p:nvSpPr>
        <p:spPr>
          <a:xfrm>
            <a:off x="4846320" y="4983480"/>
            <a:ext cx="566928" cy="566928"/>
          </a:xfrm>
          <a:prstGeom prst="ellipse">
            <a:avLst/>
          </a:prstGeom>
          <a:solidFill>
            <a:schemeClr val="tx1"/>
          </a:solidFill>
          <a:ln w="3175">
            <a:solidFill>
              <a:schemeClr val="tx1"/>
            </a:solidFill>
            <a:prstDash val="solid"/>
          </a:ln>
        </p:spPr>
        <p:txBody>
          <a:bodyPr/>
          <a:lstStyle/>
          <a:p>
            <a:endParaRPr lang="fr-FR" dirty="0"/>
          </a:p>
        </p:txBody>
      </p:sp>
      <p:pic>
        <p:nvPicPr>
          <p:cNvPr id="16" name="Image 3" descr="icône"/>
          <p:cNvPicPr>
            <a:picLocks noChangeAspect="1"/>
          </p:cNvPicPr>
          <p:nvPr/>
        </p:nvPicPr>
        <p:blipFill>
          <a:blip r:embed="rId6"/>
          <a:stretch>
            <a:fillRect/>
          </a:stretch>
        </p:blipFill>
        <p:spPr>
          <a:xfrm>
            <a:off x="4988052" y="5125212"/>
            <a:ext cx="283464" cy="283464"/>
          </a:xfrm>
          <a:prstGeom prst="rect">
            <a:avLst/>
          </a:prstGeom>
        </p:spPr>
      </p:pic>
      <p:sp>
        <p:nvSpPr>
          <p:cNvPr id="17" name="Text 11"/>
          <p:cNvSpPr txBox="1"/>
          <p:nvPr/>
        </p:nvSpPr>
        <p:spPr>
          <a:xfrm>
            <a:off x="5577840" y="4983480"/>
            <a:ext cx="2331720" cy="1234440"/>
          </a:xfrm>
          <a:prstGeom prst="rect">
            <a:avLst/>
          </a:prstGeom>
          <a:noFill/>
          <a:ln/>
        </p:spPr>
        <p:txBody>
          <a:bodyPr wrap="square" lIns="0" tIns="0" rIns="0" bIns="0" rtlCol="0" anchor="t"/>
          <a:lstStyle/>
          <a:p>
            <a:pPr marL="0" indent="0">
              <a:buNone/>
            </a:pPr>
            <a:r>
              <a:rPr lang="en-US" sz="1400" dirty="0">
                <a:solidFill>
                  <a:schemeClr val="tx1"/>
                </a:solidFill>
              </a:rPr>
              <a:t>Une sélection d’hôtels proposée à proximité du lieu de formation.</a:t>
            </a:r>
            <a:endParaRPr lang="en-US" sz="1400" dirty="0"/>
          </a:p>
        </p:txBody>
      </p:sp>
      <p:sp>
        <p:nvSpPr>
          <p:cNvPr id="18" name="Carte avantage 4"/>
          <p:cNvSpPr/>
          <p:nvPr/>
        </p:nvSpPr>
        <p:spPr>
          <a:xfrm>
            <a:off x="8266176" y="4800600"/>
            <a:ext cx="3374136" cy="1554480"/>
          </a:xfrm>
          <a:prstGeom prst="roundRect">
            <a:avLst>
              <a:gd name="adj" fmla="val 7059"/>
            </a:avLst>
          </a:prstGeom>
          <a:solidFill>
            <a:schemeClr val="bg2"/>
          </a:solidFill>
          <a:ln w="9525">
            <a:solidFill>
              <a:schemeClr val="accent6"/>
            </a:solidFill>
            <a:prstDash val="solid"/>
          </a:ln>
        </p:spPr>
        <p:txBody>
          <a:bodyPr/>
          <a:lstStyle/>
          <a:p>
            <a:endParaRPr lang="fr-FR" dirty="0"/>
          </a:p>
        </p:txBody>
      </p:sp>
      <p:sp>
        <p:nvSpPr>
          <p:cNvPr id="19" name="Cercle icône"/>
          <p:cNvSpPr/>
          <p:nvPr/>
        </p:nvSpPr>
        <p:spPr>
          <a:xfrm>
            <a:off x="8449056" y="4983480"/>
            <a:ext cx="566928" cy="566928"/>
          </a:xfrm>
          <a:prstGeom prst="ellipse">
            <a:avLst/>
          </a:prstGeom>
          <a:solidFill>
            <a:schemeClr val="tx1"/>
          </a:solidFill>
          <a:ln w="3175">
            <a:solidFill>
              <a:schemeClr val="tx1"/>
            </a:solidFill>
            <a:prstDash val="solid"/>
          </a:ln>
        </p:spPr>
        <p:txBody>
          <a:bodyPr/>
          <a:lstStyle/>
          <a:p>
            <a:endParaRPr lang="fr-FR" dirty="0"/>
          </a:p>
        </p:txBody>
      </p:sp>
      <p:pic>
        <p:nvPicPr>
          <p:cNvPr id="20" name="Image 4" descr="icône"/>
          <p:cNvPicPr>
            <a:picLocks noChangeAspect="1"/>
          </p:cNvPicPr>
          <p:nvPr/>
        </p:nvPicPr>
        <p:blipFill>
          <a:blip r:embed="rId7"/>
          <a:stretch>
            <a:fillRect/>
          </a:stretch>
        </p:blipFill>
        <p:spPr>
          <a:xfrm>
            <a:off x="8590788" y="5125212"/>
            <a:ext cx="283464" cy="283464"/>
          </a:xfrm>
          <a:prstGeom prst="rect">
            <a:avLst/>
          </a:prstGeom>
        </p:spPr>
      </p:pic>
      <p:sp>
        <p:nvSpPr>
          <p:cNvPr id="21" name="Text 14"/>
          <p:cNvSpPr txBox="1"/>
          <p:nvPr/>
        </p:nvSpPr>
        <p:spPr>
          <a:xfrm>
            <a:off x="9180576" y="4983480"/>
            <a:ext cx="2331720" cy="1234440"/>
          </a:xfrm>
          <a:prstGeom prst="rect">
            <a:avLst/>
          </a:prstGeom>
          <a:noFill/>
          <a:ln/>
        </p:spPr>
        <p:txBody>
          <a:bodyPr wrap="square" lIns="0" tIns="0" rIns="0" bIns="0" rtlCol="0" anchor="t"/>
          <a:lstStyle/>
          <a:p>
            <a:pPr marL="0" indent="0">
              <a:buNone/>
            </a:pPr>
            <a:r>
              <a:rPr lang="en-US" sz="1400" dirty="0">
                <a:solidFill>
                  <a:schemeClr val="tx1"/>
                </a:solidFill>
              </a:rPr>
              <a:t>Une modification et une annulation simplifiées grâce à un dossier sécurisé.</a:t>
            </a:r>
            <a:endParaRPr lang="en-US" sz="14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Le mode opératoire pour réserver votre hébergement en ligne sur la </a:t>
            </a:r>
            <a:r>
              <a:rPr lang="en-US" sz="2800" b="1" dirty="0" err="1">
                <a:solidFill>
                  <a:schemeClr val="tx1"/>
                </a:solidFill>
              </a:rPr>
              <a:t>plateforme</a:t>
            </a:r>
            <a:endParaRPr lang="en-US" sz="2800" dirty="0"/>
          </a:p>
        </p:txBody>
      </p:sp>
      <p:sp>
        <p:nvSpPr>
          <p:cNvPr id="3" name="Carte étape 1"/>
          <p:cNvSpPr/>
          <p:nvPr/>
        </p:nvSpPr>
        <p:spPr>
          <a:xfrm>
            <a:off x="548640" y="1783080"/>
            <a:ext cx="3520440" cy="4526280"/>
          </a:xfrm>
          <a:prstGeom prst="roundRect">
            <a:avLst>
              <a:gd name="adj" fmla="val 3117"/>
            </a:avLst>
          </a:prstGeom>
          <a:solidFill>
            <a:schemeClr val="bg2"/>
          </a:solidFill>
          <a:ln w="9525">
            <a:solidFill>
              <a:schemeClr val="accent6"/>
            </a:solidFill>
            <a:prstDash val="solid"/>
          </a:ln>
        </p:spPr>
        <p:txBody>
          <a:bodyPr/>
          <a:lstStyle/>
          <a:p>
            <a:endParaRPr lang="fr-FR" dirty="0"/>
          </a:p>
        </p:txBody>
      </p:sp>
      <p:sp>
        <p:nvSpPr>
          <p:cNvPr id="4" name="Cercle icône"/>
          <p:cNvSpPr/>
          <p:nvPr/>
        </p:nvSpPr>
        <p:spPr>
          <a:xfrm>
            <a:off x="822960" y="2057400"/>
            <a:ext cx="685800" cy="685800"/>
          </a:xfrm>
          <a:prstGeom prst="ellipse">
            <a:avLst/>
          </a:prstGeom>
          <a:solidFill>
            <a:schemeClr val="tx1"/>
          </a:solidFill>
          <a:ln w="3175">
            <a:solidFill>
              <a:schemeClr val="tx1"/>
            </a:solidFill>
            <a:prstDash val="solid"/>
          </a:ln>
        </p:spPr>
        <p:txBody>
          <a:bodyPr/>
          <a:lstStyle/>
          <a:p>
            <a:endParaRPr lang="fr-FR" dirty="0"/>
          </a:p>
        </p:txBody>
      </p:sp>
      <p:pic>
        <p:nvPicPr>
          <p:cNvPr id="5" name="Image 0" descr="icône"/>
          <p:cNvPicPr>
            <a:picLocks noChangeAspect="1"/>
          </p:cNvPicPr>
          <p:nvPr/>
        </p:nvPicPr>
        <p:blipFill>
          <a:blip r:embed="rId3"/>
          <a:stretch>
            <a:fillRect/>
          </a:stretch>
        </p:blipFill>
        <p:spPr>
          <a:xfrm>
            <a:off x="994410" y="2228850"/>
            <a:ext cx="342900" cy="342900"/>
          </a:xfrm>
          <a:prstGeom prst="rect">
            <a:avLst/>
          </a:prstGeom>
        </p:spPr>
      </p:pic>
      <p:sp>
        <p:nvSpPr>
          <p:cNvPr id="6" name="Text 3"/>
          <p:cNvSpPr txBox="1"/>
          <p:nvPr/>
        </p:nvSpPr>
        <p:spPr>
          <a:xfrm>
            <a:off x="822960" y="2971800"/>
            <a:ext cx="2971800" cy="777240"/>
          </a:xfrm>
          <a:prstGeom prst="rect">
            <a:avLst/>
          </a:prstGeom>
          <a:noFill/>
          <a:ln/>
        </p:spPr>
        <p:txBody>
          <a:bodyPr wrap="square" lIns="0" tIns="0" rIns="0" bIns="0" rtlCol="0" anchor="t"/>
          <a:lstStyle/>
          <a:p>
            <a:pPr marL="0" indent="0">
              <a:buNone/>
            </a:pPr>
            <a:r>
              <a:rPr lang="en-US" sz="1600" b="1" dirty="0">
                <a:solidFill>
                  <a:schemeClr val="tx1"/>
                </a:solidFill>
              </a:rPr>
              <a:t>Le mail d’envoi de la lettre de demande d’intervention</a:t>
            </a:r>
            <a:endParaRPr lang="en-US" sz="1600" dirty="0"/>
          </a:p>
        </p:txBody>
      </p:sp>
      <p:sp>
        <p:nvSpPr>
          <p:cNvPr id="7" name="Text 4"/>
          <p:cNvSpPr txBox="1"/>
          <p:nvPr/>
        </p:nvSpPr>
        <p:spPr>
          <a:xfrm>
            <a:off x="822960" y="3840480"/>
            <a:ext cx="2971800" cy="2103120"/>
          </a:xfrm>
          <a:prstGeom prst="rect">
            <a:avLst/>
          </a:prstGeom>
          <a:noFill/>
          <a:ln/>
        </p:spPr>
        <p:txBody>
          <a:bodyPr wrap="square" lIns="0" tIns="0" rIns="0" bIns="0" rtlCol="0" anchor="t"/>
          <a:lstStyle/>
          <a:p>
            <a:pPr marL="0" indent="0">
              <a:buNone/>
            </a:pPr>
            <a:r>
              <a:rPr lang="en-US" sz="1400" dirty="0">
                <a:solidFill>
                  <a:schemeClr val="tx1"/>
                </a:solidFill>
              </a:rPr>
              <a:t>Vous recevez par mail votre lettre de demande d’intervention et votre ordre de mission. Ce mail contient un </a:t>
            </a:r>
            <a:r>
              <a:rPr lang="en-US" sz="1400" b="1" dirty="0">
                <a:solidFill>
                  <a:schemeClr val="tx1"/>
                </a:solidFill>
              </a:rPr>
              <a:t>lien cliquable</a:t>
            </a:r>
            <a:r>
              <a:rPr lang="en-US" sz="1400" dirty="0">
                <a:solidFill>
                  <a:schemeClr val="tx1"/>
                </a:solidFill>
              </a:rPr>
              <a:t> qui vous permet de vous connecter directement sur la plate-forme. Elle est accessible </a:t>
            </a:r>
            <a:r>
              <a:rPr lang="en-US" sz="1400" b="1" dirty="0">
                <a:solidFill>
                  <a:schemeClr val="tx1"/>
                </a:solidFill>
              </a:rPr>
              <a:t>7j/7, 24h/24</a:t>
            </a:r>
            <a:r>
              <a:rPr lang="en-US" sz="1400" dirty="0">
                <a:solidFill>
                  <a:schemeClr val="tx1"/>
                </a:solidFill>
              </a:rPr>
              <a:t>.</a:t>
            </a:r>
            <a:endParaRPr lang="en-US" sz="1400" dirty="0"/>
          </a:p>
        </p:txBody>
      </p:sp>
      <p:sp>
        <p:nvSpPr>
          <p:cNvPr id="8" name="Repère"/>
          <p:cNvSpPr/>
          <p:nvPr/>
        </p:nvSpPr>
        <p:spPr>
          <a:xfrm>
            <a:off x="822960" y="5532120"/>
            <a:ext cx="2011680" cy="502920"/>
          </a:xfrm>
          <a:prstGeom prst="roundRect">
            <a:avLst>
              <a:gd name="adj" fmla="val 49091"/>
            </a:avLst>
          </a:prstGeom>
          <a:solidFill>
            <a:schemeClr val="accent1"/>
          </a:solidFill>
          <a:ln w="3175">
            <a:solidFill>
              <a:schemeClr val="accent1"/>
            </a:solidFill>
            <a:prstDash val="solid"/>
          </a:ln>
        </p:spPr>
        <p:txBody>
          <a:bodyPr/>
          <a:lstStyle/>
          <a:p>
            <a:endParaRPr lang="fr-FR" dirty="0"/>
          </a:p>
        </p:txBody>
      </p:sp>
      <p:sp>
        <p:nvSpPr>
          <p:cNvPr id="9" name="Text 6"/>
          <p:cNvSpPr txBox="1"/>
          <p:nvPr/>
        </p:nvSpPr>
        <p:spPr>
          <a:xfrm>
            <a:off x="822960" y="5532120"/>
            <a:ext cx="2011680" cy="502920"/>
          </a:xfrm>
          <a:prstGeom prst="rect">
            <a:avLst/>
          </a:prstGeom>
          <a:noFill/>
          <a:ln/>
        </p:spPr>
        <p:txBody>
          <a:bodyPr wrap="square" lIns="0" tIns="0" rIns="0" bIns="0" rtlCol="0" anchor="ctr"/>
          <a:lstStyle/>
          <a:p>
            <a:pPr marL="0" indent="0" algn="ctr">
              <a:buNone/>
            </a:pPr>
            <a:r>
              <a:rPr lang="en-US" sz="1600" b="1" dirty="0">
                <a:solidFill>
                  <a:schemeClr val="bg1"/>
                </a:solidFill>
              </a:rPr>
              <a:t>7j/7, 24h/24</a:t>
            </a:r>
            <a:endParaRPr lang="en-US" sz="1600" dirty="0"/>
          </a:p>
        </p:txBody>
      </p:sp>
      <p:sp>
        <p:nvSpPr>
          <p:cNvPr id="10" name="Carte étape 2"/>
          <p:cNvSpPr/>
          <p:nvPr/>
        </p:nvSpPr>
        <p:spPr>
          <a:xfrm>
            <a:off x="4334256" y="1783080"/>
            <a:ext cx="3520440" cy="4526280"/>
          </a:xfrm>
          <a:prstGeom prst="roundRect">
            <a:avLst>
              <a:gd name="adj" fmla="val 3117"/>
            </a:avLst>
          </a:prstGeom>
          <a:solidFill>
            <a:schemeClr val="bg2"/>
          </a:solidFill>
          <a:ln w="9525">
            <a:solidFill>
              <a:schemeClr val="accent6"/>
            </a:solidFill>
            <a:prstDash val="solid"/>
          </a:ln>
        </p:spPr>
        <p:txBody>
          <a:bodyPr/>
          <a:lstStyle/>
          <a:p>
            <a:endParaRPr lang="fr-FR" dirty="0"/>
          </a:p>
        </p:txBody>
      </p:sp>
      <p:sp>
        <p:nvSpPr>
          <p:cNvPr id="11" name="Cercle icône"/>
          <p:cNvSpPr/>
          <p:nvPr/>
        </p:nvSpPr>
        <p:spPr>
          <a:xfrm>
            <a:off x="4608576" y="2057400"/>
            <a:ext cx="685800" cy="685800"/>
          </a:xfrm>
          <a:prstGeom prst="ellipse">
            <a:avLst/>
          </a:prstGeom>
          <a:solidFill>
            <a:schemeClr val="tx1"/>
          </a:solidFill>
          <a:ln w="3175">
            <a:solidFill>
              <a:schemeClr val="tx1"/>
            </a:solidFill>
            <a:prstDash val="solid"/>
          </a:ln>
        </p:spPr>
        <p:txBody>
          <a:bodyPr/>
          <a:lstStyle/>
          <a:p>
            <a:endParaRPr lang="fr-FR" dirty="0"/>
          </a:p>
        </p:txBody>
      </p:sp>
      <p:pic>
        <p:nvPicPr>
          <p:cNvPr id="12" name="Image 1" descr="icône"/>
          <p:cNvPicPr>
            <a:picLocks noChangeAspect="1"/>
          </p:cNvPicPr>
          <p:nvPr/>
        </p:nvPicPr>
        <p:blipFill>
          <a:blip r:embed="rId4"/>
          <a:stretch>
            <a:fillRect/>
          </a:stretch>
        </p:blipFill>
        <p:spPr>
          <a:xfrm>
            <a:off x="4780026" y="2228850"/>
            <a:ext cx="342900" cy="342900"/>
          </a:xfrm>
          <a:prstGeom prst="rect">
            <a:avLst/>
          </a:prstGeom>
        </p:spPr>
      </p:pic>
      <p:sp>
        <p:nvSpPr>
          <p:cNvPr id="13" name="Text 9"/>
          <p:cNvSpPr txBox="1"/>
          <p:nvPr/>
        </p:nvSpPr>
        <p:spPr>
          <a:xfrm>
            <a:off x="4608576" y="2971800"/>
            <a:ext cx="2971800" cy="777240"/>
          </a:xfrm>
          <a:prstGeom prst="rect">
            <a:avLst/>
          </a:prstGeom>
          <a:noFill/>
          <a:ln/>
        </p:spPr>
        <p:txBody>
          <a:bodyPr wrap="square" lIns="0" tIns="0" rIns="0" bIns="0" rtlCol="0" anchor="t"/>
          <a:lstStyle/>
          <a:p>
            <a:pPr marL="0" indent="0">
              <a:buNone/>
            </a:pPr>
            <a:r>
              <a:rPr lang="en-US" sz="1600" b="1" dirty="0">
                <a:solidFill>
                  <a:schemeClr val="tx1"/>
                </a:solidFill>
              </a:rPr>
              <a:t>Comment réserver à partir du mail</a:t>
            </a:r>
            <a:endParaRPr lang="en-US" sz="1600" dirty="0"/>
          </a:p>
        </p:txBody>
      </p:sp>
      <p:sp>
        <p:nvSpPr>
          <p:cNvPr id="14" name="Text 10"/>
          <p:cNvSpPr txBox="1"/>
          <p:nvPr/>
        </p:nvSpPr>
        <p:spPr>
          <a:xfrm>
            <a:off x="4608576" y="3840480"/>
            <a:ext cx="2971800" cy="2103120"/>
          </a:xfrm>
          <a:prstGeom prst="rect">
            <a:avLst/>
          </a:prstGeom>
          <a:noFill/>
          <a:ln/>
        </p:spPr>
        <p:txBody>
          <a:bodyPr wrap="square" lIns="0" tIns="0" rIns="0" bIns="0" rtlCol="0" anchor="t"/>
          <a:lstStyle/>
          <a:p>
            <a:pPr marL="0" indent="0">
              <a:buNone/>
            </a:pPr>
            <a:r>
              <a:rPr lang="en-US" sz="1400" dirty="0">
                <a:solidFill>
                  <a:schemeClr val="tx1"/>
                </a:solidFill>
              </a:rPr>
              <a:t>La plateforme est ouverte à la réservation </a:t>
            </a:r>
            <a:r>
              <a:rPr lang="en-US" sz="1400" b="1" dirty="0">
                <a:solidFill>
                  <a:schemeClr val="tx1"/>
                </a:solidFill>
              </a:rPr>
              <a:t>jusqu’à 10 jours avant la date de début de la session</a:t>
            </a:r>
            <a:r>
              <a:rPr lang="en-US" sz="1400" dirty="0">
                <a:solidFill>
                  <a:schemeClr val="tx1"/>
                </a:solidFill>
              </a:rPr>
              <a:t>. Pour accéder à la réservation, </a:t>
            </a:r>
            <a:r>
              <a:rPr lang="en-US" sz="1400" b="1" dirty="0">
                <a:solidFill>
                  <a:schemeClr val="tx1"/>
                </a:solidFill>
              </a:rPr>
              <a:t>cliquer sur le lien</a:t>
            </a:r>
            <a:endParaRPr lang="en-US" sz="1400" dirty="0"/>
          </a:p>
        </p:txBody>
      </p:sp>
      <p:sp>
        <p:nvSpPr>
          <p:cNvPr id="15" name="Repère"/>
          <p:cNvSpPr/>
          <p:nvPr/>
        </p:nvSpPr>
        <p:spPr>
          <a:xfrm>
            <a:off x="4608576" y="5532120"/>
            <a:ext cx="2011680" cy="502920"/>
          </a:xfrm>
          <a:prstGeom prst="roundRect">
            <a:avLst>
              <a:gd name="adj" fmla="val 49091"/>
            </a:avLst>
          </a:prstGeom>
          <a:solidFill>
            <a:schemeClr val="accent1"/>
          </a:solidFill>
          <a:ln w="3175">
            <a:solidFill>
              <a:schemeClr val="accent1"/>
            </a:solidFill>
            <a:prstDash val="solid"/>
          </a:ln>
        </p:spPr>
        <p:txBody>
          <a:bodyPr/>
          <a:lstStyle/>
          <a:p>
            <a:endParaRPr lang="fr-FR" dirty="0"/>
          </a:p>
        </p:txBody>
      </p:sp>
      <p:sp>
        <p:nvSpPr>
          <p:cNvPr id="16" name="Text 12"/>
          <p:cNvSpPr txBox="1"/>
          <p:nvPr/>
        </p:nvSpPr>
        <p:spPr>
          <a:xfrm>
            <a:off x="4608576" y="5532120"/>
            <a:ext cx="2011680" cy="502920"/>
          </a:xfrm>
          <a:prstGeom prst="rect">
            <a:avLst/>
          </a:prstGeom>
          <a:noFill/>
          <a:ln/>
        </p:spPr>
        <p:txBody>
          <a:bodyPr wrap="square" lIns="0" tIns="0" rIns="0" bIns="0" rtlCol="0" anchor="ctr"/>
          <a:lstStyle/>
          <a:p>
            <a:pPr marL="0" indent="0" algn="ctr">
              <a:buNone/>
            </a:pPr>
            <a:r>
              <a:rPr lang="en-US" sz="1600" b="1" dirty="0">
                <a:solidFill>
                  <a:schemeClr val="bg1"/>
                </a:solidFill>
              </a:rPr>
              <a:t>10 jours</a:t>
            </a:r>
            <a:endParaRPr lang="en-US" sz="1600" dirty="0"/>
          </a:p>
        </p:txBody>
      </p:sp>
      <p:sp>
        <p:nvSpPr>
          <p:cNvPr id="17" name="Carte étape 3"/>
          <p:cNvSpPr/>
          <p:nvPr/>
        </p:nvSpPr>
        <p:spPr>
          <a:xfrm>
            <a:off x="8119872" y="1783080"/>
            <a:ext cx="3520440" cy="4526280"/>
          </a:xfrm>
          <a:prstGeom prst="roundRect">
            <a:avLst>
              <a:gd name="adj" fmla="val 3117"/>
            </a:avLst>
          </a:prstGeom>
          <a:solidFill>
            <a:schemeClr val="accent5"/>
          </a:solidFill>
          <a:ln w="9525">
            <a:solidFill>
              <a:schemeClr val="accent1"/>
            </a:solidFill>
            <a:prstDash val="solid"/>
          </a:ln>
        </p:spPr>
        <p:txBody>
          <a:bodyPr/>
          <a:lstStyle/>
          <a:p>
            <a:endParaRPr lang="fr-FR" dirty="0"/>
          </a:p>
        </p:txBody>
      </p:sp>
      <p:sp>
        <p:nvSpPr>
          <p:cNvPr id="18" name="Cercle icône"/>
          <p:cNvSpPr/>
          <p:nvPr/>
        </p:nvSpPr>
        <p:spPr>
          <a:xfrm>
            <a:off x="8394192" y="2057400"/>
            <a:ext cx="685800" cy="685800"/>
          </a:xfrm>
          <a:prstGeom prst="ellipse">
            <a:avLst/>
          </a:prstGeom>
          <a:solidFill>
            <a:schemeClr val="accent1"/>
          </a:solidFill>
          <a:ln w="3175">
            <a:solidFill>
              <a:schemeClr val="accent1"/>
            </a:solidFill>
            <a:prstDash val="solid"/>
          </a:ln>
        </p:spPr>
        <p:txBody>
          <a:bodyPr/>
          <a:lstStyle/>
          <a:p>
            <a:endParaRPr lang="fr-FR" dirty="0"/>
          </a:p>
        </p:txBody>
      </p:sp>
      <p:pic>
        <p:nvPicPr>
          <p:cNvPr id="19" name="Image 2" descr="icône"/>
          <p:cNvPicPr>
            <a:picLocks noChangeAspect="1"/>
          </p:cNvPicPr>
          <p:nvPr/>
        </p:nvPicPr>
        <p:blipFill>
          <a:blip r:embed="rId5"/>
          <a:stretch>
            <a:fillRect/>
          </a:stretch>
        </p:blipFill>
        <p:spPr>
          <a:xfrm>
            <a:off x="8565642" y="2228850"/>
            <a:ext cx="342900" cy="342900"/>
          </a:xfrm>
          <a:prstGeom prst="rect">
            <a:avLst/>
          </a:prstGeom>
        </p:spPr>
      </p:pic>
      <p:sp>
        <p:nvSpPr>
          <p:cNvPr id="20" name="Text 15"/>
          <p:cNvSpPr txBox="1"/>
          <p:nvPr/>
        </p:nvSpPr>
        <p:spPr>
          <a:xfrm>
            <a:off x="8394192" y="3840480"/>
            <a:ext cx="2971800" cy="2103120"/>
          </a:xfrm>
          <a:prstGeom prst="rect">
            <a:avLst/>
          </a:prstGeom>
          <a:noFill/>
          <a:ln/>
        </p:spPr>
        <p:txBody>
          <a:bodyPr wrap="square" lIns="0" tIns="0" rIns="0" bIns="0" rtlCol="0" anchor="t"/>
          <a:lstStyle/>
          <a:p>
            <a:pPr marL="0" indent="0">
              <a:buNone/>
            </a:pPr>
            <a:r>
              <a:rPr lang="en-US" sz="1400" dirty="0">
                <a:solidFill>
                  <a:schemeClr val="tx1"/>
                </a:solidFill>
              </a:rPr>
              <a:t>Ce délai passé, si vous n’avez pas pu faire votre réservation, nous vous invitons à contacter </a:t>
            </a:r>
            <a:r>
              <a:rPr lang="en-US" sz="1400" b="1" dirty="0">
                <a:solidFill>
                  <a:schemeClr val="tx1"/>
                </a:solidFill>
              </a:rPr>
              <a:t>l’assistante en charge de votre formation</a:t>
            </a:r>
            <a:endParaRPr lang="en-US" sz="1400" dirty="0"/>
          </a:p>
        </p:txBody>
      </p:sp>
      <p:sp>
        <p:nvSpPr>
          <p:cNvPr id="21" name="Flèche"/>
          <p:cNvSpPr/>
          <p:nvPr/>
        </p:nvSpPr>
        <p:spPr>
          <a:xfrm>
            <a:off x="3973068" y="2148840"/>
            <a:ext cx="457200" cy="457200"/>
          </a:xfrm>
          <a:prstGeom prst="ellipse">
            <a:avLst/>
          </a:prstGeom>
          <a:solidFill>
            <a:schemeClr val="accent1"/>
          </a:solidFill>
          <a:ln w="25400">
            <a:solidFill>
              <a:schemeClr val="bg1"/>
            </a:solidFill>
            <a:prstDash val="solid"/>
          </a:ln>
        </p:spPr>
        <p:txBody>
          <a:bodyPr/>
          <a:lstStyle/>
          <a:p>
            <a:endParaRPr lang="fr-FR" dirty="0"/>
          </a:p>
        </p:txBody>
      </p:sp>
      <p:pic>
        <p:nvPicPr>
          <p:cNvPr id="22" name="Image 3" descr="flèche"/>
          <p:cNvPicPr>
            <a:picLocks noChangeAspect="1"/>
          </p:cNvPicPr>
          <p:nvPr/>
        </p:nvPicPr>
        <p:blipFill>
          <a:blip r:embed="rId6"/>
          <a:stretch>
            <a:fillRect/>
          </a:stretch>
        </p:blipFill>
        <p:spPr>
          <a:xfrm>
            <a:off x="4101084" y="2276856"/>
            <a:ext cx="201168" cy="201168"/>
          </a:xfrm>
          <a:prstGeom prst="rect">
            <a:avLst/>
          </a:prstGeom>
        </p:spPr>
      </p:pic>
      <p:sp>
        <p:nvSpPr>
          <p:cNvPr id="23" name="Flèche"/>
          <p:cNvSpPr/>
          <p:nvPr/>
        </p:nvSpPr>
        <p:spPr>
          <a:xfrm>
            <a:off x="7758684" y="2148840"/>
            <a:ext cx="457200" cy="457200"/>
          </a:xfrm>
          <a:prstGeom prst="ellipse">
            <a:avLst/>
          </a:prstGeom>
          <a:solidFill>
            <a:schemeClr val="accent1"/>
          </a:solidFill>
          <a:ln w="25400">
            <a:solidFill>
              <a:schemeClr val="bg1"/>
            </a:solidFill>
            <a:prstDash val="solid"/>
          </a:ln>
        </p:spPr>
        <p:txBody>
          <a:bodyPr/>
          <a:lstStyle/>
          <a:p>
            <a:endParaRPr lang="fr-FR" dirty="0"/>
          </a:p>
        </p:txBody>
      </p:sp>
      <p:pic>
        <p:nvPicPr>
          <p:cNvPr id="24" name="Image 4" descr="flèche"/>
          <p:cNvPicPr>
            <a:picLocks noChangeAspect="1"/>
          </p:cNvPicPr>
          <p:nvPr/>
        </p:nvPicPr>
        <p:blipFill>
          <a:blip r:embed="rId6"/>
          <a:stretch>
            <a:fillRect/>
          </a:stretch>
        </p:blipFill>
        <p:spPr>
          <a:xfrm>
            <a:off x="7886700" y="2276856"/>
            <a:ext cx="201168" cy="201168"/>
          </a:xfrm>
          <a:prstGeom prst="rect">
            <a:avLst/>
          </a:prstGeom>
        </p:spPr>
      </p:pic>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A partir du mail, l’accès à la </a:t>
            </a:r>
            <a:r>
              <a:rPr lang="en-US" sz="2800" b="1" dirty="0" err="1">
                <a:solidFill>
                  <a:schemeClr val="tx1"/>
                </a:solidFill>
              </a:rPr>
              <a:t>plateforme</a:t>
            </a:r>
            <a:endParaRPr lang="en-US" sz="2800" dirty="0"/>
          </a:p>
        </p:txBody>
      </p:sp>
      <p:sp>
        <p:nvSpPr>
          <p:cNvPr id="3" name="Text 1"/>
          <p:cNvSpPr txBox="1"/>
          <p:nvPr/>
        </p:nvSpPr>
        <p:spPr>
          <a:xfrm>
            <a:off x="548640" y="1645920"/>
            <a:ext cx="6675120" cy="640080"/>
          </a:xfrm>
          <a:prstGeom prst="rect">
            <a:avLst/>
          </a:prstGeom>
          <a:noFill/>
          <a:ln/>
        </p:spPr>
        <p:txBody>
          <a:bodyPr wrap="square" lIns="0" tIns="0" rIns="0" bIns="0" rtlCol="0" anchor="t"/>
          <a:lstStyle/>
          <a:p>
            <a:pPr marL="0" indent="0">
              <a:buNone/>
            </a:pPr>
            <a:r>
              <a:rPr lang="en-US" sz="1600" dirty="0">
                <a:solidFill>
                  <a:schemeClr val="tx1"/>
                </a:solidFill>
              </a:rPr>
              <a:t>En cliquant sur le </a:t>
            </a:r>
            <a:r>
              <a:rPr lang="en-US" sz="1600" b="1" dirty="0">
                <a:solidFill>
                  <a:schemeClr val="tx1"/>
                </a:solidFill>
              </a:rPr>
              <a:t>lien</a:t>
            </a:r>
            <a:r>
              <a:rPr lang="en-US" sz="1600" dirty="0">
                <a:solidFill>
                  <a:schemeClr val="tx1"/>
                </a:solidFill>
              </a:rPr>
              <a:t> figurant sur votre mail, vous accédez directement sur la page d’accueil de la plateforme.</a:t>
            </a:r>
            <a:endParaRPr lang="en-US" sz="1600" dirty="0"/>
          </a:p>
        </p:txBody>
      </p:sp>
      <p:sp>
        <p:nvSpPr>
          <p:cNvPr id="4" name="Cadre capture"/>
          <p:cNvSpPr/>
          <p:nvPr/>
        </p:nvSpPr>
        <p:spPr>
          <a:xfrm>
            <a:off x="548640" y="2414016"/>
            <a:ext cx="6693408" cy="3497696"/>
          </a:xfrm>
          <a:prstGeom prst="roundRect">
            <a:avLst>
              <a:gd name="adj" fmla="val 1569"/>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5" name="Image 0" descr="Capture de la page d’accueil de la plateforme"/>
          <p:cNvPicPr>
            <a:picLocks noChangeAspect="1"/>
          </p:cNvPicPr>
          <p:nvPr/>
        </p:nvPicPr>
        <p:blipFill>
          <a:blip r:embed="rId3"/>
          <a:stretch>
            <a:fillRect/>
          </a:stretch>
        </p:blipFill>
        <p:spPr>
          <a:xfrm>
            <a:off x="603504" y="2468880"/>
            <a:ext cx="6583680" cy="3387968"/>
          </a:xfrm>
          <a:prstGeom prst="rect">
            <a:avLst/>
          </a:prstGeom>
        </p:spPr>
      </p:pic>
      <p:sp>
        <p:nvSpPr>
          <p:cNvPr id="6" name="Bandeau info"/>
          <p:cNvSpPr/>
          <p:nvPr/>
        </p:nvSpPr>
        <p:spPr>
          <a:xfrm>
            <a:off x="548640" y="6035040"/>
            <a:ext cx="6675120" cy="411480"/>
          </a:xfrm>
          <a:prstGeom prst="roundRect">
            <a:avLst>
              <a:gd name="adj" fmla="val 48889"/>
            </a:avLst>
          </a:prstGeom>
          <a:solidFill>
            <a:schemeClr val="accent5"/>
          </a:solidFill>
          <a:ln w="3175">
            <a:solidFill>
              <a:schemeClr val="accent5"/>
            </a:solidFill>
            <a:prstDash val="solid"/>
          </a:ln>
        </p:spPr>
        <p:txBody>
          <a:bodyPr/>
          <a:lstStyle/>
          <a:p>
            <a:endParaRPr lang="fr-FR" dirty="0"/>
          </a:p>
        </p:txBody>
      </p:sp>
      <p:pic>
        <p:nvPicPr>
          <p:cNvPr id="7" name="Image 1" descr="info"/>
          <p:cNvPicPr>
            <a:picLocks noChangeAspect="1"/>
          </p:cNvPicPr>
          <p:nvPr/>
        </p:nvPicPr>
        <p:blipFill>
          <a:blip r:embed="rId4"/>
          <a:stretch>
            <a:fillRect/>
          </a:stretch>
        </p:blipFill>
        <p:spPr>
          <a:xfrm>
            <a:off x="713232" y="6135624"/>
            <a:ext cx="210312" cy="210312"/>
          </a:xfrm>
          <a:prstGeom prst="rect">
            <a:avLst/>
          </a:prstGeom>
        </p:spPr>
      </p:pic>
      <p:sp>
        <p:nvSpPr>
          <p:cNvPr id="8" name="Text 4"/>
          <p:cNvSpPr txBox="1"/>
          <p:nvPr/>
        </p:nvSpPr>
        <p:spPr>
          <a:xfrm>
            <a:off x="1051560" y="6035040"/>
            <a:ext cx="6035040" cy="411480"/>
          </a:xfrm>
          <a:prstGeom prst="rect">
            <a:avLst/>
          </a:prstGeom>
          <a:noFill/>
          <a:ln/>
        </p:spPr>
        <p:txBody>
          <a:bodyPr wrap="square" lIns="0" tIns="0" rIns="0" bIns="0" rtlCol="0" anchor="ctr"/>
          <a:lstStyle/>
          <a:p>
            <a:pPr marL="0" indent="0">
              <a:buNone/>
            </a:pPr>
            <a:r>
              <a:rPr lang="en-US" sz="1400" b="1" dirty="0">
                <a:solidFill>
                  <a:schemeClr val="tx1"/>
                </a:solidFill>
              </a:rPr>
              <a:t>Vous n’avez pas besoin de créer un compte utilisateur</a:t>
            </a:r>
            <a:endParaRPr lang="en-US" sz="1400" dirty="0"/>
          </a:p>
        </p:txBody>
      </p:sp>
      <p:sp>
        <p:nvSpPr>
          <p:cNvPr id="9" name="Panneau connexion"/>
          <p:cNvSpPr/>
          <p:nvPr/>
        </p:nvSpPr>
        <p:spPr>
          <a:xfrm>
            <a:off x="7589520" y="1691640"/>
            <a:ext cx="4050792" cy="4754880"/>
          </a:xfrm>
          <a:prstGeom prst="roundRect">
            <a:avLst>
              <a:gd name="adj" fmla="val 2709"/>
            </a:avLst>
          </a:prstGeom>
          <a:solidFill>
            <a:schemeClr val="bg2"/>
          </a:solidFill>
          <a:ln w="9525">
            <a:solidFill>
              <a:schemeClr val="accent6"/>
            </a:solidFill>
            <a:prstDash val="solid"/>
          </a:ln>
        </p:spPr>
        <p:txBody>
          <a:bodyPr/>
          <a:lstStyle/>
          <a:p>
            <a:endParaRPr lang="fr-FR" dirty="0"/>
          </a:p>
        </p:txBody>
      </p:sp>
      <p:sp>
        <p:nvSpPr>
          <p:cNvPr id="10" name="Text 6"/>
          <p:cNvSpPr txBox="1"/>
          <p:nvPr/>
        </p:nvSpPr>
        <p:spPr>
          <a:xfrm>
            <a:off x="7863840" y="1920240"/>
            <a:ext cx="3566160" cy="411480"/>
          </a:xfrm>
          <a:prstGeom prst="rect">
            <a:avLst/>
          </a:prstGeom>
          <a:noFill/>
          <a:ln/>
        </p:spPr>
        <p:txBody>
          <a:bodyPr wrap="square" lIns="0" tIns="0" rIns="0" bIns="0" rtlCol="0" anchor="ctr"/>
          <a:lstStyle/>
          <a:p>
            <a:pPr marL="0" indent="0">
              <a:buNone/>
            </a:pPr>
            <a:r>
              <a:rPr lang="en-US" sz="2000" b="1" dirty="0">
                <a:solidFill>
                  <a:schemeClr val="accent1"/>
                </a:solidFill>
              </a:rPr>
              <a:t>Pour vous connecter</a:t>
            </a:r>
            <a:endParaRPr lang="en-US" sz="2000" dirty="0"/>
          </a:p>
        </p:txBody>
      </p:sp>
      <p:sp>
        <p:nvSpPr>
          <p:cNvPr id="11" name="Pastille 1"/>
          <p:cNvSpPr/>
          <p:nvPr/>
        </p:nvSpPr>
        <p:spPr>
          <a:xfrm>
            <a:off x="7863840" y="2697480"/>
            <a:ext cx="457200" cy="457200"/>
          </a:xfrm>
          <a:prstGeom prst="ellipse">
            <a:avLst/>
          </a:prstGeom>
          <a:solidFill>
            <a:schemeClr val="tx1"/>
          </a:solidFill>
          <a:ln w="3175">
            <a:solidFill>
              <a:schemeClr val="tx1"/>
            </a:solidFill>
            <a:prstDash val="solid"/>
          </a:ln>
        </p:spPr>
        <p:txBody>
          <a:bodyPr/>
          <a:lstStyle/>
          <a:p>
            <a:endParaRPr lang="fr-FR" dirty="0"/>
          </a:p>
        </p:txBody>
      </p:sp>
      <p:sp>
        <p:nvSpPr>
          <p:cNvPr id="12" name="Text 8"/>
          <p:cNvSpPr txBox="1"/>
          <p:nvPr/>
        </p:nvSpPr>
        <p:spPr>
          <a:xfrm>
            <a:off x="7863840" y="269748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13" name="Text 9"/>
          <p:cNvSpPr txBox="1"/>
          <p:nvPr/>
        </p:nvSpPr>
        <p:spPr>
          <a:xfrm>
            <a:off x="8503920" y="2468880"/>
            <a:ext cx="2926080" cy="914400"/>
          </a:xfrm>
          <a:prstGeom prst="rect">
            <a:avLst/>
          </a:prstGeom>
          <a:noFill/>
          <a:ln/>
        </p:spPr>
        <p:txBody>
          <a:bodyPr wrap="square" lIns="0" tIns="0" rIns="0" bIns="0" rtlCol="0" anchor="ctr"/>
          <a:lstStyle/>
          <a:p>
            <a:pPr marL="0" indent="0">
              <a:buNone/>
            </a:pPr>
            <a:r>
              <a:rPr lang="en-US" sz="1400" dirty="0">
                <a:solidFill>
                  <a:schemeClr val="tx1"/>
                </a:solidFill>
              </a:rPr>
              <a:t>Saisissez le code stage figurant sur la convocation (10 caractères sans espace, débutant par 87)</a:t>
            </a:r>
            <a:endParaRPr lang="en-US" sz="1400" dirty="0"/>
          </a:p>
        </p:txBody>
      </p:sp>
      <p:sp>
        <p:nvSpPr>
          <p:cNvPr id="14" name="Pastille 2"/>
          <p:cNvSpPr/>
          <p:nvPr/>
        </p:nvSpPr>
        <p:spPr>
          <a:xfrm>
            <a:off x="7863840" y="3977640"/>
            <a:ext cx="457200" cy="457200"/>
          </a:xfrm>
          <a:prstGeom prst="ellipse">
            <a:avLst/>
          </a:prstGeom>
          <a:solidFill>
            <a:schemeClr val="tx1"/>
          </a:solidFill>
          <a:ln w="3175">
            <a:solidFill>
              <a:schemeClr val="tx1"/>
            </a:solidFill>
            <a:prstDash val="solid"/>
          </a:ln>
        </p:spPr>
        <p:txBody>
          <a:bodyPr/>
          <a:lstStyle/>
          <a:p>
            <a:endParaRPr lang="fr-FR" dirty="0"/>
          </a:p>
        </p:txBody>
      </p:sp>
      <p:sp>
        <p:nvSpPr>
          <p:cNvPr id="15" name="Text 11"/>
          <p:cNvSpPr txBox="1"/>
          <p:nvPr/>
        </p:nvSpPr>
        <p:spPr>
          <a:xfrm>
            <a:off x="7863840" y="397764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6" name="Text 12"/>
          <p:cNvSpPr txBox="1"/>
          <p:nvPr/>
        </p:nvSpPr>
        <p:spPr>
          <a:xfrm>
            <a:off x="8503920" y="3749040"/>
            <a:ext cx="2926080" cy="914400"/>
          </a:xfrm>
          <a:prstGeom prst="rect">
            <a:avLst/>
          </a:prstGeom>
          <a:noFill/>
          <a:ln/>
        </p:spPr>
        <p:txBody>
          <a:bodyPr wrap="square" lIns="0" tIns="0" rIns="0" bIns="0" rtlCol="0" anchor="ctr"/>
          <a:lstStyle/>
          <a:p>
            <a:pPr marL="0" indent="0">
              <a:buNone/>
            </a:pPr>
            <a:r>
              <a:rPr lang="en-US" sz="1400" dirty="0">
                <a:solidFill>
                  <a:schemeClr val="tx1"/>
                </a:solidFill>
              </a:rPr>
              <a:t>Cocher la case « j’ai lu et accepte les conditions de prise en charge ».</a:t>
            </a:r>
            <a:endParaRPr lang="en-US" sz="1400" dirty="0"/>
          </a:p>
        </p:txBody>
      </p:sp>
      <p:sp>
        <p:nvSpPr>
          <p:cNvPr id="17" name="Pastille 3"/>
          <p:cNvSpPr/>
          <p:nvPr/>
        </p:nvSpPr>
        <p:spPr>
          <a:xfrm>
            <a:off x="7863840" y="5074920"/>
            <a:ext cx="457200" cy="457200"/>
          </a:xfrm>
          <a:prstGeom prst="ellipse">
            <a:avLst/>
          </a:prstGeom>
          <a:solidFill>
            <a:schemeClr val="tx1"/>
          </a:solidFill>
          <a:ln w="3175">
            <a:solidFill>
              <a:schemeClr val="tx1"/>
            </a:solidFill>
            <a:prstDash val="solid"/>
          </a:ln>
        </p:spPr>
        <p:txBody>
          <a:bodyPr/>
          <a:lstStyle/>
          <a:p>
            <a:endParaRPr lang="fr-FR" dirty="0"/>
          </a:p>
        </p:txBody>
      </p:sp>
      <p:sp>
        <p:nvSpPr>
          <p:cNvPr id="18" name="Text 14"/>
          <p:cNvSpPr txBox="1"/>
          <p:nvPr/>
        </p:nvSpPr>
        <p:spPr>
          <a:xfrm>
            <a:off x="7863840" y="507492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19" name="Text 15"/>
          <p:cNvSpPr txBox="1"/>
          <p:nvPr/>
        </p:nvSpPr>
        <p:spPr>
          <a:xfrm>
            <a:off x="8503920" y="4846320"/>
            <a:ext cx="2926080" cy="914400"/>
          </a:xfrm>
          <a:prstGeom prst="rect">
            <a:avLst/>
          </a:prstGeom>
          <a:noFill/>
          <a:ln/>
        </p:spPr>
        <p:txBody>
          <a:bodyPr wrap="square" lIns="0" tIns="0" rIns="0" bIns="0" rtlCol="0" anchor="ctr"/>
          <a:lstStyle/>
          <a:p>
            <a:pPr marL="0" indent="0">
              <a:buNone/>
            </a:pPr>
            <a:r>
              <a:rPr lang="en-US" sz="1400" b="1" dirty="0">
                <a:solidFill>
                  <a:schemeClr val="tx1"/>
                </a:solidFill>
              </a:rPr>
              <a:t>CONNEXION</a:t>
            </a:r>
            <a:endParaRPr lang="en-US" sz="14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Puce section"/>
          <p:cNvSpPr/>
          <p:nvPr/>
        </p:nvSpPr>
        <p:spPr>
          <a:xfrm>
            <a:off x="548640" y="274320"/>
            <a:ext cx="566928" cy="274320"/>
          </a:xfrm>
          <a:prstGeom prst="roundRect">
            <a:avLst>
              <a:gd name="adj" fmla="val 20000"/>
            </a:avLst>
          </a:prstGeom>
          <a:solidFill>
            <a:schemeClr val="accent1"/>
          </a:solidFill>
          <a:ln w="3175">
            <a:solidFill>
              <a:schemeClr val="accent1"/>
            </a:solidFill>
            <a:prstDash val="solid"/>
          </a:ln>
        </p:spPr>
        <p:txBody>
          <a:bodyPr/>
          <a:lstStyle/>
          <a:p>
            <a:endParaRPr lang="fr-FR" dirty="0"/>
          </a:p>
        </p:txBody>
      </p:sp>
      <p:sp>
        <p:nvSpPr>
          <p:cNvPr id="3" name="Text 1"/>
          <p:cNvSpPr txBox="1"/>
          <p:nvPr/>
        </p:nvSpPr>
        <p:spPr>
          <a:xfrm>
            <a:off x="548640" y="274320"/>
            <a:ext cx="566928" cy="274320"/>
          </a:xfrm>
          <a:prstGeom prst="rect">
            <a:avLst/>
          </a:prstGeom>
          <a:noFill/>
          <a:ln/>
        </p:spPr>
        <p:txBody>
          <a:bodyPr wrap="square" lIns="0" tIns="0" rIns="0" bIns="0" rtlCol="0" anchor="ctr"/>
          <a:lstStyle/>
          <a:p>
            <a:pPr marL="0" indent="0" algn="ctr">
              <a:buNone/>
            </a:pPr>
            <a:r>
              <a:rPr lang="en-US" sz="1200" b="1" dirty="0">
                <a:solidFill>
                  <a:schemeClr val="bg1"/>
                </a:solidFill>
              </a:rPr>
              <a:t>2.1</a:t>
            </a:r>
            <a:endParaRPr lang="en-US" sz="1200" dirty="0"/>
          </a:p>
        </p:txBody>
      </p:sp>
      <p:sp>
        <p:nvSpPr>
          <p:cNvPr id="4" name="Text 2"/>
          <p:cNvSpPr txBox="1"/>
          <p:nvPr/>
        </p:nvSpPr>
        <p:spPr>
          <a:xfrm>
            <a:off x="1234440" y="274320"/>
            <a:ext cx="731520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LA RÉSERVATION</a:t>
            </a:r>
            <a:endParaRPr lang="en-US" sz="1200" dirty="0"/>
          </a:p>
        </p:txBody>
      </p:sp>
      <p:sp>
        <p:nvSpPr>
          <p:cNvPr id="5"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Comment réserver</a:t>
            </a:r>
            <a:endParaRPr lang="en-US" sz="2800" dirty="0"/>
          </a:p>
        </p:txBody>
      </p:sp>
      <p:sp>
        <p:nvSpPr>
          <p:cNvPr id="6" name="Cadre capture"/>
          <p:cNvSpPr/>
          <p:nvPr/>
        </p:nvSpPr>
        <p:spPr>
          <a:xfrm>
            <a:off x="548640" y="2322576"/>
            <a:ext cx="6784848" cy="3451556"/>
          </a:xfrm>
          <a:prstGeom prst="roundRect">
            <a:avLst>
              <a:gd name="adj" fmla="val 1590"/>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7" name="Image 0" descr="Capture de la page de choix de la session"/>
          <p:cNvPicPr>
            <a:picLocks noChangeAspect="1"/>
          </p:cNvPicPr>
          <p:nvPr/>
        </p:nvPicPr>
        <p:blipFill>
          <a:blip r:embed="rId3"/>
          <a:stretch>
            <a:fillRect/>
          </a:stretch>
        </p:blipFill>
        <p:spPr>
          <a:xfrm>
            <a:off x="603504" y="2377440"/>
            <a:ext cx="6675120" cy="3341828"/>
          </a:xfrm>
          <a:prstGeom prst="rect">
            <a:avLst/>
          </a:prstGeom>
        </p:spPr>
      </p:pic>
      <p:sp>
        <p:nvSpPr>
          <p:cNvPr id="8" name="Panneau réservation"/>
          <p:cNvSpPr/>
          <p:nvPr/>
        </p:nvSpPr>
        <p:spPr>
          <a:xfrm>
            <a:off x="7589520" y="1691640"/>
            <a:ext cx="4050792" cy="4754880"/>
          </a:xfrm>
          <a:prstGeom prst="roundRect">
            <a:avLst>
              <a:gd name="adj" fmla="val 2709"/>
            </a:avLst>
          </a:prstGeom>
          <a:solidFill>
            <a:schemeClr val="bg2"/>
          </a:solidFill>
          <a:ln w="9525">
            <a:solidFill>
              <a:schemeClr val="accent6"/>
            </a:solidFill>
            <a:prstDash val="solid"/>
          </a:ln>
        </p:spPr>
        <p:txBody>
          <a:bodyPr/>
          <a:lstStyle/>
          <a:p>
            <a:endParaRPr lang="fr-FR" dirty="0"/>
          </a:p>
        </p:txBody>
      </p:sp>
      <p:sp>
        <p:nvSpPr>
          <p:cNvPr id="9" name="Cercle icône"/>
          <p:cNvSpPr/>
          <p:nvPr/>
        </p:nvSpPr>
        <p:spPr>
          <a:xfrm>
            <a:off x="7863840" y="1920240"/>
            <a:ext cx="457200" cy="457200"/>
          </a:xfrm>
          <a:prstGeom prst="ellipse">
            <a:avLst/>
          </a:prstGeom>
          <a:solidFill>
            <a:schemeClr val="accent1"/>
          </a:solidFill>
          <a:ln w="3175">
            <a:solidFill>
              <a:schemeClr val="accent1"/>
            </a:solidFill>
            <a:prstDash val="solid"/>
          </a:ln>
        </p:spPr>
        <p:txBody>
          <a:bodyPr/>
          <a:lstStyle/>
          <a:p>
            <a:endParaRPr lang="fr-FR" dirty="0"/>
          </a:p>
        </p:txBody>
      </p:sp>
      <p:pic>
        <p:nvPicPr>
          <p:cNvPr id="10" name="Image 1" descr="icône"/>
          <p:cNvPicPr>
            <a:picLocks noChangeAspect="1"/>
          </p:cNvPicPr>
          <p:nvPr/>
        </p:nvPicPr>
        <p:blipFill>
          <a:blip r:embed="rId4"/>
          <a:stretch>
            <a:fillRect/>
          </a:stretch>
        </p:blipFill>
        <p:spPr>
          <a:xfrm>
            <a:off x="7978140" y="2034540"/>
            <a:ext cx="228600" cy="228600"/>
          </a:xfrm>
          <a:prstGeom prst="rect">
            <a:avLst/>
          </a:prstGeom>
        </p:spPr>
      </p:pic>
      <p:sp>
        <p:nvSpPr>
          <p:cNvPr id="11" name="Text 7"/>
          <p:cNvSpPr txBox="1"/>
          <p:nvPr/>
        </p:nvSpPr>
        <p:spPr>
          <a:xfrm>
            <a:off x="8458200" y="1920240"/>
            <a:ext cx="3017520" cy="457200"/>
          </a:xfrm>
          <a:prstGeom prst="rect">
            <a:avLst/>
          </a:prstGeom>
          <a:noFill/>
          <a:ln/>
        </p:spPr>
        <p:txBody>
          <a:bodyPr wrap="square" lIns="0" tIns="0" rIns="0" bIns="0" rtlCol="0" anchor="ctr"/>
          <a:lstStyle/>
          <a:p>
            <a:pPr marL="0" indent="0">
              <a:buNone/>
            </a:pPr>
            <a:r>
              <a:rPr lang="en-US" sz="1700" b="1" dirty="0">
                <a:solidFill>
                  <a:schemeClr val="accent1"/>
                </a:solidFill>
              </a:rPr>
              <a:t>VOUS ETES CONNECTE.</a:t>
            </a:r>
            <a:endParaRPr lang="en-US" sz="1700" dirty="0"/>
          </a:p>
        </p:txBody>
      </p:sp>
      <p:sp>
        <p:nvSpPr>
          <p:cNvPr id="12" name="Pastille 1"/>
          <p:cNvSpPr/>
          <p:nvPr/>
        </p:nvSpPr>
        <p:spPr>
          <a:xfrm>
            <a:off x="7863840" y="2651760"/>
            <a:ext cx="420624" cy="420624"/>
          </a:xfrm>
          <a:prstGeom prst="ellipse">
            <a:avLst/>
          </a:prstGeom>
          <a:solidFill>
            <a:schemeClr val="tx1"/>
          </a:solidFill>
          <a:ln w="3175">
            <a:solidFill>
              <a:schemeClr val="tx1"/>
            </a:solidFill>
            <a:prstDash val="solid"/>
          </a:ln>
        </p:spPr>
        <p:txBody>
          <a:bodyPr/>
          <a:lstStyle/>
          <a:p>
            <a:endParaRPr lang="fr-FR" dirty="0"/>
          </a:p>
        </p:txBody>
      </p:sp>
      <p:sp>
        <p:nvSpPr>
          <p:cNvPr id="13" name="Text 9"/>
          <p:cNvSpPr txBox="1"/>
          <p:nvPr/>
        </p:nvSpPr>
        <p:spPr>
          <a:xfrm>
            <a:off x="7863840" y="265176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14" name="Text 10"/>
          <p:cNvSpPr txBox="1"/>
          <p:nvPr/>
        </p:nvSpPr>
        <p:spPr>
          <a:xfrm>
            <a:off x="8458200" y="2651760"/>
            <a:ext cx="3017520" cy="2651760"/>
          </a:xfrm>
          <a:prstGeom prst="rect">
            <a:avLst/>
          </a:prstGeom>
          <a:noFill/>
          <a:ln/>
        </p:spPr>
        <p:txBody>
          <a:bodyPr wrap="square" lIns="0" tIns="0" rIns="0" bIns="0" rtlCol="0" anchor="t"/>
          <a:lstStyle/>
          <a:p>
            <a:pPr marL="0" indent="0">
              <a:buNone/>
            </a:pPr>
            <a:r>
              <a:rPr lang="en-US" sz="1400" dirty="0">
                <a:solidFill>
                  <a:schemeClr val="tx1"/>
                </a:solidFill>
              </a:rPr>
              <a:t>Si la session comprend plusieurs périodes, vous devez choisir la date correspondant à la session concernée. S’il s’agit d’une formation longue, d’un cycle, d’une session sur plusieurs périodes, et que vous intervenez sur plusieurs dates, vous pouvez procéder aux réservations sur l’ensemble des dates concernées.</a:t>
            </a:r>
            <a:endParaRPr lang="en-US" sz="1400" dirty="0"/>
          </a:p>
        </p:txBody>
      </p:sp>
      <p:sp>
        <p:nvSpPr>
          <p:cNvPr id="15" name="Pastille 2"/>
          <p:cNvSpPr/>
          <p:nvPr/>
        </p:nvSpPr>
        <p:spPr>
          <a:xfrm>
            <a:off x="7863840" y="5394960"/>
            <a:ext cx="420624" cy="420624"/>
          </a:xfrm>
          <a:prstGeom prst="ellipse">
            <a:avLst/>
          </a:prstGeom>
          <a:solidFill>
            <a:schemeClr val="tx1"/>
          </a:solidFill>
          <a:ln w="3175">
            <a:solidFill>
              <a:schemeClr val="tx1"/>
            </a:solidFill>
            <a:prstDash val="solid"/>
          </a:ln>
        </p:spPr>
        <p:txBody>
          <a:bodyPr/>
          <a:lstStyle/>
          <a:p>
            <a:endParaRPr lang="fr-FR" dirty="0"/>
          </a:p>
        </p:txBody>
      </p:sp>
      <p:sp>
        <p:nvSpPr>
          <p:cNvPr id="16" name="Text 12"/>
          <p:cNvSpPr txBox="1"/>
          <p:nvPr/>
        </p:nvSpPr>
        <p:spPr>
          <a:xfrm>
            <a:off x="7863840" y="539496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7" name="Text 13"/>
          <p:cNvSpPr txBox="1"/>
          <p:nvPr/>
        </p:nvSpPr>
        <p:spPr>
          <a:xfrm>
            <a:off x="8458200" y="5394960"/>
            <a:ext cx="3017520" cy="420624"/>
          </a:xfrm>
          <a:prstGeom prst="rect">
            <a:avLst/>
          </a:prstGeom>
          <a:noFill/>
          <a:ln/>
        </p:spPr>
        <p:txBody>
          <a:bodyPr wrap="square" lIns="0" tIns="0" rIns="0" bIns="0" rtlCol="0" anchor="ctr"/>
          <a:lstStyle/>
          <a:p>
            <a:pPr marL="0" indent="0">
              <a:buNone/>
            </a:pPr>
            <a:r>
              <a:rPr lang="en-US" sz="1400" dirty="0">
                <a:solidFill>
                  <a:schemeClr val="tx1"/>
                </a:solidFill>
              </a:rPr>
              <a:t>Puis cliquer sur </a:t>
            </a:r>
            <a:r>
              <a:rPr lang="en-US" sz="1400" b="1" dirty="0">
                <a:solidFill>
                  <a:schemeClr val="tx1"/>
                </a:solidFill>
              </a:rPr>
              <a:t>CONFIRMER</a:t>
            </a:r>
            <a:endParaRPr lang="en-US" sz="14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Puce section"/>
          <p:cNvSpPr/>
          <p:nvPr/>
        </p:nvSpPr>
        <p:spPr>
          <a:xfrm>
            <a:off x="548640" y="274320"/>
            <a:ext cx="566928" cy="274320"/>
          </a:xfrm>
          <a:prstGeom prst="roundRect">
            <a:avLst>
              <a:gd name="adj" fmla="val 20000"/>
            </a:avLst>
          </a:prstGeom>
          <a:solidFill>
            <a:schemeClr val="accent1"/>
          </a:solidFill>
          <a:ln w="3175">
            <a:solidFill>
              <a:schemeClr val="accent1"/>
            </a:solidFill>
            <a:prstDash val="solid"/>
          </a:ln>
        </p:spPr>
        <p:txBody>
          <a:bodyPr/>
          <a:lstStyle/>
          <a:p>
            <a:endParaRPr lang="fr-FR" dirty="0"/>
          </a:p>
        </p:txBody>
      </p:sp>
      <p:sp>
        <p:nvSpPr>
          <p:cNvPr id="3" name="Text 1"/>
          <p:cNvSpPr txBox="1"/>
          <p:nvPr/>
        </p:nvSpPr>
        <p:spPr>
          <a:xfrm>
            <a:off x="548640" y="274320"/>
            <a:ext cx="566928" cy="274320"/>
          </a:xfrm>
          <a:prstGeom prst="rect">
            <a:avLst/>
          </a:prstGeom>
          <a:noFill/>
          <a:ln/>
        </p:spPr>
        <p:txBody>
          <a:bodyPr wrap="square" lIns="0" tIns="0" rIns="0" bIns="0" rtlCol="0" anchor="ctr"/>
          <a:lstStyle/>
          <a:p>
            <a:pPr marL="0" indent="0" algn="ctr">
              <a:buNone/>
            </a:pPr>
            <a:r>
              <a:rPr lang="en-US" sz="1200" b="1" dirty="0">
                <a:solidFill>
                  <a:schemeClr val="bg1"/>
                </a:solidFill>
              </a:rPr>
              <a:t>2.1</a:t>
            </a:r>
            <a:endParaRPr lang="en-US" sz="1200" dirty="0"/>
          </a:p>
        </p:txBody>
      </p:sp>
      <p:sp>
        <p:nvSpPr>
          <p:cNvPr id="4" name="Text 2"/>
          <p:cNvSpPr txBox="1"/>
          <p:nvPr/>
        </p:nvSpPr>
        <p:spPr>
          <a:xfrm>
            <a:off x="1234440" y="274320"/>
            <a:ext cx="731520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LA RÉSERVATION</a:t>
            </a:r>
            <a:endParaRPr lang="en-US" sz="1200" dirty="0"/>
          </a:p>
        </p:txBody>
      </p:sp>
      <p:sp>
        <p:nvSpPr>
          <p:cNvPr id="5"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Comment réserver (suite)</a:t>
            </a:r>
            <a:endParaRPr lang="en-US" sz="2800" dirty="0"/>
          </a:p>
        </p:txBody>
      </p:sp>
      <p:sp>
        <p:nvSpPr>
          <p:cNvPr id="6" name="Cadre capture"/>
          <p:cNvSpPr/>
          <p:nvPr/>
        </p:nvSpPr>
        <p:spPr>
          <a:xfrm>
            <a:off x="548640" y="1773936"/>
            <a:ext cx="6737299" cy="3401568"/>
          </a:xfrm>
          <a:prstGeom prst="roundRect">
            <a:avLst>
              <a:gd name="adj" fmla="val 1613"/>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7" name="Image 0" descr="Capture de la recherche d’hôtels"/>
          <p:cNvPicPr>
            <a:picLocks noChangeAspect="1"/>
          </p:cNvPicPr>
          <p:nvPr/>
        </p:nvPicPr>
        <p:blipFill>
          <a:blip r:embed="rId3"/>
          <a:stretch>
            <a:fillRect/>
          </a:stretch>
        </p:blipFill>
        <p:spPr>
          <a:xfrm>
            <a:off x="603504" y="1828800"/>
            <a:ext cx="6627571" cy="3291840"/>
          </a:xfrm>
          <a:prstGeom prst="rect">
            <a:avLst/>
          </a:prstGeom>
        </p:spPr>
      </p:pic>
      <p:sp>
        <p:nvSpPr>
          <p:cNvPr id="8" name="Text 5"/>
          <p:cNvSpPr txBox="1"/>
          <p:nvPr/>
        </p:nvSpPr>
        <p:spPr>
          <a:xfrm>
            <a:off x="548640" y="5394960"/>
            <a:ext cx="6675120" cy="1005840"/>
          </a:xfrm>
          <a:prstGeom prst="rect">
            <a:avLst/>
          </a:prstGeom>
          <a:noFill/>
          <a:ln/>
        </p:spPr>
        <p:txBody>
          <a:bodyPr wrap="square" lIns="0" tIns="0" rIns="0" bIns="0" rtlCol="0" anchor="t"/>
          <a:lstStyle/>
          <a:p>
            <a:pPr marL="0" indent="0">
              <a:buNone/>
            </a:pPr>
            <a:r>
              <a:rPr lang="en-US" sz="1400" dirty="0">
                <a:solidFill>
                  <a:schemeClr val="tx1"/>
                </a:solidFill>
              </a:rPr>
              <a:t>La date de début affichée correspond au premier jour de stage. Si votre ordre de mission prévoit une prise en charge de l’hébergement à partir de la veille, vous devez modifier la date d’arrivée, puis </a:t>
            </a:r>
            <a:r>
              <a:rPr lang="en-US" sz="1400" b="1" dirty="0">
                <a:solidFill>
                  <a:schemeClr val="tx1"/>
                </a:solidFill>
              </a:rPr>
              <a:t>MODIFIER LA RECHERCHE.</a:t>
            </a:r>
            <a:endParaRPr lang="en-US" sz="1400" dirty="0"/>
          </a:p>
        </p:txBody>
      </p:sp>
      <p:sp>
        <p:nvSpPr>
          <p:cNvPr id="9" name="Encadré rappel"/>
          <p:cNvSpPr/>
          <p:nvPr/>
        </p:nvSpPr>
        <p:spPr>
          <a:xfrm>
            <a:off x="7589520" y="1783080"/>
            <a:ext cx="4050792" cy="4617720"/>
          </a:xfrm>
          <a:prstGeom prst="roundRect">
            <a:avLst>
              <a:gd name="adj" fmla="val 2709"/>
            </a:avLst>
          </a:prstGeom>
          <a:solidFill>
            <a:schemeClr val="accent5"/>
          </a:solidFill>
          <a:ln w="15875">
            <a:solidFill>
              <a:schemeClr val="accent1"/>
            </a:solidFill>
            <a:prstDash val="solid"/>
          </a:ln>
        </p:spPr>
        <p:txBody>
          <a:bodyPr/>
          <a:lstStyle/>
          <a:p>
            <a:endParaRPr lang="fr-FR" dirty="0"/>
          </a:p>
        </p:txBody>
      </p:sp>
      <p:sp>
        <p:nvSpPr>
          <p:cNvPr id="10" name="Cercle icône"/>
          <p:cNvSpPr/>
          <p:nvPr/>
        </p:nvSpPr>
        <p:spPr>
          <a:xfrm>
            <a:off x="7863840" y="2057400"/>
            <a:ext cx="640080" cy="640080"/>
          </a:xfrm>
          <a:prstGeom prst="ellipse">
            <a:avLst/>
          </a:prstGeom>
          <a:solidFill>
            <a:schemeClr val="accent1"/>
          </a:solidFill>
          <a:ln w="3175">
            <a:solidFill>
              <a:schemeClr val="accent1"/>
            </a:solidFill>
            <a:prstDash val="solid"/>
          </a:ln>
        </p:spPr>
        <p:txBody>
          <a:bodyPr/>
          <a:lstStyle/>
          <a:p>
            <a:endParaRPr lang="fr-FR" dirty="0"/>
          </a:p>
        </p:txBody>
      </p:sp>
      <p:pic>
        <p:nvPicPr>
          <p:cNvPr id="11" name="Image 1" descr="icône"/>
          <p:cNvPicPr>
            <a:picLocks noChangeAspect="1"/>
          </p:cNvPicPr>
          <p:nvPr/>
        </p:nvPicPr>
        <p:blipFill>
          <a:blip r:embed="rId4"/>
          <a:stretch>
            <a:fillRect/>
          </a:stretch>
        </p:blipFill>
        <p:spPr>
          <a:xfrm>
            <a:off x="8023860" y="2217420"/>
            <a:ext cx="320040" cy="320040"/>
          </a:xfrm>
          <a:prstGeom prst="rect">
            <a:avLst/>
          </a:prstGeom>
        </p:spPr>
      </p:pic>
      <p:sp>
        <p:nvSpPr>
          <p:cNvPr id="12" name="Text 8"/>
          <p:cNvSpPr txBox="1"/>
          <p:nvPr/>
        </p:nvSpPr>
        <p:spPr>
          <a:xfrm>
            <a:off x="8686800" y="2057400"/>
            <a:ext cx="2743200" cy="640080"/>
          </a:xfrm>
          <a:prstGeom prst="rect">
            <a:avLst/>
          </a:prstGeom>
          <a:noFill/>
          <a:ln/>
        </p:spPr>
        <p:txBody>
          <a:bodyPr wrap="square" lIns="0" tIns="0" rIns="0" bIns="0" rtlCol="0" anchor="ctr"/>
          <a:lstStyle/>
          <a:p>
            <a:pPr marL="0" indent="0">
              <a:buNone/>
            </a:pPr>
            <a:r>
              <a:rPr lang="en-US" sz="2400" b="1" dirty="0">
                <a:solidFill>
                  <a:schemeClr val="accent1"/>
                </a:solidFill>
              </a:rPr>
              <a:t>RAPPEL</a:t>
            </a:r>
            <a:endParaRPr lang="en-US" sz="2400" dirty="0"/>
          </a:p>
        </p:txBody>
      </p:sp>
      <p:sp>
        <p:nvSpPr>
          <p:cNvPr id="13" name="Text 9"/>
          <p:cNvSpPr txBox="1"/>
          <p:nvPr/>
        </p:nvSpPr>
        <p:spPr>
          <a:xfrm>
            <a:off x="7863840" y="2971800"/>
            <a:ext cx="3520440" cy="3200400"/>
          </a:xfrm>
          <a:prstGeom prst="rect">
            <a:avLst/>
          </a:prstGeom>
          <a:noFill/>
          <a:ln/>
        </p:spPr>
        <p:txBody>
          <a:bodyPr wrap="square" lIns="0" tIns="0" rIns="0" bIns="0" rtlCol="0" anchor="t"/>
          <a:lstStyle/>
          <a:p>
            <a:pPr marL="0" indent="0">
              <a:buNone/>
            </a:pPr>
            <a:r>
              <a:rPr lang="en-US" sz="1700" dirty="0">
                <a:solidFill>
                  <a:schemeClr val="tx1"/>
                </a:solidFill>
              </a:rPr>
              <a:t>La prise en charge de votre hébergement est expressément mentionnée sur votre ordre de mission. </a:t>
            </a:r>
            <a:r>
              <a:rPr lang="en-US" sz="1700" b="1" dirty="0">
                <a:solidFill>
                  <a:schemeClr val="tx1"/>
                </a:solidFill>
              </a:rPr>
              <a:t>C’est le seul document qui fait foi.</a:t>
            </a:r>
            <a:r>
              <a:rPr lang="en-US" sz="1700" dirty="0">
                <a:solidFill>
                  <a:schemeClr val="tx1"/>
                </a:solidFill>
              </a:rPr>
              <a:t> Le CNFPT se réserve le droit d’annuler ou de modifier votre réservation en cas de non-conformité avec l’ordre de mission</a:t>
            </a:r>
            <a:endParaRPr lang="en-US" sz="17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Puce section"/>
          <p:cNvSpPr/>
          <p:nvPr/>
        </p:nvSpPr>
        <p:spPr>
          <a:xfrm>
            <a:off x="548640" y="274320"/>
            <a:ext cx="566928" cy="274320"/>
          </a:xfrm>
          <a:prstGeom prst="roundRect">
            <a:avLst>
              <a:gd name="adj" fmla="val 20000"/>
            </a:avLst>
          </a:prstGeom>
          <a:solidFill>
            <a:schemeClr val="accent1"/>
          </a:solidFill>
          <a:ln w="3175">
            <a:solidFill>
              <a:schemeClr val="accent1"/>
            </a:solidFill>
            <a:prstDash val="solid"/>
          </a:ln>
        </p:spPr>
        <p:txBody>
          <a:bodyPr/>
          <a:lstStyle/>
          <a:p>
            <a:endParaRPr lang="fr-FR" dirty="0"/>
          </a:p>
        </p:txBody>
      </p:sp>
      <p:sp>
        <p:nvSpPr>
          <p:cNvPr id="3" name="Text 1"/>
          <p:cNvSpPr txBox="1"/>
          <p:nvPr/>
        </p:nvSpPr>
        <p:spPr>
          <a:xfrm>
            <a:off x="548640" y="274320"/>
            <a:ext cx="566928" cy="274320"/>
          </a:xfrm>
          <a:prstGeom prst="rect">
            <a:avLst/>
          </a:prstGeom>
          <a:noFill/>
          <a:ln/>
        </p:spPr>
        <p:txBody>
          <a:bodyPr wrap="square" lIns="0" tIns="0" rIns="0" bIns="0" rtlCol="0" anchor="ctr"/>
          <a:lstStyle/>
          <a:p>
            <a:pPr marL="0" indent="0" algn="ctr">
              <a:buNone/>
            </a:pPr>
            <a:r>
              <a:rPr lang="en-US" sz="1200" b="1" dirty="0">
                <a:solidFill>
                  <a:schemeClr val="bg1"/>
                </a:solidFill>
              </a:rPr>
              <a:t>2.2</a:t>
            </a:r>
            <a:endParaRPr lang="en-US" sz="1200" dirty="0"/>
          </a:p>
        </p:txBody>
      </p:sp>
      <p:sp>
        <p:nvSpPr>
          <p:cNvPr id="4" name="Text 2"/>
          <p:cNvSpPr txBox="1"/>
          <p:nvPr/>
        </p:nvSpPr>
        <p:spPr>
          <a:xfrm>
            <a:off x="1234440" y="274320"/>
            <a:ext cx="731520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LA RÉSERVATION</a:t>
            </a:r>
            <a:endParaRPr lang="en-US" sz="1200" dirty="0"/>
          </a:p>
        </p:txBody>
      </p:sp>
      <p:sp>
        <p:nvSpPr>
          <p:cNvPr id="5"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Le choix de l’hôtel</a:t>
            </a:r>
            <a:endParaRPr lang="en-US" sz="2800" dirty="0"/>
          </a:p>
        </p:txBody>
      </p:sp>
      <p:sp>
        <p:nvSpPr>
          <p:cNvPr id="6" name="Cadre capture"/>
          <p:cNvSpPr/>
          <p:nvPr/>
        </p:nvSpPr>
        <p:spPr>
          <a:xfrm>
            <a:off x="548640" y="1728216"/>
            <a:ext cx="4498848" cy="4621412"/>
          </a:xfrm>
          <a:prstGeom prst="roundRect">
            <a:avLst>
              <a:gd name="adj" fmla="val 1220"/>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7" name="Image 0" descr="Capture de la liste des hôtels proposés"/>
          <p:cNvPicPr>
            <a:picLocks noChangeAspect="1"/>
          </p:cNvPicPr>
          <p:nvPr/>
        </p:nvPicPr>
        <p:blipFill>
          <a:blip r:embed="rId3"/>
          <a:stretch>
            <a:fillRect/>
          </a:stretch>
        </p:blipFill>
        <p:spPr>
          <a:xfrm>
            <a:off x="603504" y="1783080"/>
            <a:ext cx="4389120" cy="4511684"/>
          </a:xfrm>
          <a:prstGeom prst="rect">
            <a:avLst/>
          </a:prstGeom>
        </p:spPr>
      </p:pic>
      <p:sp>
        <p:nvSpPr>
          <p:cNvPr id="8" name="Repère chiffré"/>
          <p:cNvSpPr/>
          <p:nvPr/>
        </p:nvSpPr>
        <p:spPr>
          <a:xfrm>
            <a:off x="5486400" y="1783080"/>
            <a:ext cx="2971800" cy="1600200"/>
          </a:xfrm>
          <a:prstGeom prst="roundRect">
            <a:avLst>
              <a:gd name="adj" fmla="val 6857"/>
            </a:avLst>
          </a:prstGeom>
          <a:solidFill>
            <a:schemeClr val="bg2"/>
          </a:solidFill>
          <a:ln w="9525">
            <a:solidFill>
              <a:schemeClr val="accent6"/>
            </a:solidFill>
            <a:prstDash val="solid"/>
          </a:ln>
        </p:spPr>
        <p:txBody>
          <a:bodyPr/>
          <a:lstStyle/>
          <a:p>
            <a:endParaRPr lang="fr-FR" dirty="0"/>
          </a:p>
        </p:txBody>
      </p:sp>
      <p:sp>
        <p:nvSpPr>
          <p:cNvPr id="9" name="Text 6"/>
          <p:cNvSpPr txBox="1"/>
          <p:nvPr/>
        </p:nvSpPr>
        <p:spPr>
          <a:xfrm>
            <a:off x="5715000" y="1874520"/>
            <a:ext cx="2560320" cy="868680"/>
          </a:xfrm>
          <a:prstGeom prst="rect">
            <a:avLst/>
          </a:prstGeom>
          <a:noFill/>
          <a:ln/>
        </p:spPr>
        <p:txBody>
          <a:bodyPr wrap="square" lIns="0" tIns="0" rIns="0" bIns="0" rtlCol="0" anchor="ctr"/>
          <a:lstStyle/>
          <a:p>
            <a:pPr marL="0" indent="0">
              <a:buNone/>
            </a:pPr>
            <a:r>
              <a:rPr lang="en-US" sz="4800" b="1" dirty="0">
                <a:solidFill>
                  <a:schemeClr val="accent1"/>
                </a:solidFill>
              </a:rPr>
              <a:t>3</a:t>
            </a:r>
            <a:endParaRPr lang="en-US" sz="4800" dirty="0"/>
          </a:p>
        </p:txBody>
      </p:sp>
      <p:sp>
        <p:nvSpPr>
          <p:cNvPr id="10" name="Text 7"/>
          <p:cNvSpPr txBox="1"/>
          <p:nvPr/>
        </p:nvSpPr>
        <p:spPr>
          <a:xfrm>
            <a:off x="5715000" y="2743200"/>
            <a:ext cx="2560320" cy="502920"/>
          </a:xfrm>
          <a:prstGeom prst="rect">
            <a:avLst/>
          </a:prstGeom>
          <a:noFill/>
          <a:ln/>
        </p:spPr>
        <p:txBody>
          <a:bodyPr wrap="square" lIns="0" tIns="0" rIns="0" bIns="0" rtlCol="0" anchor="t"/>
          <a:lstStyle/>
          <a:p>
            <a:pPr marL="0" indent="0">
              <a:buNone/>
            </a:pPr>
            <a:r>
              <a:rPr lang="en-US" sz="1400" b="1" dirty="0">
                <a:solidFill>
                  <a:schemeClr val="tx1"/>
                </a:solidFill>
              </a:rPr>
              <a:t>hôtels</a:t>
            </a:r>
            <a:endParaRPr lang="en-US" sz="1400" dirty="0"/>
          </a:p>
        </p:txBody>
      </p:sp>
      <p:sp>
        <p:nvSpPr>
          <p:cNvPr id="11" name="Repère chiffré"/>
          <p:cNvSpPr/>
          <p:nvPr/>
        </p:nvSpPr>
        <p:spPr>
          <a:xfrm>
            <a:off x="8641080" y="1783080"/>
            <a:ext cx="2971800" cy="1600200"/>
          </a:xfrm>
          <a:prstGeom prst="roundRect">
            <a:avLst>
              <a:gd name="adj" fmla="val 6857"/>
            </a:avLst>
          </a:prstGeom>
          <a:solidFill>
            <a:schemeClr val="bg2"/>
          </a:solidFill>
          <a:ln w="9525">
            <a:solidFill>
              <a:schemeClr val="accent6"/>
            </a:solidFill>
            <a:prstDash val="solid"/>
          </a:ln>
        </p:spPr>
        <p:txBody>
          <a:bodyPr/>
          <a:lstStyle/>
          <a:p>
            <a:endParaRPr lang="fr-FR" dirty="0"/>
          </a:p>
        </p:txBody>
      </p:sp>
      <p:sp>
        <p:nvSpPr>
          <p:cNvPr id="12" name="Text 9"/>
          <p:cNvSpPr txBox="1"/>
          <p:nvPr/>
        </p:nvSpPr>
        <p:spPr>
          <a:xfrm>
            <a:off x="8869680" y="1874520"/>
            <a:ext cx="2560320" cy="868680"/>
          </a:xfrm>
          <a:prstGeom prst="rect">
            <a:avLst/>
          </a:prstGeom>
          <a:noFill/>
          <a:ln/>
        </p:spPr>
        <p:txBody>
          <a:bodyPr wrap="square" lIns="0" tIns="0" rIns="0" bIns="0" rtlCol="0" anchor="ctr"/>
          <a:lstStyle/>
          <a:p>
            <a:pPr marL="0" indent="0">
              <a:buNone/>
            </a:pPr>
            <a:r>
              <a:rPr lang="en-US" sz="4800" b="1" dirty="0">
                <a:solidFill>
                  <a:schemeClr val="accent1"/>
                </a:solidFill>
              </a:rPr>
              <a:t>5 kms</a:t>
            </a:r>
            <a:endParaRPr lang="en-US" sz="4800" dirty="0"/>
          </a:p>
        </p:txBody>
      </p:sp>
      <p:sp>
        <p:nvSpPr>
          <p:cNvPr id="13" name="Text 10"/>
          <p:cNvSpPr txBox="1"/>
          <p:nvPr/>
        </p:nvSpPr>
        <p:spPr>
          <a:xfrm>
            <a:off x="8869680" y="2743200"/>
            <a:ext cx="2560320" cy="502920"/>
          </a:xfrm>
          <a:prstGeom prst="rect">
            <a:avLst/>
          </a:prstGeom>
          <a:noFill/>
          <a:ln/>
        </p:spPr>
        <p:txBody>
          <a:bodyPr wrap="square" lIns="0" tIns="0" rIns="0" bIns="0" rtlCol="0" anchor="t"/>
          <a:lstStyle/>
          <a:p>
            <a:pPr marL="0" indent="0">
              <a:buNone/>
            </a:pPr>
            <a:r>
              <a:rPr lang="en-US" sz="1400" b="1" dirty="0">
                <a:solidFill>
                  <a:schemeClr val="tx1"/>
                </a:solidFill>
              </a:rPr>
              <a:t>autour du lieu de formation</a:t>
            </a:r>
            <a:endParaRPr lang="en-US" sz="1400" dirty="0"/>
          </a:p>
        </p:txBody>
      </p:sp>
      <p:sp>
        <p:nvSpPr>
          <p:cNvPr id="14" name="Text 11"/>
          <p:cNvSpPr txBox="1"/>
          <p:nvPr/>
        </p:nvSpPr>
        <p:spPr>
          <a:xfrm>
            <a:off x="5486400" y="3611880"/>
            <a:ext cx="6126480" cy="731520"/>
          </a:xfrm>
          <a:prstGeom prst="rect">
            <a:avLst/>
          </a:prstGeom>
          <a:noFill/>
          <a:ln/>
        </p:spPr>
        <p:txBody>
          <a:bodyPr wrap="square" lIns="0" tIns="0" rIns="0" bIns="0" rtlCol="0" anchor="t"/>
          <a:lstStyle/>
          <a:p>
            <a:pPr marL="0" indent="0">
              <a:buNone/>
            </a:pPr>
            <a:r>
              <a:rPr lang="en-US" sz="1600" dirty="0">
                <a:solidFill>
                  <a:schemeClr val="tx1"/>
                </a:solidFill>
              </a:rPr>
              <a:t>Par défaut, une sélection de </a:t>
            </a:r>
            <a:r>
              <a:rPr lang="en-US" sz="1600" b="1" dirty="0">
                <a:solidFill>
                  <a:schemeClr val="tx1"/>
                </a:solidFill>
              </a:rPr>
              <a:t>trois hôtels</a:t>
            </a:r>
            <a:r>
              <a:rPr lang="en-US" sz="1600" dirty="0">
                <a:solidFill>
                  <a:schemeClr val="tx1"/>
                </a:solidFill>
              </a:rPr>
              <a:t> est proposée dans un rayon de </a:t>
            </a:r>
            <a:r>
              <a:rPr lang="en-US" sz="1600" b="1" dirty="0">
                <a:solidFill>
                  <a:schemeClr val="tx1"/>
                </a:solidFill>
              </a:rPr>
              <a:t>5 kms</a:t>
            </a:r>
            <a:r>
              <a:rPr lang="en-US" sz="1600" dirty="0">
                <a:solidFill>
                  <a:schemeClr val="tx1"/>
                </a:solidFill>
              </a:rPr>
              <a:t> autour du lieu de formation.</a:t>
            </a:r>
            <a:endParaRPr lang="en-US" sz="1600" dirty="0"/>
          </a:p>
        </p:txBody>
      </p:sp>
      <p:sp>
        <p:nvSpPr>
          <p:cNvPr id="15" name="Carte carte"/>
          <p:cNvSpPr/>
          <p:nvPr/>
        </p:nvSpPr>
        <p:spPr>
          <a:xfrm>
            <a:off x="5486400" y="4572000"/>
            <a:ext cx="6153912" cy="1737360"/>
          </a:xfrm>
          <a:prstGeom prst="roundRect">
            <a:avLst>
              <a:gd name="adj" fmla="val 6316"/>
            </a:avLst>
          </a:prstGeom>
          <a:solidFill>
            <a:schemeClr val="tx1"/>
          </a:solidFill>
          <a:ln w="3175">
            <a:solidFill>
              <a:schemeClr val="tx1"/>
            </a:solidFill>
            <a:prstDash val="solid"/>
          </a:ln>
        </p:spPr>
        <p:txBody>
          <a:bodyPr/>
          <a:lstStyle/>
          <a:p>
            <a:endParaRPr lang="fr-FR" dirty="0"/>
          </a:p>
        </p:txBody>
      </p:sp>
      <p:sp>
        <p:nvSpPr>
          <p:cNvPr id="16" name="Cercle icône"/>
          <p:cNvSpPr/>
          <p:nvPr/>
        </p:nvSpPr>
        <p:spPr>
          <a:xfrm>
            <a:off x="5760720" y="5074920"/>
            <a:ext cx="731520" cy="731520"/>
          </a:xfrm>
          <a:prstGeom prst="ellipse">
            <a:avLst/>
          </a:prstGeom>
          <a:solidFill>
            <a:schemeClr val="accent1"/>
          </a:solidFill>
          <a:ln w="3175">
            <a:solidFill>
              <a:schemeClr val="accent1"/>
            </a:solidFill>
            <a:prstDash val="solid"/>
          </a:ln>
        </p:spPr>
        <p:txBody>
          <a:bodyPr/>
          <a:lstStyle/>
          <a:p>
            <a:endParaRPr lang="fr-FR" dirty="0"/>
          </a:p>
        </p:txBody>
      </p:sp>
      <p:pic>
        <p:nvPicPr>
          <p:cNvPr id="17" name="Image 1" descr="icône"/>
          <p:cNvPicPr>
            <a:picLocks noChangeAspect="1"/>
          </p:cNvPicPr>
          <p:nvPr/>
        </p:nvPicPr>
        <p:blipFill>
          <a:blip r:embed="rId4"/>
          <a:stretch>
            <a:fillRect/>
          </a:stretch>
        </p:blipFill>
        <p:spPr>
          <a:xfrm>
            <a:off x="5943600" y="5257800"/>
            <a:ext cx="365760" cy="365760"/>
          </a:xfrm>
          <a:prstGeom prst="rect">
            <a:avLst/>
          </a:prstGeom>
        </p:spPr>
      </p:pic>
      <p:sp>
        <p:nvSpPr>
          <p:cNvPr id="18" name="Text 14"/>
          <p:cNvSpPr txBox="1"/>
          <p:nvPr/>
        </p:nvSpPr>
        <p:spPr>
          <a:xfrm>
            <a:off x="6720840" y="4709160"/>
            <a:ext cx="4709160" cy="1463040"/>
          </a:xfrm>
          <a:prstGeom prst="rect">
            <a:avLst/>
          </a:prstGeom>
          <a:noFill/>
          <a:ln/>
        </p:spPr>
        <p:txBody>
          <a:bodyPr wrap="square" lIns="0" tIns="0" rIns="0" bIns="0" rtlCol="0" anchor="ctr"/>
          <a:lstStyle/>
          <a:p>
            <a:pPr marL="0" indent="0">
              <a:buNone/>
            </a:pPr>
            <a:r>
              <a:rPr lang="en-US" sz="1600" b="1" dirty="0">
                <a:solidFill>
                  <a:schemeClr val="bg1"/>
                </a:solidFill>
              </a:rPr>
              <a:t>Possibilité d’afficher les résultats de la recherche sur la carte qui va également indiquer le lieu de la formation</a:t>
            </a:r>
            <a:endParaRPr lang="en-US" sz="16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Puce section"/>
          <p:cNvSpPr/>
          <p:nvPr/>
        </p:nvSpPr>
        <p:spPr>
          <a:xfrm>
            <a:off x="548640" y="274320"/>
            <a:ext cx="566928" cy="274320"/>
          </a:xfrm>
          <a:prstGeom prst="roundRect">
            <a:avLst>
              <a:gd name="adj" fmla="val 20000"/>
            </a:avLst>
          </a:prstGeom>
          <a:solidFill>
            <a:schemeClr val="accent1"/>
          </a:solidFill>
          <a:ln w="3175">
            <a:solidFill>
              <a:schemeClr val="accent1"/>
            </a:solidFill>
            <a:prstDash val="solid"/>
          </a:ln>
        </p:spPr>
        <p:txBody>
          <a:bodyPr/>
          <a:lstStyle/>
          <a:p>
            <a:endParaRPr lang="fr-FR" dirty="0"/>
          </a:p>
        </p:txBody>
      </p:sp>
      <p:sp>
        <p:nvSpPr>
          <p:cNvPr id="3" name="Text 1"/>
          <p:cNvSpPr txBox="1"/>
          <p:nvPr/>
        </p:nvSpPr>
        <p:spPr>
          <a:xfrm>
            <a:off x="548640" y="274320"/>
            <a:ext cx="566928" cy="274320"/>
          </a:xfrm>
          <a:prstGeom prst="rect">
            <a:avLst/>
          </a:prstGeom>
          <a:noFill/>
          <a:ln/>
        </p:spPr>
        <p:txBody>
          <a:bodyPr wrap="square" lIns="0" tIns="0" rIns="0" bIns="0" rtlCol="0" anchor="ctr"/>
          <a:lstStyle/>
          <a:p>
            <a:pPr marL="0" indent="0" algn="ctr">
              <a:buNone/>
            </a:pPr>
            <a:r>
              <a:rPr lang="en-US" sz="1200" b="1" dirty="0">
                <a:solidFill>
                  <a:schemeClr val="bg1"/>
                </a:solidFill>
              </a:rPr>
              <a:t>2.2</a:t>
            </a:r>
            <a:endParaRPr lang="en-US" sz="1200" dirty="0"/>
          </a:p>
        </p:txBody>
      </p:sp>
      <p:sp>
        <p:nvSpPr>
          <p:cNvPr id="4" name="Text 2"/>
          <p:cNvSpPr txBox="1"/>
          <p:nvPr/>
        </p:nvSpPr>
        <p:spPr>
          <a:xfrm>
            <a:off x="1234440" y="274320"/>
            <a:ext cx="731520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LA RÉSERVATION</a:t>
            </a:r>
            <a:endParaRPr lang="en-US" sz="1200" dirty="0"/>
          </a:p>
        </p:txBody>
      </p:sp>
      <p:sp>
        <p:nvSpPr>
          <p:cNvPr id="5"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Le choix de l’hôtel</a:t>
            </a:r>
            <a:endParaRPr lang="en-US" sz="2800" dirty="0"/>
          </a:p>
        </p:txBody>
      </p:sp>
      <p:sp>
        <p:nvSpPr>
          <p:cNvPr id="6" name="Cadre capture"/>
          <p:cNvSpPr/>
          <p:nvPr/>
        </p:nvSpPr>
        <p:spPr>
          <a:xfrm>
            <a:off x="548640" y="1773936"/>
            <a:ext cx="6967728" cy="2841304"/>
          </a:xfrm>
          <a:prstGeom prst="roundRect">
            <a:avLst>
              <a:gd name="adj" fmla="val 1931"/>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7" name="Image 0" descr="Capture du détail d’un hôtel"/>
          <p:cNvPicPr>
            <a:picLocks noChangeAspect="1"/>
          </p:cNvPicPr>
          <p:nvPr/>
        </p:nvPicPr>
        <p:blipFill>
          <a:blip r:embed="rId3"/>
          <a:stretch>
            <a:fillRect/>
          </a:stretch>
        </p:blipFill>
        <p:spPr>
          <a:xfrm>
            <a:off x="603504" y="1828800"/>
            <a:ext cx="6858000" cy="2731576"/>
          </a:xfrm>
          <a:prstGeom prst="rect">
            <a:avLst/>
          </a:prstGeom>
        </p:spPr>
      </p:pic>
      <p:sp>
        <p:nvSpPr>
          <p:cNvPr id="8" name="Text 5"/>
          <p:cNvSpPr txBox="1"/>
          <p:nvPr/>
        </p:nvSpPr>
        <p:spPr>
          <a:xfrm>
            <a:off x="548640" y="4846320"/>
            <a:ext cx="6949440" cy="731520"/>
          </a:xfrm>
          <a:prstGeom prst="rect">
            <a:avLst/>
          </a:prstGeom>
          <a:noFill/>
          <a:ln/>
        </p:spPr>
        <p:txBody>
          <a:bodyPr wrap="square" lIns="0" tIns="0" rIns="0" bIns="0" rtlCol="0" anchor="t"/>
          <a:lstStyle/>
          <a:p>
            <a:pPr marL="0" indent="0">
              <a:buNone/>
            </a:pPr>
            <a:r>
              <a:rPr lang="en-US" sz="1400" dirty="0">
                <a:solidFill>
                  <a:schemeClr val="tx1"/>
                </a:solidFill>
              </a:rPr>
              <a:t>En cliquant sur descriptif de l’hôtel, vous pouvez accéder à sa localisation, au descriptif détaillé et aux photos.</a:t>
            </a:r>
            <a:endParaRPr lang="en-US" sz="1400" dirty="0"/>
          </a:p>
        </p:txBody>
      </p:sp>
      <p:sp>
        <p:nvSpPr>
          <p:cNvPr id="9" name="Bouton"/>
          <p:cNvSpPr/>
          <p:nvPr/>
        </p:nvSpPr>
        <p:spPr>
          <a:xfrm>
            <a:off x="548640" y="5760720"/>
            <a:ext cx="3566160" cy="594360"/>
          </a:xfrm>
          <a:prstGeom prst="roundRect">
            <a:avLst>
              <a:gd name="adj" fmla="val 49231"/>
            </a:avLst>
          </a:prstGeom>
          <a:solidFill>
            <a:schemeClr val="accent1"/>
          </a:solidFill>
          <a:ln w="3175">
            <a:solidFill>
              <a:schemeClr val="accent1"/>
            </a:solidFill>
            <a:prstDash val="solid"/>
          </a:ln>
        </p:spPr>
        <p:txBody>
          <a:bodyPr/>
          <a:lstStyle/>
          <a:p>
            <a:endParaRPr lang="fr-FR" dirty="0"/>
          </a:p>
        </p:txBody>
      </p:sp>
      <p:sp>
        <p:nvSpPr>
          <p:cNvPr id="10" name="Text 7"/>
          <p:cNvSpPr txBox="1"/>
          <p:nvPr/>
        </p:nvSpPr>
        <p:spPr>
          <a:xfrm>
            <a:off x="548640" y="5760720"/>
            <a:ext cx="3566160" cy="594360"/>
          </a:xfrm>
          <a:prstGeom prst="rect">
            <a:avLst/>
          </a:prstGeom>
          <a:noFill/>
          <a:ln/>
        </p:spPr>
        <p:txBody>
          <a:bodyPr wrap="square" lIns="0" tIns="0" rIns="0" bIns="0" rtlCol="0" anchor="ctr"/>
          <a:lstStyle/>
          <a:p>
            <a:pPr marL="0" indent="0" algn="ctr">
              <a:buNone/>
            </a:pPr>
            <a:r>
              <a:rPr lang="en-US" sz="1600" dirty="0">
                <a:solidFill>
                  <a:schemeClr val="bg1"/>
                </a:solidFill>
              </a:rPr>
              <a:t>Enfin cliquer sur </a:t>
            </a:r>
            <a:r>
              <a:rPr lang="en-US" sz="1600" b="1" dirty="0">
                <a:solidFill>
                  <a:schemeClr val="bg1"/>
                </a:solidFill>
              </a:rPr>
              <a:t>RESERVER</a:t>
            </a:r>
            <a:endParaRPr lang="en-US" sz="1600" dirty="0"/>
          </a:p>
        </p:txBody>
      </p:sp>
      <p:sp>
        <p:nvSpPr>
          <p:cNvPr id="11" name="Panneau pictogrammes"/>
          <p:cNvSpPr/>
          <p:nvPr/>
        </p:nvSpPr>
        <p:spPr>
          <a:xfrm>
            <a:off x="7863840" y="1783080"/>
            <a:ext cx="3776472" cy="4572000"/>
          </a:xfrm>
          <a:prstGeom prst="roundRect">
            <a:avLst>
              <a:gd name="adj" fmla="val 2906"/>
            </a:avLst>
          </a:prstGeom>
          <a:solidFill>
            <a:schemeClr val="bg2"/>
          </a:solidFill>
          <a:ln w="9525">
            <a:solidFill>
              <a:schemeClr val="accent6"/>
            </a:solidFill>
            <a:prstDash val="solid"/>
          </a:ln>
        </p:spPr>
        <p:txBody>
          <a:bodyPr/>
          <a:lstStyle/>
          <a:p>
            <a:endParaRPr lang="fr-FR" dirty="0"/>
          </a:p>
        </p:txBody>
      </p:sp>
      <p:sp>
        <p:nvSpPr>
          <p:cNvPr id="12" name="Text 9"/>
          <p:cNvSpPr txBox="1"/>
          <p:nvPr/>
        </p:nvSpPr>
        <p:spPr>
          <a:xfrm>
            <a:off x="8138160" y="1965960"/>
            <a:ext cx="3246120" cy="1234440"/>
          </a:xfrm>
          <a:prstGeom prst="rect">
            <a:avLst/>
          </a:prstGeom>
          <a:noFill/>
          <a:ln/>
        </p:spPr>
        <p:txBody>
          <a:bodyPr wrap="square" lIns="0" tIns="0" rIns="0" bIns="0" rtlCol="0" anchor="t"/>
          <a:lstStyle/>
          <a:p>
            <a:pPr marL="0" indent="0">
              <a:buNone/>
            </a:pPr>
            <a:r>
              <a:rPr lang="en-US" sz="1400" dirty="0">
                <a:solidFill>
                  <a:schemeClr val="tx1"/>
                </a:solidFill>
              </a:rPr>
              <a:t>Lorsque vous avez réalisé votre choix d’hôtel, les informations suivantes sont affichées sous forme de pictogramme :</a:t>
            </a:r>
            <a:endParaRPr lang="en-US" sz="1400" dirty="0"/>
          </a:p>
        </p:txBody>
      </p:sp>
      <p:sp>
        <p:nvSpPr>
          <p:cNvPr id="13" name="Cercle icône"/>
          <p:cNvSpPr/>
          <p:nvPr/>
        </p:nvSpPr>
        <p:spPr>
          <a:xfrm>
            <a:off x="8138160" y="3337560"/>
            <a:ext cx="640080" cy="640080"/>
          </a:xfrm>
          <a:prstGeom prst="ellipse">
            <a:avLst/>
          </a:prstGeom>
          <a:solidFill>
            <a:schemeClr val="tx1"/>
          </a:solidFill>
          <a:ln w="3175">
            <a:solidFill>
              <a:schemeClr val="tx1"/>
            </a:solidFill>
            <a:prstDash val="solid"/>
          </a:ln>
        </p:spPr>
        <p:txBody>
          <a:bodyPr/>
          <a:lstStyle/>
          <a:p>
            <a:endParaRPr lang="fr-FR" dirty="0"/>
          </a:p>
        </p:txBody>
      </p:sp>
      <p:pic>
        <p:nvPicPr>
          <p:cNvPr id="14" name="Image 1" descr="icône"/>
          <p:cNvPicPr>
            <a:picLocks noChangeAspect="1"/>
          </p:cNvPicPr>
          <p:nvPr/>
        </p:nvPicPr>
        <p:blipFill>
          <a:blip r:embed="rId4"/>
          <a:stretch>
            <a:fillRect/>
          </a:stretch>
        </p:blipFill>
        <p:spPr>
          <a:xfrm>
            <a:off x="8298180" y="3497580"/>
            <a:ext cx="320040" cy="320040"/>
          </a:xfrm>
          <a:prstGeom prst="rect">
            <a:avLst/>
          </a:prstGeom>
        </p:spPr>
      </p:pic>
      <p:sp>
        <p:nvSpPr>
          <p:cNvPr id="15" name="Text 11"/>
          <p:cNvSpPr txBox="1"/>
          <p:nvPr/>
        </p:nvSpPr>
        <p:spPr>
          <a:xfrm>
            <a:off x="8961120" y="3291840"/>
            <a:ext cx="2468880" cy="731520"/>
          </a:xfrm>
          <a:prstGeom prst="rect">
            <a:avLst/>
          </a:prstGeom>
          <a:noFill/>
          <a:ln/>
        </p:spPr>
        <p:txBody>
          <a:bodyPr wrap="square" lIns="0" tIns="0" rIns="0" bIns="0" rtlCol="0" anchor="ctr"/>
          <a:lstStyle/>
          <a:p>
            <a:pPr marL="0" indent="0">
              <a:buNone/>
            </a:pPr>
            <a:r>
              <a:rPr lang="en-US" sz="1400" b="1" dirty="0">
                <a:solidFill>
                  <a:schemeClr val="tx1"/>
                </a:solidFill>
              </a:rPr>
              <a:t>petit-déjeuner inclus,</a:t>
            </a:r>
            <a:endParaRPr lang="en-US" sz="1400" dirty="0"/>
          </a:p>
        </p:txBody>
      </p:sp>
      <p:sp>
        <p:nvSpPr>
          <p:cNvPr id="16" name="Cercle icône"/>
          <p:cNvSpPr/>
          <p:nvPr/>
        </p:nvSpPr>
        <p:spPr>
          <a:xfrm>
            <a:off x="8138160" y="4297680"/>
            <a:ext cx="640080" cy="640080"/>
          </a:xfrm>
          <a:prstGeom prst="ellipse">
            <a:avLst/>
          </a:prstGeom>
          <a:solidFill>
            <a:schemeClr val="tx1"/>
          </a:solidFill>
          <a:ln w="3175">
            <a:solidFill>
              <a:schemeClr val="tx1"/>
            </a:solidFill>
            <a:prstDash val="solid"/>
          </a:ln>
        </p:spPr>
        <p:txBody>
          <a:bodyPr/>
          <a:lstStyle/>
          <a:p>
            <a:endParaRPr lang="fr-FR" dirty="0"/>
          </a:p>
        </p:txBody>
      </p:sp>
      <p:pic>
        <p:nvPicPr>
          <p:cNvPr id="17" name="Image 2" descr="icône"/>
          <p:cNvPicPr>
            <a:picLocks noChangeAspect="1"/>
          </p:cNvPicPr>
          <p:nvPr/>
        </p:nvPicPr>
        <p:blipFill>
          <a:blip r:embed="rId5"/>
          <a:stretch>
            <a:fillRect/>
          </a:stretch>
        </p:blipFill>
        <p:spPr>
          <a:xfrm>
            <a:off x="8298180" y="4457700"/>
            <a:ext cx="320040" cy="320040"/>
          </a:xfrm>
          <a:prstGeom prst="rect">
            <a:avLst/>
          </a:prstGeom>
        </p:spPr>
      </p:pic>
      <p:sp>
        <p:nvSpPr>
          <p:cNvPr id="18" name="Text 13"/>
          <p:cNvSpPr txBox="1"/>
          <p:nvPr/>
        </p:nvSpPr>
        <p:spPr>
          <a:xfrm>
            <a:off x="8961120" y="4251960"/>
            <a:ext cx="2468880" cy="731520"/>
          </a:xfrm>
          <a:prstGeom prst="rect">
            <a:avLst/>
          </a:prstGeom>
          <a:noFill/>
          <a:ln/>
        </p:spPr>
        <p:txBody>
          <a:bodyPr wrap="square" lIns="0" tIns="0" rIns="0" bIns="0" rtlCol="0" anchor="ctr"/>
          <a:lstStyle/>
          <a:p>
            <a:pPr marL="0" indent="0">
              <a:buNone/>
            </a:pPr>
            <a:r>
              <a:rPr lang="en-US" sz="1400" b="1" dirty="0">
                <a:solidFill>
                  <a:schemeClr val="tx1"/>
                </a:solidFill>
              </a:rPr>
              <a:t>réservation remboursable en cas d’annulation,</a:t>
            </a:r>
            <a:endParaRPr lang="en-US" sz="1400" dirty="0"/>
          </a:p>
        </p:txBody>
      </p:sp>
      <p:sp>
        <p:nvSpPr>
          <p:cNvPr id="19" name="Cercle icône"/>
          <p:cNvSpPr/>
          <p:nvPr/>
        </p:nvSpPr>
        <p:spPr>
          <a:xfrm>
            <a:off x="8138160" y="5257800"/>
            <a:ext cx="640080" cy="640080"/>
          </a:xfrm>
          <a:prstGeom prst="ellipse">
            <a:avLst/>
          </a:prstGeom>
          <a:solidFill>
            <a:schemeClr val="tx1"/>
          </a:solidFill>
          <a:ln w="3175">
            <a:solidFill>
              <a:schemeClr val="tx1"/>
            </a:solidFill>
            <a:prstDash val="solid"/>
          </a:ln>
        </p:spPr>
        <p:txBody>
          <a:bodyPr/>
          <a:lstStyle/>
          <a:p>
            <a:endParaRPr lang="fr-FR" dirty="0"/>
          </a:p>
        </p:txBody>
      </p:sp>
      <p:pic>
        <p:nvPicPr>
          <p:cNvPr id="20" name="Image 3" descr="icône"/>
          <p:cNvPicPr>
            <a:picLocks noChangeAspect="1"/>
          </p:cNvPicPr>
          <p:nvPr/>
        </p:nvPicPr>
        <p:blipFill>
          <a:blip r:embed="rId6"/>
          <a:stretch>
            <a:fillRect/>
          </a:stretch>
        </p:blipFill>
        <p:spPr>
          <a:xfrm>
            <a:off x="8298180" y="5417820"/>
            <a:ext cx="320040" cy="320040"/>
          </a:xfrm>
          <a:prstGeom prst="rect">
            <a:avLst/>
          </a:prstGeom>
        </p:spPr>
      </p:pic>
      <p:sp>
        <p:nvSpPr>
          <p:cNvPr id="21" name="Text 15"/>
          <p:cNvSpPr txBox="1"/>
          <p:nvPr/>
        </p:nvSpPr>
        <p:spPr>
          <a:xfrm>
            <a:off x="8961120" y="5212080"/>
            <a:ext cx="2468880" cy="731520"/>
          </a:xfrm>
          <a:prstGeom prst="rect">
            <a:avLst/>
          </a:prstGeom>
          <a:noFill/>
          <a:ln/>
        </p:spPr>
        <p:txBody>
          <a:bodyPr wrap="square" lIns="0" tIns="0" rIns="0" bIns="0" rtlCol="0" anchor="ctr"/>
          <a:lstStyle/>
          <a:p>
            <a:pPr marL="0" indent="0">
              <a:buNone/>
            </a:pPr>
            <a:r>
              <a:rPr lang="en-US" sz="1400" b="1" dirty="0">
                <a:solidFill>
                  <a:schemeClr val="tx1"/>
                </a:solidFill>
              </a:rPr>
              <a:t>nombre de chambres disponibles à la réservation</a:t>
            </a:r>
            <a:endParaRPr lang="en-US" sz="14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Puce section"/>
          <p:cNvSpPr/>
          <p:nvPr/>
        </p:nvSpPr>
        <p:spPr>
          <a:xfrm>
            <a:off x="548640" y="274320"/>
            <a:ext cx="566928" cy="274320"/>
          </a:xfrm>
          <a:prstGeom prst="roundRect">
            <a:avLst>
              <a:gd name="adj" fmla="val 20000"/>
            </a:avLst>
          </a:prstGeom>
          <a:solidFill>
            <a:schemeClr val="accent1"/>
          </a:solidFill>
          <a:ln w="3175">
            <a:solidFill>
              <a:schemeClr val="accent1"/>
            </a:solidFill>
            <a:prstDash val="solid"/>
          </a:ln>
        </p:spPr>
        <p:txBody>
          <a:bodyPr/>
          <a:lstStyle/>
          <a:p>
            <a:endParaRPr lang="fr-FR" dirty="0"/>
          </a:p>
        </p:txBody>
      </p:sp>
      <p:sp>
        <p:nvSpPr>
          <p:cNvPr id="3" name="Text 1"/>
          <p:cNvSpPr txBox="1"/>
          <p:nvPr/>
        </p:nvSpPr>
        <p:spPr>
          <a:xfrm>
            <a:off x="548640" y="274320"/>
            <a:ext cx="566928" cy="274320"/>
          </a:xfrm>
          <a:prstGeom prst="rect">
            <a:avLst/>
          </a:prstGeom>
          <a:noFill/>
          <a:ln/>
        </p:spPr>
        <p:txBody>
          <a:bodyPr wrap="square" lIns="0" tIns="0" rIns="0" bIns="0" rtlCol="0" anchor="ctr"/>
          <a:lstStyle/>
          <a:p>
            <a:pPr marL="0" indent="0" algn="ctr">
              <a:buNone/>
            </a:pPr>
            <a:r>
              <a:rPr lang="en-US" sz="1200" b="1" dirty="0">
                <a:solidFill>
                  <a:schemeClr val="bg1"/>
                </a:solidFill>
              </a:rPr>
              <a:t>2.2</a:t>
            </a:r>
            <a:endParaRPr lang="en-US" sz="1200" dirty="0"/>
          </a:p>
        </p:txBody>
      </p:sp>
      <p:sp>
        <p:nvSpPr>
          <p:cNvPr id="4" name="Text 2"/>
          <p:cNvSpPr txBox="1"/>
          <p:nvPr/>
        </p:nvSpPr>
        <p:spPr>
          <a:xfrm>
            <a:off x="1234440" y="274320"/>
            <a:ext cx="731520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LA RÉSERVATION</a:t>
            </a:r>
            <a:endParaRPr lang="en-US" sz="1200" dirty="0"/>
          </a:p>
        </p:txBody>
      </p:sp>
      <p:sp>
        <p:nvSpPr>
          <p:cNvPr id="5"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Le choix de l’hôtel</a:t>
            </a:r>
            <a:endParaRPr lang="en-US" sz="2800" dirty="0"/>
          </a:p>
        </p:txBody>
      </p:sp>
      <p:sp>
        <p:nvSpPr>
          <p:cNvPr id="6" name="Cadre capture"/>
          <p:cNvSpPr/>
          <p:nvPr/>
        </p:nvSpPr>
        <p:spPr>
          <a:xfrm>
            <a:off x="548640" y="1728216"/>
            <a:ext cx="4035095" cy="4636008"/>
          </a:xfrm>
          <a:prstGeom prst="roundRect">
            <a:avLst>
              <a:gd name="adj" fmla="val 1360"/>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7" name="Image 0" descr="Capture du formulaire de réservation"/>
          <p:cNvPicPr>
            <a:picLocks noChangeAspect="1"/>
          </p:cNvPicPr>
          <p:nvPr/>
        </p:nvPicPr>
        <p:blipFill>
          <a:blip r:embed="rId3"/>
          <a:stretch>
            <a:fillRect/>
          </a:stretch>
        </p:blipFill>
        <p:spPr>
          <a:xfrm>
            <a:off x="603504" y="1783080"/>
            <a:ext cx="3925367" cy="4526280"/>
          </a:xfrm>
          <a:prstGeom prst="rect">
            <a:avLst/>
          </a:prstGeom>
        </p:spPr>
      </p:pic>
      <p:sp>
        <p:nvSpPr>
          <p:cNvPr id="8" name="Text 5"/>
          <p:cNvSpPr txBox="1"/>
          <p:nvPr/>
        </p:nvSpPr>
        <p:spPr>
          <a:xfrm>
            <a:off x="5029200" y="1783080"/>
            <a:ext cx="6583680" cy="411480"/>
          </a:xfrm>
          <a:prstGeom prst="rect">
            <a:avLst/>
          </a:prstGeom>
          <a:noFill/>
          <a:ln/>
        </p:spPr>
        <p:txBody>
          <a:bodyPr wrap="square" lIns="0" tIns="0" rIns="0" bIns="0" rtlCol="0" anchor="ctr"/>
          <a:lstStyle/>
          <a:p>
            <a:pPr marL="0" indent="0">
              <a:buNone/>
            </a:pPr>
            <a:r>
              <a:rPr lang="en-US" sz="1800" b="1" dirty="0">
                <a:solidFill>
                  <a:schemeClr val="tx1"/>
                </a:solidFill>
              </a:rPr>
              <a:t>Pour finaliser votre réservation, vous devez renseigner vos</a:t>
            </a:r>
            <a:endParaRPr lang="en-US" sz="1800" dirty="0"/>
          </a:p>
        </p:txBody>
      </p:sp>
      <p:sp>
        <p:nvSpPr>
          <p:cNvPr id="9" name="Champ 1"/>
          <p:cNvSpPr/>
          <p:nvPr/>
        </p:nvSpPr>
        <p:spPr>
          <a:xfrm>
            <a:off x="5029200" y="2377440"/>
            <a:ext cx="3200400" cy="548640"/>
          </a:xfrm>
          <a:prstGeom prst="roundRect">
            <a:avLst>
              <a:gd name="adj" fmla="val 50000"/>
            </a:avLst>
          </a:prstGeom>
          <a:solidFill>
            <a:schemeClr val="bg2"/>
          </a:solidFill>
          <a:ln w="9525">
            <a:solidFill>
              <a:schemeClr val="accent6"/>
            </a:solidFill>
            <a:prstDash val="solid"/>
          </a:ln>
        </p:spPr>
        <p:txBody>
          <a:bodyPr/>
          <a:lstStyle/>
          <a:p>
            <a:endParaRPr lang="fr-FR" dirty="0"/>
          </a:p>
        </p:txBody>
      </p:sp>
      <p:pic>
        <p:nvPicPr>
          <p:cNvPr id="10" name="Image 1" descr="icône"/>
          <p:cNvPicPr>
            <a:picLocks noChangeAspect="1"/>
          </p:cNvPicPr>
          <p:nvPr/>
        </p:nvPicPr>
        <p:blipFill>
          <a:blip r:embed="rId4"/>
          <a:stretch>
            <a:fillRect/>
          </a:stretch>
        </p:blipFill>
        <p:spPr>
          <a:xfrm>
            <a:off x="5212080" y="2532888"/>
            <a:ext cx="237744" cy="237744"/>
          </a:xfrm>
          <a:prstGeom prst="rect">
            <a:avLst/>
          </a:prstGeom>
        </p:spPr>
      </p:pic>
      <p:sp>
        <p:nvSpPr>
          <p:cNvPr id="11" name="Text 7"/>
          <p:cNvSpPr txBox="1"/>
          <p:nvPr/>
        </p:nvSpPr>
        <p:spPr>
          <a:xfrm>
            <a:off x="5577840" y="2377440"/>
            <a:ext cx="2560320" cy="548640"/>
          </a:xfrm>
          <a:prstGeom prst="rect">
            <a:avLst/>
          </a:prstGeom>
          <a:noFill/>
          <a:ln/>
        </p:spPr>
        <p:txBody>
          <a:bodyPr wrap="square" lIns="0" tIns="0" rIns="0" bIns="0" rtlCol="0" anchor="ctr"/>
          <a:lstStyle/>
          <a:p>
            <a:pPr marL="0" indent="0">
              <a:buNone/>
            </a:pPr>
            <a:r>
              <a:rPr lang="en-US" sz="1400" dirty="0">
                <a:solidFill>
                  <a:schemeClr val="tx1"/>
                </a:solidFill>
              </a:rPr>
              <a:t>nom,</a:t>
            </a:r>
            <a:endParaRPr lang="en-US" sz="1400" dirty="0"/>
          </a:p>
        </p:txBody>
      </p:sp>
      <p:sp>
        <p:nvSpPr>
          <p:cNvPr id="12" name="Champ 2"/>
          <p:cNvSpPr/>
          <p:nvPr/>
        </p:nvSpPr>
        <p:spPr>
          <a:xfrm>
            <a:off x="8412480" y="2377440"/>
            <a:ext cx="3200400" cy="548640"/>
          </a:xfrm>
          <a:prstGeom prst="roundRect">
            <a:avLst>
              <a:gd name="adj" fmla="val 50000"/>
            </a:avLst>
          </a:prstGeom>
          <a:solidFill>
            <a:schemeClr val="bg2"/>
          </a:solidFill>
          <a:ln w="9525">
            <a:solidFill>
              <a:schemeClr val="accent6"/>
            </a:solidFill>
            <a:prstDash val="solid"/>
          </a:ln>
        </p:spPr>
        <p:txBody>
          <a:bodyPr/>
          <a:lstStyle/>
          <a:p>
            <a:endParaRPr lang="fr-FR" dirty="0"/>
          </a:p>
        </p:txBody>
      </p:sp>
      <p:pic>
        <p:nvPicPr>
          <p:cNvPr id="13" name="Image 2" descr="icône"/>
          <p:cNvPicPr>
            <a:picLocks noChangeAspect="1"/>
          </p:cNvPicPr>
          <p:nvPr/>
        </p:nvPicPr>
        <p:blipFill>
          <a:blip r:embed="rId4"/>
          <a:stretch>
            <a:fillRect/>
          </a:stretch>
        </p:blipFill>
        <p:spPr>
          <a:xfrm>
            <a:off x="8595360" y="2532888"/>
            <a:ext cx="237744" cy="237744"/>
          </a:xfrm>
          <a:prstGeom prst="rect">
            <a:avLst/>
          </a:prstGeom>
        </p:spPr>
      </p:pic>
      <p:sp>
        <p:nvSpPr>
          <p:cNvPr id="14" name="Text 9"/>
          <p:cNvSpPr txBox="1"/>
          <p:nvPr/>
        </p:nvSpPr>
        <p:spPr>
          <a:xfrm>
            <a:off x="8961120" y="2377440"/>
            <a:ext cx="2560320" cy="548640"/>
          </a:xfrm>
          <a:prstGeom prst="rect">
            <a:avLst/>
          </a:prstGeom>
          <a:noFill/>
          <a:ln/>
        </p:spPr>
        <p:txBody>
          <a:bodyPr wrap="square" lIns="0" tIns="0" rIns="0" bIns="0" rtlCol="0" anchor="ctr"/>
          <a:lstStyle/>
          <a:p>
            <a:pPr marL="0" indent="0">
              <a:buNone/>
            </a:pPr>
            <a:r>
              <a:rPr lang="en-US" sz="1400" dirty="0">
                <a:solidFill>
                  <a:schemeClr val="tx1"/>
                </a:solidFill>
              </a:rPr>
              <a:t>prénom,</a:t>
            </a:r>
            <a:endParaRPr lang="en-US" sz="1400" dirty="0"/>
          </a:p>
        </p:txBody>
      </p:sp>
      <p:sp>
        <p:nvSpPr>
          <p:cNvPr id="15" name="Champ 3"/>
          <p:cNvSpPr/>
          <p:nvPr/>
        </p:nvSpPr>
        <p:spPr>
          <a:xfrm>
            <a:off x="5029200" y="3063240"/>
            <a:ext cx="3200400" cy="548640"/>
          </a:xfrm>
          <a:prstGeom prst="roundRect">
            <a:avLst>
              <a:gd name="adj" fmla="val 50000"/>
            </a:avLst>
          </a:prstGeom>
          <a:solidFill>
            <a:schemeClr val="bg2"/>
          </a:solidFill>
          <a:ln w="9525">
            <a:solidFill>
              <a:schemeClr val="accent6"/>
            </a:solidFill>
            <a:prstDash val="solid"/>
          </a:ln>
        </p:spPr>
        <p:txBody>
          <a:bodyPr/>
          <a:lstStyle/>
          <a:p>
            <a:endParaRPr lang="fr-FR" dirty="0"/>
          </a:p>
        </p:txBody>
      </p:sp>
      <p:pic>
        <p:nvPicPr>
          <p:cNvPr id="16" name="Image 3" descr="icône"/>
          <p:cNvPicPr>
            <a:picLocks noChangeAspect="1"/>
          </p:cNvPicPr>
          <p:nvPr/>
        </p:nvPicPr>
        <p:blipFill>
          <a:blip r:embed="rId5"/>
          <a:stretch>
            <a:fillRect/>
          </a:stretch>
        </p:blipFill>
        <p:spPr>
          <a:xfrm>
            <a:off x="5212080" y="3218688"/>
            <a:ext cx="237744" cy="237744"/>
          </a:xfrm>
          <a:prstGeom prst="rect">
            <a:avLst/>
          </a:prstGeom>
        </p:spPr>
      </p:pic>
      <p:sp>
        <p:nvSpPr>
          <p:cNvPr id="17" name="Text 11"/>
          <p:cNvSpPr txBox="1"/>
          <p:nvPr/>
        </p:nvSpPr>
        <p:spPr>
          <a:xfrm>
            <a:off x="5577840" y="3063240"/>
            <a:ext cx="2560320" cy="548640"/>
          </a:xfrm>
          <a:prstGeom prst="rect">
            <a:avLst/>
          </a:prstGeom>
          <a:noFill/>
          <a:ln/>
        </p:spPr>
        <p:txBody>
          <a:bodyPr wrap="square" lIns="0" tIns="0" rIns="0" bIns="0" rtlCol="0" anchor="ctr"/>
          <a:lstStyle/>
          <a:p>
            <a:pPr marL="0" indent="0">
              <a:buNone/>
            </a:pPr>
            <a:r>
              <a:rPr lang="en-US" sz="1400" dirty="0">
                <a:solidFill>
                  <a:schemeClr val="tx1"/>
                </a:solidFill>
              </a:rPr>
              <a:t>fonction (qualité intervenant),</a:t>
            </a:r>
            <a:endParaRPr lang="en-US" sz="1400" dirty="0"/>
          </a:p>
        </p:txBody>
      </p:sp>
      <p:sp>
        <p:nvSpPr>
          <p:cNvPr id="18" name="Champ 4"/>
          <p:cNvSpPr/>
          <p:nvPr/>
        </p:nvSpPr>
        <p:spPr>
          <a:xfrm>
            <a:off x="8412480" y="3063240"/>
            <a:ext cx="3200400" cy="548640"/>
          </a:xfrm>
          <a:prstGeom prst="roundRect">
            <a:avLst>
              <a:gd name="adj" fmla="val 50000"/>
            </a:avLst>
          </a:prstGeom>
          <a:solidFill>
            <a:schemeClr val="bg2"/>
          </a:solidFill>
          <a:ln w="9525">
            <a:solidFill>
              <a:schemeClr val="accent6"/>
            </a:solidFill>
            <a:prstDash val="solid"/>
          </a:ln>
        </p:spPr>
        <p:txBody>
          <a:bodyPr/>
          <a:lstStyle/>
          <a:p>
            <a:endParaRPr lang="fr-FR" dirty="0"/>
          </a:p>
        </p:txBody>
      </p:sp>
      <p:pic>
        <p:nvPicPr>
          <p:cNvPr id="19" name="Image 4" descr="icône"/>
          <p:cNvPicPr>
            <a:picLocks noChangeAspect="1"/>
          </p:cNvPicPr>
          <p:nvPr/>
        </p:nvPicPr>
        <p:blipFill>
          <a:blip r:embed="rId6"/>
          <a:stretch>
            <a:fillRect/>
          </a:stretch>
        </p:blipFill>
        <p:spPr>
          <a:xfrm>
            <a:off x="8595360" y="3218688"/>
            <a:ext cx="237744" cy="237744"/>
          </a:xfrm>
          <a:prstGeom prst="rect">
            <a:avLst/>
          </a:prstGeom>
        </p:spPr>
      </p:pic>
      <p:sp>
        <p:nvSpPr>
          <p:cNvPr id="20" name="Text 13"/>
          <p:cNvSpPr txBox="1"/>
          <p:nvPr/>
        </p:nvSpPr>
        <p:spPr>
          <a:xfrm>
            <a:off x="8961120" y="3063240"/>
            <a:ext cx="2560320" cy="548640"/>
          </a:xfrm>
          <a:prstGeom prst="rect">
            <a:avLst/>
          </a:prstGeom>
          <a:noFill/>
          <a:ln/>
        </p:spPr>
        <p:txBody>
          <a:bodyPr wrap="square" lIns="0" tIns="0" rIns="0" bIns="0" rtlCol="0" anchor="ctr"/>
          <a:lstStyle/>
          <a:p>
            <a:pPr marL="0" indent="0">
              <a:buNone/>
            </a:pPr>
            <a:r>
              <a:rPr lang="en-US" sz="1400" dirty="0">
                <a:solidFill>
                  <a:schemeClr val="tx1"/>
                </a:solidFill>
              </a:rPr>
              <a:t>numéro de téléphone,</a:t>
            </a:r>
            <a:endParaRPr lang="en-US" sz="1400" dirty="0"/>
          </a:p>
        </p:txBody>
      </p:sp>
      <p:sp>
        <p:nvSpPr>
          <p:cNvPr id="21" name="Champ 5"/>
          <p:cNvSpPr/>
          <p:nvPr/>
        </p:nvSpPr>
        <p:spPr>
          <a:xfrm>
            <a:off x="5029200" y="3749040"/>
            <a:ext cx="3200400" cy="548640"/>
          </a:xfrm>
          <a:prstGeom prst="roundRect">
            <a:avLst>
              <a:gd name="adj" fmla="val 50000"/>
            </a:avLst>
          </a:prstGeom>
          <a:solidFill>
            <a:schemeClr val="bg2"/>
          </a:solidFill>
          <a:ln w="9525">
            <a:solidFill>
              <a:schemeClr val="accent6"/>
            </a:solidFill>
            <a:prstDash val="solid"/>
          </a:ln>
        </p:spPr>
        <p:txBody>
          <a:bodyPr/>
          <a:lstStyle/>
          <a:p>
            <a:endParaRPr lang="fr-FR" dirty="0"/>
          </a:p>
        </p:txBody>
      </p:sp>
      <p:pic>
        <p:nvPicPr>
          <p:cNvPr id="22" name="Image 5" descr="icône"/>
          <p:cNvPicPr>
            <a:picLocks noChangeAspect="1"/>
          </p:cNvPicPr>
          <p:nvPr/>
        </p:nvPicPr>
        <p:blipFill>
          <a:blip r:embed="rId7"/>
          <a:stretch>
            <a:fillRect/>
          </a:stretch>
        </p:blipFill>
        <p:spPr>
          <a:xfrm>
            <a:off x="5212080" y="3904488"/>
            <a:ext cx="237744" cy="237744"/>
          </a:xfrm>
          <a:prstGeom prst="rect">
            <a:avLst/>
          </a:prstGeom>
        </p:spPr>
      </p:pic>
      <p:sp>
        <p:nvSpPr>
          <p:cNvPr id="23" name="Text 15"/>
          <p:cNvSpPr txBox="1"/>
          <p:nvPr/>
        </p:nvSpPr>
        <p:spPr>
          <a:xfrm>
            <a:off x="5577840" y="3749040"/>
            <a:ext cx="2560320" cy="548640"/>
          </a:xfrm>
          <a:prstGeom prst="rect">
            <a:avLst/>
          </a:prstGeom>
          <a:noFill/>
          <a:ln/>
        </p:spPr>
        <p:txBody>
          <a:bodyPr wrap="square" lIns="0" tIns="0" rIns="0" bIns="0" rtlCol="0" anchor="ctr"/>
          <a:lstStyle/>
          <a:p>
            <a:pPr marL="0" indent="0">
              <a:buNone/>
            </a:pPr>
            <a:r>
              <a:rPr lang="en-US" sz="1400" dirty="0">
                <a:solidFill>
                  <a:schemeClr val="tx1"/>
                </a:solidFill>
              </a:rPr>
              <a:t>adresse mail.</a:t>
            </a:r>
            <a:endParaRPr lang="en-US" sz="1400" dirty="0"/>
          </a:p>
        </p:txBody>
      </p:sp>
      <p:sp>
        <p:nvSpPr>
          <p:cNvPr id="24" name="Observations"/>
          <p:cNvSpPr/>
          <p:nvPr/>
        </p:nvSpPr>
        <p:spPr>
          <a:xfrm>
            <a:off x="5029200" y="4526280"/>
            <a:ext cx="6611112" cy="914400"/>
          </a:xfrm>
          <a:prstGeom prst="roundRect">
            <a:avLst>
              <a:gd name="adj" fmla="val 12000"/>
            </a:avLst>
          </a:prstGeom>
          <a:solidFill>
            <a:schemeClr val="accent5"/>
          </a:solidFill>
          <a:ln w="3175">
            <a:solidFill>
              <a:schemeClr val="accent5"/>
            </a:solidFill>
            <a:prstDash val="solid"/>
          </a:ln>
        </p:spPr>
        <p:txBody>
          <a:bodyPr/>
          <a:lstStyle/>
          <a:p>
            <a:endParaRPr lang="fr-FR" dirty="0"/>
          </a:p>
        </p:txBody>
      </p:sp>
      <p:sp>
        <p:nvSpPr>
          <p:cNvPr id="25" name="Text 17"/>
          <p:cNvSpPr txBox="1"/>
          <p:nvPr/>
        </p:nvSpPr>
        <p:spPr>
          <a:xfrm>
            <a:off x="5303520" y="4572000"/>
            <a:ext cx="6080760" cy="822960"/>
          </a:xfrm>
          <a:prstGeom prst="rect">
            <a:avLst/>
          </a:prstGeom>
          <a:noFill/>
          <a:ln/>
        </p:spPr>
        <p:txBody>
          <a:bodyPr wrap="square" lIns="0" tIns="0" rIns="0" bIns="0" rtlCol="0" anchor="ctr"/>
          <a:lstStyle/>
          <a:p>
            <a:pPr marL="0" indent="0">
              <a:buNone/>
            </a:pPr>
            <a:r>
              <a:rPr lang="en-US" sz="1500" dirty="0">
                <a:solidFill>
                  <a:schemeClr val="tx1"/>
                </a:solidFill>
              </a:rPr>
              <a:t>Vous pouvez indiquer des observations à l’hôtelier, ainsi que mentionner une arrivée tardive.</a:t>
            </a:r>
            <a:endParaRPr lang="en-US" sz="1500" dirty="0"/>
          </a:p>
        </p:txBody>
      </p:sp>
      <p:sp>
        <p:nvSpPr>
          <p:cNvPr id="26" name="Bouton"/>
          <p:cNvSpPr/>
          <p:nvPr/>
        </p:nvSpPr>
        <p:spPr>
          <a:xfrm>
            <a:off x="5029200" y="5669280"/>
            <a:ext cx="3931920" cy="594360"/>
          </a:xfrm>
          <a:prstGeom prst="roundRect">
            <a:avLst>
              <a:gd name="adj" fmla="val 49231"/>
            </a:avLst>
          </a:prstGeom>
          <a:solidFill>
            <a:schemeClr val="tx1"/>
          </a:solidFill>
          <a:ln w="3175">
            <a:solidFill>
              <a:schemeClr val="tx1"/>
            </a:solidFill>
            <a:prstDash val="solid"/>
          </a:ln>
        </p:spPr>
        <p:txBody>
          <a:bodyPr/>
          <a:lstStyle/>
          <a:p>
            <a:endParaRPr lang="fr-FR" dirty="0"/>
          </a:p>
        </p:txBody>
      </p:sp>
      <p:sp>
        <p:nvSpPr>
          <p:cNvPr id="27" name="Text 19"/>
          <p:cNvSpPr txBox="1"/>
          <p:nvPr/>
        </p:nvSpPr>
        <p:spPr>
          <a:xfrm>
            <a:off x="5029200" y="5669280"/>
            <a:ext cx="3931920" cy="594360"/>
          </a:xfrm>
          <a:prstGeom prst="rect">
            <a:avLst/>
          </a:prstGeom>
          <a:noFill/>
          <a:ln/>
        </p:spPr>
        <p:txBody>
          <a:bodyPr wrap="square" lIns="0" tIns="0" rIns="0" bIns="0" rtlCol="0" anchor="ctr"/>
          <a:lstStyle/>
          <a:p>
            <a:pPr marL="0" indent="0" algn="ctr">
              <a:buNone/>
            </a:pPr>
            <a:r>
              <a:rPr lang="en-US" sz="1600" dirty="0">
                <a:solidFill>
                  <a:schemeClr val="bg1"/>
                </a:solidFill>
              </a:rPr>
              <a:t>Cliquer ensuite sur </a:t>
            </a:r>
            <a:r>
              <a:rPr lang="en-US" sz="1600" b="1" dirty="0">
                <a:solidFill>
                  <a:schemeClr val="bg1"/>
                </a:solidFill>
              </a:rPr>
              <a:t>CONTINUER</a:t>
            </a:r>
            <a:endParaRPr lang="en-US" sz="1600" dirty="0"/>
          </a:p>
        </p:txBody>
      </p:sp>
      <p:sp>
        <p:nvSpPr>
          <p:cNvPr id="28"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Puce section"/>
          <p:cNvSpPr/>
          <p:nvPr/>
        </p:nvSpPr>
        <p:spPr>
          <a:xfrm>
            <a:off x="548640" y="274320"/>
            <a:ext cx="566928" cy="274320"/>
          </a:xfrm>
          <a:prstGeom prst="roundRect">
            <a:avLst>
              <a:gd name="adj" fmla="val 20000"/>
            </a:avLst>
          </a:prstGeom>
          <a:solidFill>
            <a:schemeClr val="accent1"/>
          </a:solidFill>
          <a:ln w="3175">
            <a:solidFill>
              <a:schemeClr val="accent1"/>
            </a:solidFill>
            <a:prstDash val="solid"/>
          </a:ln>
        </p:spPr>
        <p:txBody>
          <a:bodyPr/>
          <a:lstStyle/>
          <a:p>
            <a:endParaRPr lang="fr-FR" dirty="0"/>
          </a:p>
        </p:txBody>
      </p:sp>
      <p:sp>
        <p:nvSpPr>
          <p:cNvPr id="3" name="Text 1"/>
          <p:cNvSpPr txBox="1"/>
          <p:nvPr/>
        </p:nvSpPr>
        <p:spPr>
          <a:xfrm>
            <a:off x="548640" y="274320"/>
            <a:ext cx="566928" cy="274320"/>
          </a:xfrm>
          <a:prstGeom prst="rect">
            <a:avLst/>
          </a:prstGeom>
          <a:noFill/>
          <a:ln/>
        </p:spPr>
        <p:txBody>
          <a:bodyPr wrap="square" lIns="0" tIns="0" rIns="0" bIns="0" rtlCol="0" anchor="ctr"/>
          <a:lstStyle/>
          <a:p>
            <a:pPr marL="0" indent="0" algn="ctr">
              <a:buNone/>
            </a:pPr>
            <a:r>
              <a:rPr lang="en-US" sz="1200" b="1" dirty="0">
                <a:solidFill>
                  <a:schemeClr val="bg1"/>
                </a:solidFill>
              </a:rPr>
              <a:t>2.2</a:t>
            </a:r>
            <a:endParaRPr lang="en-US" sz="1200" dirty="0"/>
          </a:p>
        </p:txBody>
      </p:sp>
      <p:sp>
        <p:nvSpPr>
          <p:cNvPr id="4" name="Text 2"/>
          <p:cNvSpPr txBox="1"/>
          <p:nvPr/>
        </p:nvSpPr>
        <p:spPr>
          <a:xfrm>
            <a:off x="1234440" y="274320"/>
            <a:ext cx="731520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LA RÉSERVATION</a:t>
            </a:r>
            <a:endParaRPr lang="en-US" sz="1200" dirty="0"/>
          </a:p>
        </p:txBody>
      </p:sp>
      <p:sp>
        <p:nvSpPr>
          <p:cNvPr id="5"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Le choix de l’hôtel</a:t>
            </a:r>
            <a:endParaRPr lang="en-US" sz="2800" dirty="0"/>
          </a:p>
        </p:txBody>
      </p:sp>
      <p:sp>
        <p:nvSpPr>
          <p:cNvPr id="6" name="Cadre capture"/>
          <p:cNvSpPr/>
          <p:nvPr/>
        </p:nvSpPr>
        <p:spPr>
          <a:xfrm>
            <a:off x="548640" y="1728216"/>
            <a:ext cx="4862706" cy="4315968"/>
          </a:xfrm>
          <a:prstGeom prst="roundRect">
            <a:avLst>
              <a:gd name="adj" fmla="val 1271"/>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7" name="Image 0" descr="Capture du récapitulatif de réservation"/>
          <p:cNvPicPr>
            <a:picLocks noChangeAspect="1"/>
          </p:cNvPicPr>
          <p:nvPr/>
        </p:nvPicPr>
        <p:blipFill>
          <a:blip r:embed="rId3"/>
          <a:stretch>
            <a:fillRect/>
          </a:stretch>
        </p:blipFill>
        <p:spPr>
          <a:xfrm>
            <a:off x="603504" y="1783080"/>
            <a:ext cx="4752978" cy="4206240"/>
          </a:xfrm>
          <a:prstGeom prst="rect">
            <a:avLst/>
          </a:prstGeom>
        </p:spPr>
      </p:pic>
      <p:sp>
        <p:nvSpPr>
          <p:cNvPr id="8" name="Cadre capture"/>
          <p:cNvSpPr/>
          <p:nvPr/>
        </p:nvSpPr>
        <p:spPr>
          <a:xfrm>
            <a:off x="2924178" y="5294376"/>
            <a:ext cx="2852928" cy="1019076"/>
          </a:xfrm>
          <a:prstGeom prst="roundRect">
            <a:avLst>
              <a:gd name="adj" fmla="val 5384"/>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9" name="Image 1" descr="Fenêtre de confirmation"/>
          <p:cNvPicPr>
            <a:picLocks noChangeAspect="1"/>
          </p:cNvPicPr>
          <p:nvPr/>
        </p:nvPicPr>
        <p:blipFill>
          <a:blip r:embed="rId4"/>
          <a:stretch>
            <a:fillRect/>
          </a:stretch>
        </p:blipFill>
        <p:spPr>
          <a:xfrm>
            <a:off x="2979042" y="5349240"/>
            <a:ext cx="2743200" cy="909348"/>
          </a:xfrm>
          <a:prstGeom prst="rect">
            <a:avLst/>
          </a:prstGeom>
        </p:spPr>
      </p:pic>
      <p:sp>
        <p:nvSpPr>
          <p:cNvPr id="10" name="Pastille 1"/>
          <p:cNvSpPr/>
          <p:nvPr/>
        </p:nvSpPr>
        <p:spPr>
          <a:xfrm>
            <a:off x="6309360" y="1828800"/>
            <a:ext cx="457200" cy="457200"/>
          </a:xfrm>
          <a:prstGeom prst="ellipse">
            <a:avLst/>
          </a:prstGeom>
          <a:solidFill>
            <a:schemeClr val="tx1"/>
          </a:solidFill>
          <a:ln w="3175">
            <a:solidFill>
              <a:schemeClr val="tx1"/>
            </a:solidFill>
            <a:prstDash val="solid"/>
          </a:ln>
        </p:spPr>
        <p:txBody>
          <a:bodyPr/>
          <a:lstStyle/>
          <a:p>
            <a:endParaRPr lang="fr-FR" dirty="0"/>
          </a:p>
        </p:txBody>
      </p:sp>
      <p:sp>
        <p:nvSpPr>
          <p:cNvPr id="11" name="Text 7"/>
          <p:cNvSpPr txBox="1"/>
          <p:nvPr/>
        </p:nvSpPr>
        <p:spPr>
          <a:xfrm>
            <a:off x="6309360" y="182880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12" name="Text 8"/>
          <p:cNvSpPr txBox="1"/>
          <p:nvPr/>
        </p:nvSpPr>
        <p:spPr>
          <a:xfrm>
            <a:off x="6995160" y="1801368"/>
            <a:ext cx="4617720" cy="1234440"/>
          </a:xfrm>
          <a:prstGeom prst="rect">
            <a:avLst/>
          </a:prstGeom>
          <a:noFill/>
          <a:ln/>
        </p:spPr>
        <p:txBody>
          <a:bodyPr wrap="square" lIns="0" tIns="0" rIns="0" bIns="0" rtlCol="0" anchor="t"/>
          <a:lstStyle/>
          <a:p>
            <a:pPr marL="0" indent="0">
              <a:buNone/>
            </a:pPr>
            <a:r>
              <a:rPr lang="en-US" sz="1500" dirty="0">
                <a:solidFill>
                  <a:schemeClr val="tx1"/>
                </a:solidFill>
              </a:rPr>
              <a:t>Un récapitulatif s’affiche, indiquant l’hôtel réservé, les dates de séjour, les conditions d’annulations, les remarques éventuelles à destination de l’hôtelier.</a:t>
            </a:r>
            <a:endParaRPr lang="en-US" sz="1500" dirty="0"/>
          </a:p>
        </p:txBody>
      </p:sp>
      <p:sp>
        <p:nvSpPr>
          <p:cNvPr id="13" name="Pastille 2"/>
          <p:cNvSpPr/>
          <p:nvPr/>
        </p:nvSpPr>
        <p:spPr>
          <a:xfrm>
            <a:off x="6309360" y="3474720"/>
            <a:ext cx="457200" cy="457200"/>
          </a:xfrm>
          <a:prstGeom prst="ellipse">
            <a:avLst/>
          </a:prstGeom>
          <a:solidFill>
            <a:schemeClr val="tx1"/>
          </a:solidFill>
          <a:ln w="3175">
            <a:solidFill>
              <a:schemeClr val="tx1"/>
            </a:solidFill>
            <a:prstDash val="solid"/>
          </a:ln>
        </p:spPr>
        <p:txBody>
          <a:bodyPr/>
          <a:lstStyle/>
          <a:p>
            <a:endParaRPr lang="fr-FR" dirty="0"/>
          </a:p>
        </p:txBody>
      </p:sp>
      <p:sp>
        <p:nvSpPr>
          <p:cNvPr id="14" name="Text 10"/>
          <p:cNvSpPr txBox="1"/>
          <p:nvPr/>
        </p:nvSpPr>
        <p:spPr>
          <a:xfrm>
            <a:off x="6309360" y="347472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5" name="Text 11"/>
          <p:cNvSpPr txBox="1"/>
          <p:nvPr/>
        </p:nvSpPr>
        <p:spPr>
          <a:xfrm>
            <a:off x="6995160" y="3447288"/>
            <a:ext cx="4617720" cy="640080"/>
          </a:xfrm>
          <a:prstGeom prst="rect">
            <a:avLst/>
          </a:prstGeom>
          <a:noFill/>
          <a:ln/>
        </p:spPr>
        <p:txBody>
          <a:bodyPr wrap="square" lIns="0" tIns="0" rIns="0" bIns="0" rtlCol="0" anchor="t"/>
          <a:lstStyle/>
          <a:p>
            <a:pPr marL="0" indent="0">
              <a:buNone/>
            </a:pPr>
            <a:r>
              <a:rPr lang="en-US" sz="1500" dirty="0">
                <a:solidFill>
                  <a:schemeClr val="tx1"/>
                </a:solidFill>
              </a:rPr>
              <a:t>Vous avez la possibilité de changer d’hôtel.</a:t>
            </a:r>
            <a:endParaRPr lang="en-US" sz="1500" dirty="0"/>
          </a:p>
        </p:txBody>
      </p:sp>
      <p:sp>
        <p:nvSpPr>
          <p:cNvPr id="16" name="Pastille 3"/>
          <p:cNvSpPr/>
          <p:nvPr/>
        </p:nvSpPr>
        <p:spPr>
          <a:xfrm>
            <a:off x="6309360" y="4526280"/>
            <a:ext cx="457200" cy="457200"/>
          </a:xfrm>
          <a:prstGeom prst="ellipse">
            <a:avLst/>
          </a:prstGeom>
          <a:solidFill>
            <a:schemeClr val="tx1"/>
          </a:solidFill>
          <a:ln w="3175">
            <a:solidFill>
              <a:schemeClr val="tx1"/>
            </a:solidFill>
            <a:prstDash val="solid"/>
          </a:ln>
        </p:spPr>
        <p:txBody>
          <a:bodyPr/>
          <a:lstStyle/>
          <a:p>
            <a:endParaRPr lang="fr-FR" dirty="0"/>
          </a:p>
        </p:txBody>
      </p:sp>
      <p:sp>
        <p:nvSpPr>
          <p:cNvPr id="17" name="Text 13"/>
          <p:cNvSpPr txBox="1"/>
          <p:nvPr/>
        </p:nvSpPr>
        <p:spPr>
          <a:xfrm>
            <a:off x="6309360" y="452628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18" name="Text 14"/>
          <p:cNvSpPr txBox="1"/>
          <p:nvPr/>
        </p:nvSpPr>
        <p:spPr>
          <a:xfrm>
            <a:off x="6995160" y="4498848"/>
            <a:ext cx="4617720" cy="914400"/>
          </a:xfrm>
          <a:prstGeom prst="rect">
            <a:avLst/>
          </a:prstGeom>
          <a:noFill/>
          <a:ln/>
        </p:spPr>
        <p:txBody>
          <a:bodyPr wrap="square" lIns="0" tIns="0" rIns="0" bIns="0" rtlCol="0" anchor="t"/>
          <a:lstStyle/>
          <a:p>
            <a:pPr marL="0" indent="0">
              <a:buNone/>
            </a:pPr>
            <a:r>
              <a:rPr lang="en-US" sz="1500" dirty="0">
                <a:solidFill>
                  <a:schemeClr val="tx1"/>
                </a:solidFill>
              </a:rPr>
              <a:t>Si le choix vous convient : Cliquer sur </a:t>
            </a:r>
            <a:r>
              <a:rPr lang="en-US" sz="1500" b="1" dirty="0">
                <a:solidFill>
                  <a:schemeClr val="tx1"/>
                </a:solidFill>
              </a:rPr>
              <a:t>RESERVER</a:t>
            </a:r>
            <a:r>
              <a:rPr lang="en-US" sz="1500" dirty="0">
                <a:solidFill>
                  <a:schemeClr val="tx1"/>
                </a:solidFill>
              </a:rPr>
              <a:t> pour finaliser la réservation.</a:t>
            </a:r>
            <a:endParaRPr lang="en-US" sz="1500" dirty="0"/>
          </a:p>
        </p:txBody>
      </p:sp>
      <p:sp>
        <p:nvSpPr>
          <p:cNvPr id="19" name="Pastille 4"/>
          <p:cNvSpPr/>
          <p:nvPr/>
        </p:nvSpPr>
        <p:spPr>
          <a:xfrm>
            <a:off x="6309360" y="5852160"/>
            <a:ext cx="457200" cy="457200"/>
          </a:xfrm>
          <a:prstGeom prst="ellipse">
            <a:avLst/>
          </a:prstGeom>
          <a:solidFill>
            <a:schemeClr val="accent1"/>
          </a:solidFill>
          <a:ln w="3175">
            <a:solidFill>
              <a:schemeClr val="accent1"/>
            </a:solidFill>
            <a:prstDash val="solid"/>
          </a:ln>
        </p:spPr>
        <p:txBody>
          <a:bodyPr/>
          <a:lstStyle/>
          <a:p>
            <a:endParaRPr lang="fr-FR" dirty="0"/>
          </a:p>
        </p:txBody>
      </p:sp>
      <p:sp>
        <p:nvSpPr>
          <p:cNvPr id="20" name="Text 16"/>
          <p:cNvSpPr txBox="1"/>
          <p:nvPr/>
        </p:nvSpPr>
        <p:spPr>
          <a:xfrm>
            <a:off x="6309360" y="585216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4</a:t>
            </a:r>
            <a:endParaRPr lang="en-US" sz="1600" dirty="0"/>
          </a:p>
        </p:txBody>
      </p:sp>
      <p:sp>
        <p:nvSpPr>
          <p:cNvPr id="21" name="Text 17"/>
          <p:cNvSpPr txBox="1"/>
          <p:nvPr/>
        </p:nvSpPr>
        <p:spPr>
          <a:xfrm>
            <a:off x="6995160" y="5824728"/>
            <a:ext cx="4617720" cy="640080"/>
          </a:xfrm>
          <a:prstGeom prst="rect">
            <a:avLst/>
          </a:prstGeom>
          <a:noFill/>
          <a:ln/>
        </p:spPr>
        <p:txBody>
          <a:bodyPr wrap="square" lIns="0" tIns="0" rIns="0" bIns="0" rtlCol="0" anchor="t"/>
          <a:lstStyle/>
          <a:p>
            <a:pPr marL="0" indent="0">
              <a:buNone/>
            </a:pPr>
            <a:r>
              <a:rPr lang="en-US" sz="1500" dirty="0">
                <a:solidFill>
                  <a:schemeClr val="tx1"/>
                </a:solidFill>
              </a:rPr>
              <a:t>Un pop-up s’affiche. Cliquer sur </a:t>
            </a:r>
            <a:r>
              <a:rPr lang="en-US" sz="1500" b="1" dirty="0">
                <a:solidFill>
                  <a:schemeClr val="tx1"/>
                </a:solidFill>
              </a:rPr>
              <a:t>OK.</a:t>
            </a:r>
            <a:endParaRPr lang="en-US" sz="15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Puce section"/>
          <p:cNvSpPr/>
          <p:nvPr/>
        </p:nvSpPr>
        <p:spPr>
          <a:xfrm>
            <a:off x="548640" y="274320"/>
            <a:ext cx="566928" cy="274320"/>
          </a:xfrm>
          <a:prstGeom prst="roundRect">
            <a:avLst>
              <a:gd name="adj" fmla="val 20000"/>
            </a:avLst>
          </a:prstGeom>
          <a:solidFill>
            <a:schemeClr val="accent1"/>
          </a:solidFill>
          <a:ln w="3175">
            <a:solidFill>
              <a:schemeClr val="accent1"/>
            </a:solidFill>
            <a:prstDash val="solid"/>
          </a:ln>
        </p:spPr>
        <p:txBody>
          <a:bodyPr/>
          <a:lstStyle/>
          <a:p>
            <a:endParaRPr lang="fr-FR" dirty="0"/>
          </a:p>
        </p:txBody>
      </p:sp>
      <p:sp>
        <p:nvSpPr>
          <p:cNvPr id="3" name="Text 1"/>
          <p:cNvSpPr txBox="1"/>
          <p:nvPr/>
        </p:nvSpPr>
        <p:spPr>
          <a:xfrm>
            <a:off x="548640" y="274320"/>
            <a:ext cx="566928" cy="274320"/>
          </a:xfrm>
          <a:prstGeom prst="rect">
            <a:avLst/>
          </a:prstGeom>
          <a:noFill/>
          <a:ln/>
        </p:spPr>
        <p:txBody>
          <a:bodyPr wrap="square" lIns="0" tIns="0" rIns="0" bIns="0" rtlCol="0" anchor="ctr"/>
          <a:lstStyle/>
          <a:p>
            <a:pPr marL="0" indent="0" algn="ctr">
              <a:buNone/>
            </a:pPr>
            <a:r>
              <a:rPr lang="en-US" sz="1200" b="1" dirty="0">
                <a:solidFill>
                  <a:schemeClr val="bg1"/>
                </a:solidFill>
              </a:rPr>
              <a:t>2.3</a:t>
            </a:r>
            <a:endParaRPr lang="en-US" sz="1200" dirty="0"/>
          </a:p>
        </p:txBody>
      </p:sp>
      <p:sp>
        <p:nvSpPr>
          <p:cNvPr id="4" name="Text 2"/>
          <p:cNvSpPr txBox="1"/>
          <p:nvPr/>
        </p:nvSpPr>
        <p:spPr>
          <a:xfrm>
            <a:off x="1234440" y="274320"/>
            <a:ext cx="731520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LA RÉSERVATION</a:t>
            </a:r>
            <a:endParaRPr lang="en-US" sz="1200" dirty="0"/>
          </a:p>
        </p:txBody>
      </p:sp>
      <p:sp>
        <p:nvSpPr>
          <p:cNvPr id="5"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Le bon d’échange ou voucher</a:t>
            </a:r>
            <a:endParaRPr lang="en-US" sz="2800" dirty="0"/>
          </a:p>
        </p:txBody>
      </p:sp>
      <p:sp>
        <p:nvSpPr>
          <p:cNvPr id="6" name="Cadre capture"/>
          <p:cNvSpPr/>
          <p:nvPr/>
        </p:nvSpPr>
        <p:spPr>
          <a:xfrm>
            <a:off x="548640" y="1728216"/>
            <a:ext cx="4894484" cy="3310128"/>
          </a:xfrm>
          <a:prstGeom prst="roundRect">
            <a:avLst>
              <a:gd name="adj" fmla="val 1657"/>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7" name="Image 0" descr="Capture du mail contenant le voucher"/>
          <p:cNvPicPr>
            <a:picLocks noChangeAspect="1"/>
          </p:cNvPicPr>
          <p:nvPr/>
        </p:nvPicPr>
        <p:blipFill>
          <a:blip r:embed="rId3"/>
          <a:stretch>
            <a:fillRect/>
          </a:stretch>
        </p:blipFill>
        <p:spPr>
          <a:xfrm>
            <a:off x="603504" y="1783080"/>
            <a:ext cx="4784756" cy="3200400"/>
          </a:xfrm>
          <a:prstGeom prst="rect">
            <a:avLst/>
          </a:prstGeom>
        </p:spPr>
      </p:pic>
      <p:sp>
        <p:nvSpPr>
          <p:cNvPr id="8" name="Pastille 1"/>
          <p:cNvSpPr/>
          <p:nvPr/>
        </p:nvSpPr>
        <p:spPr>
          <a:xfrm>
            <a:off x="548640" y="5257800"/>
            <a:ext cx="457200" cy="457200"/>
          </a:xfrm>
          <a:prstGeom prst="ellipse">
            <a:avLst/>
          </a:prstGeom>
          <a:solidFill>
            <a:schemeClr val="tx1"/>
          </a:solidFill>
          <a:ln w="3175">
            <a:solidFill>
              <a:schemeClr val="tx1"/>
            </a:solidFill>
            <a:prstDash val="solid"/>
          </a:ln>
        </p:spPr>
        <p:txBody>
          <a:bodyPr/>
          <a:lstStyle/>
          <a:p>
            <a:endParaRPr lang="fr-FR" dirty="0"/>
          </a:p>
        </p:txBody>
      </p:sp>
      <p:sp>
        <p:nvSpPr>
          <p:cNvPr id="9" name="Text 6"/>
          <p:cNvSpPr txBox="1"/>
          <p:nvPr/>
        </p:nvSpPr>
        <p:spPr>
          <a:xfrm>
            <a:off x="548640" y="525780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10" name="Text 7"/>
          <p:cNvSpPr txBox="1"/>
          <p:nvPr/>
        </p:nvSpPr>
        <p:spPr>
          <a:xfrm>
            <a:off x="1188720" y="5212080"/>
            <a:ext cx="4480560" cy="822960"/>
          </a:xfrm>
          <a:prstGeom prst="rect">
            <a:avLst/>
          </a:prstGeom>
          <a:noFill/>
          <a:ln/>
        </p:spPr>
        <p:txBody>
          <a:bodyPr wrap="square" lIns="0" tIns="0" rIns="0" bIns="0" rtlCol="0" anchor="t"/>
          <a:lstStyle/>
          <a:p>
            <a:pPr marL="0" indent="0">
              <a:buNone/>
            </a:pPr>
            <a:r>
              <a:rPr lang="en-US" sz="1600" dirty="0">
                <a:solidFill>
                  <a:schemeClr val="tx1"/>
                </a:solidFill>
              </a:rPr>
              <a:t>Un mail est envoyé automatiquement avec le bon d’échange ou voucher en pièce jointe.</a:t>
            </a:r>
            <a:endParaRPr lang="en-US" sz="1600" dirty="0"/>
          </a:p>
        </p:txBody>
      </p:sp>
      <p:sp>
        <p:nvSpPr>
          <p:cNvPr id="11" name="Cadre capture"/>
          <p:cNvSpPr/>
          <p:nvPr/>
        </p:nvSpPr>
        <p:spPr>
          <a:xfrm>
            <a:off x="6437376" y="1728216"/>
            <a:ext cx="3767328" cy="3227975"/>
          </a:xfrm>
          <a:prstGeom prst="roundRect">
            <a:avLst>
              <a:gd name="adj" fmla="val 1700"/>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12" name="Image 1" descr="Capture du bon d’échange (voucher)"/>
          <p:cNvPicPr>
            <a:picLocks noChangeAspect="1"/>
          </p:cNvPicPr>
          <p:nvPr/>
        </p:nvPicPr>
        <p:blipFill>
          <a:blip r:embed="rId4"/>
          <a:stretch>
            <a:fillRect/>
          </a:stretch>
        </p:blipFill>
        <p:spPr>
          <a:xfrm>
            <a:off x="6492240" y="1783080"/>
            <a:ext cx="3657600" cy="3118247"/>
          </a:xfrm>
          <a:prstGeom prst="rect">
            <a:avLst/>
          </a:prstGeom>
        </p:spPr>
      </p:pic>
      <p:sp>
        <p:nvSpPr>
          <p:cNvPr id="13" name="Pastille 2"/>
          <p:cNvSpPr/>
          <p:nvPr/>
        </p:nvSpPr>
        <p:spPr>
          <a:xfrm>
            <a:off x="6309360" y="5257800"/>
            <a:ext cx="457200" cy="457200"/>
          </a:xfrm>
          <a:prstGeom prst="ellipse">
            <a:avLst/>
          </a:prstGeom>
          <a:solidFill>
            <a:schemeClr val="tx1"/>
          </a:solidFill>
          <a:ln w="3175">
            <a:solidFill>
              <a:schemeClr val="tx1"/>
            </a:solidFill>
            <a:prstDash val="solid"/>
          </a:ln>
        </p:spPr>
        <p:txBody>
          <a:bodyPr/>
          <a:lstStyle/>
          <a:p>
            <a:endParaRPr lang="fr-FR" dirty="0"/>
          </a:p>
        </p:txBody>
      </p:sp>
      <p:sp>
        <p:nvSpPr>
          <p:cNvPr id="14" name="Text 10"/>
          <p:cNvSpPr txBox="1"/>
          <p:nvPr/>
        </p:nvSpPr>
        <p:spPr>
          <a:xfrm>
            <a:off x="6309360" y="525780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5" name="Text 11"/>
          <p:cNvSpPr txBox="1"/>
          <p:nvPr/>
        </p:nvSpPr>
        <p:spPr>
          <a:xfrm>
            <a:off x="6949440" y="5212080"/>
            <a:ext cx="4663440" cy="548640"/>
          </a:xfrm>
          <a:prstGeom prst="rect">
            <a:avLst/>
          </a:prstGeom>
          <a:noFill/>
          <a:ln/>
        </p:spPr>
        <p:txBody>
          <a:bodyPr wrap="square" lIns="0" tIns="0" rIns="0" bIns="0" rtlCol="0" anchor="t"/>
          <a:lstStyle/>
          <a:p>
            <a:pPr marL="0" indent="0">
              <a:buNone/>
            </a:pPr>
            <a:r>
              <a:rPr lang="en-US" sz="1400" dirty="0">
                <a:solidFill>
                  <a:schemeClr val="tx1"/>
                </a:solidFill>
              </a:rPr>
              <a:t>Le bon d’échange ou voucher reprend toutes les informations de la réservation.</a:t>
            </a:r>
            <a:endParaRPr lang="en-US" sz="1400" dirty="0"/>
          </a:p>
        </p:txBody>
      </p:sp>
      <p:sp>
        <p:nvSpPr>
          <p:cNvPr id="16" name="Encadré voucher"/>
          <p:cNvSpPr/>
          <p:nvPr/>
        </p:nvSpPr>
        <p:spPr>
          <a:xfrm>
            <a:off x="6949440" y="5760720"/>
            <a:ext cx="4690872" cy="685800"/>
          </a:xfrm>
          <a:prstGeom prst="roundRect">
            <a:avLst>
              <a:gd name="adj" fmla="val 16000"/>
            </a:avLst>
          </a:prstGeom>
          <a:solidFill>
            <a:schemeClr val="accent5"/>
          </a:solidFill>
          <a:ln w="12700">
            <a:solidFill>
              <a:schemeClr val="accent1"/>
            </a:solidFill>
            <a:prstDash val="solid"/>
          </a:ln>
        </p:spPr>
        <p:txBody>
          <a:bodyPr/>
          <a:lstStyle/>
          <a:p>
            <a:endParaRPr lang="fr-FR" dirty="0"/>
          </a:p>
        </p:txBody>
      </p:sp>
      <p:sp>
        <p:nvSpPr>
          <p:cNvPr id="17" name="Text 13"/>
          <p:cNvSpPr txBox="1"/>
          <p:nvPr/>
        </p:nvSpPr>
        <p:spPr>
          <a:xfrm>
            <a:off x="7086600" y="5760720"/>
            <a:ext cx="4434840" cy="685800"/>
          </a:xfrm>
          <a:prstGeom prst="rect">
            <a:avLst/>
          </a:prstGeom>
          <a:noFill/>
          <a:ln/>
        </p:spPr>
        <p:txBody>
          <a:bodyPr wrap="square" lIns="0" tIns="0" rIns="0" bIns="0" rtlCol="0" anchor="ctr"/>
          <a:lstStyle/>
          <a:p>
            <a:pPr marL="0" indent="0">
              <a:buNone/>
            </a:pPr>
            <a:r>
              <a:rPr lang="en-US" sz="1400" b="1" dirty="0">
                <a:solidFill>
                  <a:schemeClr val="tx1"/>
                </a:solidFill>
              </a:rPr>
              <a:t>Il doit être présenté lors de votre arrivée à l’hôtel que vous avez réservé.</a:t>
            </a:r>
            <a:endParaRPr lang="en-US" sz="14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Puce section"/>
          <p:cNvSpPr/>
          <p:nvPr/>
        </p:nvSpPr>
        <p:spPr>
          <a:xfrm>
            <a:off x="548640" y="274320"/>
            <a:ext cx="566928" cy="274320"/>
          </a:xfrm>
          <a:prstGeom prst="roundRect">
            <a:avLst>
              <a:gd name="adj" fmla="val 20000"/>
            </a:avLst>
          </a:prstGeom>
          <a:solidFill>
            <a:schemeClr val="accent1"/>
          </a:solidFill>
          <a:ln w="3175">
            <a:solidFill>
              <a:schemeClr val="accent1"/>
            </a:solidFill>
            <a:prstDash val="solid"/>
          </a:ln>
        </p:spPr>
        <p:txBody>
          <a:bodyPr/>
          <a:lstStyle/>
          <a:p>
            <a:endParaRPr lang="fr-FR" dirty="0"/>
          </a:p>
        </p:txBody>
      </p:sp>
      <p:sp>
        <p:nvSpPr>
          <p:cNvPr id="3" name="Text 1"/>
          <p:cNvSpPr txBox="1"/>
          <p:nvPr/>
        </p:nvSpPr>
        <p:spPr>
          <a:xfrm>
            <a:off x="548640" y="274320"/>
            <a:ext cx="566928" cy="274320"/>
          </a:xfrm>
          <a:prstGeom prst="rect">
            <a:avLst/>
          </a:prstGeom>
          <a:noFill/>
          <a:ln/>
        </p:spPr>
        <p:txBody>
          <a:bodyPr wrap="square" lIns="0" tIns="0" rIns="0" bIns="0" rtlCol="0" anchor="ctr"/>
          <a:lstStyle/>
          <a:p>
            <a:pPr marL="0" indent="0" algn="ctr">
              <a:buNone/>
            </a:pPr>
            <a:r>
              <a:rPr lang="en-US" sz="1200" b="1" dirty="0">
                <a:solidFill>
                  <a:schemeClr val="bg1"/>
                </a:solidFill>
              </a:rPr>
              <a:t>2.5</a:t>
            </a:r>
            <a:endParaRPr lang="en-US" sz="1200" dirty="0"/>
          </a:p>
        </p:txBody>
      </p:sp>
      <p:sp>
        <p:nvSpPr>
          <p:cNvPr id="4" name="Text 2"/>
          <p:cNvSpPr txBox="1"/>
          <p:nvPr/>
        </p:nvSpPr>
        <p:spPr>
          <a:xfrm>
            <a:off x="1234440" y="274320"/>
            <a:ext cx="731520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MODIFICATION ET ANNULATION</a:t>
            </a:r>
            <a:endParaRPr lang="en-US" sz="1200" dirty="0"/>
          </a:p>
        </p:txBody>
      </p:sp>
      <p:sp>
        <p:nvSpPr>
          <p:cNvPr id="5"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Modification et annulation</a:t>
            </a:r>
            <a:endParaRPr lang="en-US" sz="2800" dirty="0"/>
          </a:p>
        </p:txBody>
      </p:sp>
      <p:sp>
        <p:nvSpPr>
          <p:cNvPr id="6" name="Cadre capture"/>
          <p:cNvSpPr/>
          <p:nvPr/>
        </p:nvSpPr>
        <p:spPr>
          <a:xfrm>
            <a:off x="548640" y="1728216"/>
            <a:ext cx="5504688" cy="3506930"/>
          </a:xfrm>
          <a:prstGeom prst="roundRect">
            <a:avLst>
              <a:gd name="adj" fmla="val 1564"/>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7" name="Image 0" descr="Capture du mail avec le numéro de réservation"/>
          <p:cNvPicPr>
            <a:picLocks noChangeAspect="1"/>
          </p:cNvPicPr>
          <p:nvPr/>
        </p:nvPicPr>
        <p:blipFill>
          <a:blip r:embed="rId3"/>
          <a:stretch>
            <a:fillRect/>
          </a:stretch>
        </p:blipFill>
        <p:spPr>
          <a:xfrm>
            <a:off x="603504" y="1783080"/>
            <a:ext cx="5394960" cy="3397202"/>
          </a:xfrm>
          <a:prstGeom prst="rect">
            <a:avLst/>
          </a:prstGeom>
        </p:spPr>
      </p:pic>
      <p:sp>
        <p:nvSpPr>
          <p:cNvPr id="8" name="Pastille 1"/>
          <p:cNvSpPr/>
          <p:nvPr/>
        </p:nvSpPr>
        <p:spPr>
          <a:xfrm>
            <a:off x="548640" y="5440680"/>
            <a:ext cx="457200" cy="457200"/>
          </a:xfrm>
          <a:prstGeom prst="ellipse">
            <a:avLst/>
          </a:prstGeom>
          <a:solidFill>
            <a:schemeClr val="tx1"/>
          </a:solidFill>
          <a:ln w="3175">
            <a:solidFill>
              <a:schemeClr val="tx1"/>
            </a:solidFill>
            <a:prstDash val="solid"/>
          </a:ln>
        </p:spPr>
        <p:txBody>
          <a:bodyPr/>
          <a:lstStyle/>
          <a:p>
            <a:endParaRPr lang="fr-FR" dirty="0"/>
          </a:p>
        </p:txBody>
      </p:sp>
      <p:sp>
        <p:nvSpPr>
          <p:cNvPr id="9" name="Text 6"/>
          <p:cNvSpPr txBox="1"/>
          <p:nvPr/>
        </p:nvSpPr>
        <p:spPr>
          <a:xfrm>
            <a:off x="548640" y="544068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10" name="Text 7"/>
          <p:cNvSpPr txBox="1"/>
          <p:nvPr/>
        </p:nvSpPr>
        <p:spPr>
          <a:xfrm>
            <a:off x="1188720" y="5394960"/>
            <a:ext cx="4754880" cy="914400"/>
          </a:xfrm>
          <a:prstGeom prst="rect">
            <a:avLst/>
          </a:prstGeom>
          <a:noFill/>
          <a:ln/>
        </p:spPr>
        <p:txBody>
          <a:bodyPr wrap="square" lIns="0" tIns="0" rIns="0" bIns="0" rtlCol="0" anchor="t"/>
          <a:lstStyle/>
          <a:p>
            <a:pPr marL="0" indent="0">
              <a:buNone/>
            </a:pPr>
            <a:r>
              <a:rPr lang="en-US" sz="1400" dirty="0">
                <a:solidFill>
                  <a:schemeClr val="tx1"/>
                </a:solidFill>
              </a:rPr>
              <a:t>Pour modifier ou annuler une réservation, cliquer sur le </a:t>
            </a:r>
            <a:r>
              <a:rPr lang="en-US" sz="1400" b="1" dirty="0">
                <a:solidFill>
                  <a:schemeClr val="tx1"/>
                </a:solidFill>
              </a:rPr>
              <a:t>numéro de réservation</a:t>
            </a:r>
            <a:r>
              <a:rPr lang="en-US" sz="1400" dirty="0">
                <a:solidFill>
                  <a:schemeClr val="tx1"/>
                </a:solidFill>
              </a:rPr>
              <a:t> (en jaune).</a:t>
            </a:r>
            <a:endParaRPr lang="en-US" sz="1400" dirty="0"/>
          </a:p>
        </p:txBody>
      </p:sp>
      <p:sp>
        <p:nvSpPr>
          <p:cNvPr id="11" name="Cadre capture"/>
          <p:cNvSpPr/>
          <p:nvPr/>
        </p:nvSpPr>
        <p:spPr>
          <a:xfrm>
            <a:off x="6711696" y="1728216"/>
            <a:ext cx="4797734" cy="2852928"/>
          </a:xfrm>
          <a:prstGeom prst="roundRect">
            <a:avLst>
              <a:gd name="adj" fmla="val 1923"/>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12" name="Image 1" descr="Capture de la fenêtre de recherche du dossier"/>
          <p:cNvPicPr>
            <a:picLocks noChangeAspect="1"/>
          </p:cNvPicPr>
          <p:nvPr/>
        </p:nvPicPr>
        <p:blipFill>
          <a:blip r:embed="rId4"/>
          <a:stretch>
            <a:fillRect/>
          </a:stretch>
        </p:blipFill>
        <p:spPr>
          <a:xfrm>
            <a:off x="6766560" y="1783080"/>
            <a:ext cx="4688006" cy="2743200"/>
          </a:xfrm>
          <a:prstGeom prst="rect">
            <a:avLst/>
          </a:prstGeom>
        </p:spPr>
      </p:pic>
      <p:sp>
        <p:nvSpPr>
          <p:cNvPr id="13" name="Pastille 2"/>
          <p:cNvSpPr/>
          <p:nvPr/>
        </p:nvSpPr>
        <p:spPr>
          <a:xfrm>
            <a:off x="6711696" y="4754880"/>
            <a:ext cx="457200" cy="457200"/>
          </a:xfrm>
          <a:prstGeom prst="ellipse">
            <a:avLst/>
          </a:prstGeom>
          <a:solidFill>
            <a:schemeClr val="tx1"/>
          </a:solidFill>
          <a:ln w="3175">
            <a:solidFill>
              <a:schemeClr val="tx1"/>
            </a:solidFill>
            <a:prstDash val="solid"/>
          </a:ln>
        </p:spPr>
        <p:txBody>
          <a:bodyPr/>
          <a:lstStyle/>
          <a:p>
            <a:endParaRPr lang="fr-FR" dirty="0"/>
          </a:p>
        </p:txBody>
      </p:sp>
      <p:sp>
        <p:nvSpPr>
          <p:cNvPr id="14" name="Text 10"/>
          <p:cNvSpPr txBox="1"/>
          <p:nvPr/>
        </p:nvSpPr>
        <p:spPr>
          <a:xfrm>
            <a:off x="6711696" y="4754880"/>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5" name="Text 11"/>
          <p:cNvSpPr txBox="1"/>
          <p:nvPr/>
        </p:nvSpPr>
        <p:spPr>
          <a:xfrm>
            <a:off x="7360920" y="4709160"/>
            <a:ext cx="4251960" cy="1005840"/>
          </a:xfrm>
          <a:prstGeom prst="rect">
            <a:avLst/>
          </a:prstGeom>
          <a:noFill/>
          <a:ln/>
        </p:spPr>
        <p:txBody>
          <a:bodyPr wrap="square" lIns="0" tIns="0" rIns="0" bIns="0" rtlCol="0" anchor="t"/>
          <a:lstStyle/>
          <a:p>
            <a:pPr marL="0" indent="0">
              <a:buNone/>
            </a:pPr>
            <a:r>
              <a:rPr lang="en-US" sz="1400" dirty="0">
                <a:solidFill>
                  <a:schemeClr val="tx1"/>
                </a:solidFill>
              </a:rPr>
              <a:t>Vous êtes dirigée sur la plate-forme et une fenêtre va s’ouvrir avec les informations (référence de réservation, code stage et adresse mail).</a:t>
            </a:r>
            <a:endParaRPr lang="en-US" sz="1400" dirty="0"/>
          </a:p>
        </p:txBody>
      </p:sp>
      <p:sp>
        <p:nvSpPr>
          <p:cNvPr id="16" name="Bouton"/>
          <p:cNvSpPr/>
          <p:nvPr/>
        </p:nvSpPr>
        <p:spPr>
          <a:xfrm>
            <a:off x="6711696" y="5852160"/>
            <a:ext cx="3931920" cy="548640"/>
          </a:xfrm>
          <a:prstGeom prst="roundRect">
            <a:avLst>
              <a:gd name="adj" fmla="val 50000"/>
            </a:avLst>
          </a:prstGeom>
          <a:solidFill>
            <a:schemeClr val="accent1"/>
          </a:solidFill>
          <a:ln w="3175">
            <a:solidFill>
              <a:schemeClr val="accent1"/>
            </a:solidFill>
            <a:prstDash val="solid"/>
          </a:ln>
        </p:spPr>
        <p:txBody>
          <a:bodyPr/>
          <a:lstStyle/>
          <a:p>
            <a:endParaRPr lang="fr-FR" dirty="0"/>
          </a:p>
        </p:txBody>
      </p:sp>
      <p:sp>
        <p:nvSpPr>
          <p:cNvPr id="17" name="Text 13"/>
          <p:cNvSpPr txBox="1"/>
          <p:nvPr/>
        </p:nvSpPr>
        <p:spPr>
          <a:xfrm>
            <a:off x="6711696" y="5852160"/>
            <a:ext cx="3931920" cy="548640"/>
          </a:xfrm>
          <a:prstGeom prst="rect">
            <a:avLst/>
          </a:prstGeom>
          <a:noFill/>
          <a:ln/>
        </p:spPr>
        <p:txBody>
          <a:bodyPr wrap="square" lIns="0" tIns="0" rIns="0" bIns="0" rtlCol="0" anchor="ctr"/>
          <a:lstStyle/>
          <a:p>
            <a:pPr marL="0" indent="0" algn="ctr">
              <a:buNone/>
            </a:pPr>
            <a:r>
              <a:rPr lang="en-US" sz="1500" dirty="0">
                <a:solidFill>
                  <a:schemeClr val="bg1"/>
                </a:solidFill>
              </a:rPr>
              <a:t>Cliquer sur </a:t>
            </a:r>
            <a:r>
              <a:rPr lang="en-US" sz="1500" b="1" dirty="0">
                <a:solidFill>
                  <a:schemeClr val="bg1"/>
                </a:solidFill>
              </a:rPr>
              <a:t>LANCER LA RECHERCHE</a:t>
            </a:r>
            <a:endParaRPr lang="en-US" sz="15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Puce section"/>
          <p:cNvSpPr/>
          <p:nvPr/>
        </p:nvSpPr>
        <p:spPr>
          <a:xfrm>
            <a:off x="548640" y="274320"/>
            <a:ext cx="566928" cy="274320"/>
          </a:xfrm>
          <a:prstGeom prst="roundRect">
            <a:avLst>
              <a:gd name="adj" fmla="val 20000"/>
            </a:avLst>
          </a:prstGeom>
          <a:solidFill>
            <a:schemeClr val="accent1"/>
          </a:solidFill>
          <a:ln w="3175">
            <a:solidFill>
              <a:schemeClr val="accent1"/>
            </a:solidFill>
            <a:prstDash val="solid"/>
          </a:ln>
        </p:spPr>
        <p:txBody>
          <a:bodyPr/>
          <a:lstStyle/>
          <a:p>
            <a:endParaRPr lang="fr-FR" dirty="0"/>
          </a:p>
        </p:txBody>
      </p:sp>
      <p:sp>
        <p:nvSpPr>
          <p:cNvPr id="3" name="Text 1"/>
          <p:cNvSpPr txBox="1"/>
          <p:nvPr/>
        </p:nvSpPr>
        <p:spPr>
          <a:xfrm>
            <a:off x="548640" y="274320"/>
            <a:ext cx="566928" cy="274320"/>
          </a:xfrm>
          <a:prstGeom prst="rect">
            <a:avLst/>
          </a:prstGeom>
          <a:noFill/>
          <a:ln/>
        </p:spPr>
        <p:txBody>
          <a:bodyPr wrap="square" lIns="0" tIns="0" rIns="0" bIns="0" rtlCol="0" anchor="ctr"/>
          <a:lstStyle/>
          <a:p>
            <a:pPr marL="0" indent="0" algn="ctr">
              <a:buNone/>
            </a:pPr>
            <a:r>
              <a:rPr lang="en-US" sz="1200" b="1" dirty="0">
                <a:solidFill>
                  <a:schemeClr val="bg1"/>
                </a:solidFill>
              </a:rPr>
              <a:t>2.5</a:t>
            </a:r>
            <a:endParaRPr lang="en-US" sz="1200" dirty="0"/>
          </a:p>
        </p:txBody>
      </p:sp>
      <p:sp>
        <p:nvSpPr>
          <p:cNvPr id="4" name="Text 2"/>
          <p:cNvSpPr txBox="1"/>
          <p:nvPr/>
        </p:nvSpPr>
        <p:spPr>
          <a:xfrm>
            <a:off x="1234440" y="274320"/>
            <a:ext cx="731520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MODIFICATION</a:t>
            </a:r>
            <a:endParaRPr lang="en-US" sz="1200" dirty="0"/>
          </a:p>
        </p:txBody>
      </p:sp>
      <p:sp>
        <p:nvSpPr>
          <p:cNvPr id="5"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Modification et annulation</a:t>
            </a:r>
            <a:endParaRPr lang="en-US" sz="2800" dirty="0"/>
          </a:p>
        </p:txBody>
      </p:sp>
      <p:sp>
        <p:nvSpPr>
          <p:cNvPr id="6" name="Carte étape 1"/>
          <p:cNvSpPr/>
          <p:nvPr/>
        </p:nvSpPr>
        <p:spPr>
          <a:xfrm>
            <a:off x="548640" y="1737360"/>
            <a:ext cx="5440680" cy="2011680"/>
          </a:xfrm>
          <a:prstGeom prst="roundRect">
            <a:avLst>
              <a:gd name="adj" fmla="val 5455"/>
            </a:avLst>
          </a:prstGeom>
          <a:solidFill>
            <a:schemeClr val="bg2"/>
          </a:solidFill>
          <a:ln w="9525">
            <a:solidFill>
              <a:schemeClr val="accent6"/>
            </a:solidFill>
            <a:prstDash val="solid"/>
          </a:ln>
        </p:spPr>
        <p:txBody>
          <a:bodyPr/>
          <a:lstStyle/>
          <a:p>
            <a:endParaRPr lang="fr-FR" dirty="0"/>
          </a:p>
        </p:txBody>
      </p:sp>
      <p:sp>
        <p:nvSpPr>
          <p:cNvPr id="7" name="Pastille 1"/>
          <p:cNvSpPr/>
          <p:nvPr/>
        </p:nvSpPr>
        <p:spPr>
          <a:xfrm>
            <a:off x="731520" y="1920240"/>
            <a:ext cx="420624" cy="420624"/>
          </a:xfrm>
          <a:prstGeom prst="ellipse">
            <a:avLst/>
          </a:prstGeom>
          <a:solidFill>
            <a:schemeClr val="tx1"/>
          </a:solidFill>
          <a:ln w="3175">
            <a:solidFill>
              <a:schemeClr val="tx1"/>
            </a:solidFill>
            <a:prstDash val="solid"/>
          </a:ln>
        </p:spPr>
        <p:txBody>
          <a:bodyPr/>
          <a:lstStyle/>
          <a:p>
            <a:endParaRPr lang="fr-FR" dirty="0"/>
          </a:p>
        </p:txBody>
      </p:sp>
      <p:sp>
        <p:nvSpPr>
          <p:cNvPr id="8" name="Text 6"/>
          <p:cNvSpPr txBox="1"/>
          <p:nvPr/>
        </p:nvSpPr>
        <p:spPr>
          <a:xfrm>
            <a:off x="731520" y="192024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9" name="Text 7"/>
          <p:cNvSpPr txBox="1"/>
          <p:nvPr/>
        </p:nvSpPr>
        <p:spPr>
          <a:xfrm>
            <a:off x="1325880" y="1920240"/>
            <a:ext cx="4480560" cy="457200"/>
          </a:xfrm>
          <a:prstGeom prst="rect">
            <a:avLst/>
          </a:prstGeom>
          <a:noFill/>
          <a:ln/>
        </p:spPr>
        <p:txBody>
          <a:bodyPr wrap="square" lIns="0" tIns="0" rIns="0" bIns="0" rtlCol="0" anchor="t"/>
          <a:lstStyle/>
          <a:p>
            <a:pPr marL="0" indent="0">
              <a:buNone/>
            </a:pPr>
            <a:r>
              <a:rPr lang="en-US" sz="1400" b="1" dirty="0">
                <a:solidFill>
                  <a:schemeClr val="tx1"/>
                </a:solidFill>
              </a:rPr>
              <a:t>Modification : cliquer sur MODIFIER.</a:t>
            </a:r>
            <a:endParaRPr lang="en-US" sz="1400" dirty="0"/>
          </a:p>
        </p:txBody>
      </p:sp>
      <p:sp>
        <p:nvSpPr>
          <p:cNvPr id="10" name="Cadre capture"/>
          <p:cNvSpPr/>
          <p:nvPr/>
        </p:nvSpPr>
        <p:spPr>
          <a:xfrm>
            <a:off x="1271016" y="2596896"/>
            <a:ext cx="3401568" cy="653758"/>
          </a:xfrm>
          <a:prstGeom prst="roundRect">
            <a:avLst>
              <a:gd name="adj" fmla="val 8392"/>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11" name="Image 0" descr="Capture étape 1"/>
          <p:cNvPicPr>
            <a:picLocks noChangeAspect="1"/>
          </p:cNvPicPr>
          <p:nvPr/>
        </p:nvPicPr>
        <p:blipFill>
          <a:blip r:embed="rId3"/>
          <a:stretch>
            <a:fillRect/>
          </a:stretch>
        </p:blipFill>
        <p:spPr>
          <a:xfrm>
            <a:off x="1325880" y="2651760"/>
            <a:ext cx="3291840" cy="544030"/>
          </a:xfrm>
          <a:prstGeom prst="rect">
            <a:avLst/>
          </a:prstGeom>
        </p:spPr>
      </p:pic>
      <p:sp>
        <p:nvSpPr>
          <p:cNvPr id="12" name="Carte étape 2"/>
          <p:cNvSpPr/>
          <p:nvPr/>
        </p:nvSpPr>
        <p:spPr>
          <a:xfrm>
            <a:off x="6199632" y="1737360"/>
            <a:ext cx="5440680" cy="2011680"/>
          </a:xfrm>
          <a:prstGeom prst="roundRect">
            <a:avLst>
              <a:gd name="adj" fmla="val 5455"/>
            </a:avLst>
          </a:prstGeom>
          <a:solidFill>
            <a:schemeClr val="bg2"/>
          </a:solidFill>
          <a:ln w="9525">
            <a:solidFill>
              <a:schemeClr val="accent6"/>
            </a:solidFill>
            <a:prstDash val="solid"/>
          </a:ln>
        </p:spPr>
        <p:txBody>
          <a:bodyPr/>
          <a:lstStyle/>
          <a:p>
            <a:endParaRPr lang="fr-FR" dirty="0"/>
          </a:p>
        </p:txBody>
      </p:sp>
      <p:sp>
        <p:nvSpPr>
          <p:cNvPr id="13" name="Pastille 2"/>
          <p:cNvSpPr/>
          <p:nvPr/>
        </p:nvSpPr>
        <p:spPr>
          <a:xfrm>
            <a:off x="6382512" y="1920240"/>
            <a:ext cx="420624" cy="420624"/>
          </a:xfrm>
          <a:prstGeom prst="ellipse">
            <a:avLst/>
          </a:prstGeom>
          <a:solidFill>
            <a:schemeClr val="tx1"/>
          </a:solidFill>
          <a:ln w="3175">
            <a:solidFill>
              <a:schemeClr val="tx1"/>
            </a:solidFill>
            <a:prstDash val="solid"/>
          </a:ln>
        </p:spPr>
        <p:txBody>
          <a:bodyPr/>
          <a:lstStyle/>
          <a:p>
            <a:endParaRPr lang="fr-FR" dirty="0"/>
          </a:p>
        </p:txBody>
      </p:sp>
      <p:sp>
        <p:nvSpPr>
          <p:cNvPr id="14" name="Text 11"/>
          <p:cNvSpPr txBox="1"/>
          <p:nvPr/>
        </p:nvSpPr>
        <p:spPr>
          <a:xfrm>
            <a:off x="6382512" y="192024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5" name="Text 12"/>
          <p:cNvSpPr txBox="1"/>
          <p:nvPr/>
        </p:nvSpPr>
        <p:spPr>
          <a:xfrm>
            <a:off x="6976872" y="1920240"/>
            <a:ext cx="2560320" cy="1097280"/>
          </a:xfrm>
          <a:prstGeom prst="rect">
            <a:avLst/>
          </a:prstGeom>
          <a:noFill/>
          <a:ln/>
        </p:spPr>
        <p:txBody>
          <a:bodyPr wrap="square" lIns="0" tIns="0" rIns="0" bIns="0" rtlCol="0" anchor="t"/>
          <a:lstStyle/>
          <a:p>
            <a:pPr marL="0" indent="0">
              <a:buNone/>
            </a:pPr>
            <a:r>
              <a:rPr lang="en-US" sz="1400" dirty="0">
                <a:solidFill>
                  <a:schemeClr val="tx1"/>
                </a:solidFill>
              </a:rPr>
              <a:t>La page suivante s’affiche.</a:t>
            </a:r>
            <a:endParaRPr lang="en-US" sz="1400" dirty="0"/>
          </a:p>
          <a:p>
            <a:pPr marL="0" indent="0">
              <a:buNone/>
            </a:pPr>
            <a:r>
              <a:rPr lang="en-US" sz="1400" dirty="0">
                <a:solidFill>
                  <a:schemeClr val="tx1"/>
                </a:solidFill>
              </a:rPr>
              <a:t>Cliquer sur </a:t>
            </a:r>
            <a:r>
              <a:rPr lang="en-US" sz="1400" b="1" dirty="0">
                <a:solidFill>
                  <a:schemeClr val="tx1"/>
                </a:solidFill>
              </a:rPr>
              <a:t>OK</a:t>
            </a:r>
            <a:endParaRPr lang="en-US" sz="1400" dirty="0"/>
          </a:p>
        </p:txBody>
      </p:sp>
      <p:sp>
        <p:nvSpPr>
          <p:cNvPr id="16" name="Cadre capture"/>
          <p:cNvSpPr/>
          <p:nvPr/>
        </p:nvSpPr>
        <p:spPr>
          <a:xfrm>
            <a:off x="9665208" y="1819656"/>
            <a:ext cx="1832808" cy="1847088"/>
          </a:xfrm>
          <a:prstGeom prst="roundRect">
            <a:avLst>
              <a:gd name="adj" fmla="val 2993"/>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17" name="Image 1" descr="Capture étape 2"/>
          <p:cNvPicPr>
            <a:picLocks noChangeAspect="1"/>
          </p:cNvPicPr>
          <p:nvPr/>
        </p:nvPicPr>
        <p:blipFill>
          <a:blip r:embed="rId4"/>
          <a:stretch>
            <a:fillRect/>
          </a:stretch>
        </p:blipFill>
        <p:spPr>
          <a:xfrm>
            <a:off x="9720072" y="1874520"/>
            <a:ext cx="1723080" cy="1737360"/>
          </a:xfrm>
          <a:prstGeom prst="rect">
            <a:avLst/>
          </a:prstGeom>
        </p:spPr>
      </p:pic>
      <p:sp>
        <p:nvSpPr>
          <p:cNvPr id="18" name="Carte étape 3"/>
          <p:cNvSpPr/>
          <p:nvPr/>
        </p:nvSpPr>
        <p:spPr>
          <a:xfrm>
            <a:off x="548640" y="3931920"/>
            <a:ext cx="5440680" cy="2377440"/>
          </a:xfrm>
          <a:prstGeom prst="roundRect">
            <a:avLst>
              <a:gd name="adj" fmla="val 4615"/>
            </a:avLst>
          </a:prstGeom>
          <a:solidFill>
            <a:schemeClr val="bg2"/>
          </a:solidFill>
          <a:ln w="9525">
            <a:solidFill>
              <a:schemeClr val="accent6"/>
            </a:solidFill>
            <a:prstDash val="solid"/>
          </a:ln>
        </p:spPr>
        <p:txBody>
          <a:bodyPr/>
          <a:lstStyle/>
          <a:p>
            <a:endParaRPr lang="fr-FR" dirty="0"/>
          </a:p>
        </p:txBody>
      </p:sp>
      <p:sp>
        <p:nvSpPr>
          <p:cNvPr id="19" name="Pastille 3"/>
          <p:cNvSpPr/>
          <p:nvPr/>
        </p:nvSpPr>
        <p:spPr>
          <a:xfrm>
            <a:off x="731520" y="4114800"/>
            <a:ext cx="420624" cy="420624"/>
          </a:xfrm>
          <a:prstGeom prst="ellipse">
            <a:avLst/>
          </a:prstGeom>
          <a:solidFill>
            <a:schemeClr val="tx1"/>
          </a:solidFill>
          <a:ln w="3175">
            <a:solidFill>
              <a:schemeClr val="tx1"/>
            </a:solidFill>
            <a:prstDash val="solid"/>
          </a:ln>
        </p:spPr>
        <p:txBody>
          <a:bodyPr/>
          <a:lstStyle/>
          <a:p>
            <a:endParaRPr lang="fr-FR" dirty="0"/>
          </a:p>
        </p:txBody>
      </p:sp>
      <p:sp>
        <p:nvSpPr>
          <p:cNvPr id="20" name="Text 16"/>
          <p:cNvSpPr txBox="1"/>
          <p:nvPr/>
        </p:nvSpPr>
        <p:spPr>
          <a:xfrm>
            <a:off x="731520" y="411480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21" name="Text 17"/>
          <p:cNvSpPr txBox="1"/>
          <p:nvPr/>
        </p:nvSpPr>
        <p:spPr>
          <a:xfrm>
            <a:off x="1325880" y="4114800"/>
            <a:ext cx="4480560" cy="914400"/>
          </a:xfrm>
          <a:prstGeom prst="rect">
            <a:avLst/>
          </a:prstGeom>
          <a:noFill/>
          <a:ln/>
        </p:spPr>
        <p:txBody>
          <a:bodyPr wrap="square" lIns="0" tIns="0" rIns="0" bIns="0" rtlCol="0" anchor="t"/>
          <a:lstStyle/>
          <a:p>
            <a:pPr marL="0" indent="0">
              <a:buNone/>
            </a:pPr>
            <a:r>
              <a:rPr lang="en-US" sz="1400" dirty="0">
                <a:solidFill>
                  <a:schemeClr val="tx1"/>
                </a:solidFill>
              </a:rPr>
              <a:t>Modifier les dates et cliquer sur </a:t>
            </a:r>
            <a:r>
              <a:rPr lang="en-US" sz="1400" b="1" dirty="0">
                <a:solidFill>
                  <a:schemeClr val="tx1"/>
                </a:solidFill>
              </a:rPr>
              <a:t>VALIDER.</a:t>
            </a:r>
            <a:r>
              <a:rPr lang="en-US" sz="1400" dirty="0">
                <a:solidFill>
                  <a:schemeClr val="tx1"/>
                </a:solidFill>
              </a:rPr>
              <a:t> Une fois le choix des nouvelles dates opéré, cliquer à nouveau sur </a:t>
            </a:r>
            <a:r>
              <a:rPr lang="en-US" sz="1400" b="1" dirty="0">
                <a:solidFill>
                  <a:schemeClr val="tx1"/>
                </a:solidFill>
              </a:rPr>
              <a:t>VALIDER.</a:t>
            </a:r>
            <a:endParaRPr lang="en-US" sz="1400" dirty="0"/>
          </a:p>
        </p:txBody>
      </p:sp>
      <p:sp>
        <p:nvSpPr>
          <p:cNvPr id="22" name="Cadre capture"/>
          <p:cNvSpPr/>
          <p:nvPr/>
        </p:nvSpPr>
        <p:spPr>
          <a:xfrm>
            <a:off x="1271016" y="5202936"/>
            <a:ext cx="4590288" cy="840254"/>
          </a:xfrm>
          <a:prstGeom prst="roundRect">
            <a:avLst>
              <a:gd name="adj" fmla="val 6529"/>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23" name="Image 2" descr="Capture étape 3"/>
          <p:cNvPicPr>
            <a:picLocks noChangeAspect="1"/>
          </p:cNvPicPr>
          <p:nvPr/>
        </p:nvPicPr>
        <p:blipFill>
          <a:blip r:embed="rId5"/>
          <a:stretch>
            <a:fillRect/>
          </a:stretch>
        </p:blipFill>
        <p:spPr>
          <a:xfrm>
            <a:off x="1325880" y="5257800"/>
            <a:ext cx="4480560" cy="730526"/>
          </a:xfrm>
          <a:prstGeom prst="rect">
            <a:avLst/>
          </a:prstGeom>
        </p:spPr>
      </p:pic>
      <p:sp>
        <p:nvSpPr>
          <p:cNvPr id="24" name="Carte étape 4"/>
          <p:cNvSpPr/>
          <p:nvPr/>
        </p:nvSpPr>
        <p:spPr>
          <a:xfrm>
            <a:off x="6199632" y="3931920"/>
            <a:ext cx="5440680" cy="2377440"/>
          </a:xfrm>
          <a:prstGeom prst="roundRect">
            <a:avLst>
              <a:gd name="adj" fmla="val 4615"/>
            </a:avLst>
          </a:prstGeom>
          <a:solidFill>
            <a:schemeClr val="bg2"/>
          </a:solidFill>
          <a:ln w="9525">
            <a:solidFill>
              <a:schemeClr val="accent6"/>
            </a:solidFill>
            <a:prstDash val="solid"/>
          </a:ln>
        </p:spPr>
        <p:txBody>
          <a:bodyPr/>
          <a:lstStyle/>
          <a:p>
            <a:endParaRPr lang="fr-FR" dirty="0"/>
          </a:p>
        </p:txBody>
      </p:sp>
      <p:sp>
        <p:nvSpPr>
          <p:cNvPr id="25" name="Pastille 4"/>
          <p:cNvSpPr/>
          <p:nvPr/>
        </p:nvSpPr>
        <p:spPr>
          <a:xfrm>
            <a:off x="6382512" y="4114800"/>
            <a:ext cx="420624" cy="420624"/>
          </a:xfrm>
          <a:prstGeom prst="ellipse">
            <a:avLst/>
          </a:prstGeom>
          <a:solidFill>
            <a:schemeClr val="tx1"/>
          </a:solidFill>
          <a:ln w="3175">
            <a:solidFill>
              <a:schemeClr val="tx1"/>
            </a:solidFill>
            <a:prstDash val="solid"/>
          </a:ln>
        </p:spPr>
        <p:txBody>
          <a:bodyPr/>
          <a:lstStyle/>
          <a:p>
            <a:endParaRPr lang="fr-FR" dirty="0"/>
          </a:p>
        </p:txBody>
      </p:sp>
      <p:sp>
        <p:nvSpPr>
          <p:cNvPr id="26" name="Text 21"/>
          <p:cNvSpPr txBox="1"/>
          <p:nvPr/>
        </p:nvSpPr>
        <p:spPr>
          <a:xfrm>
            <a:off x="6382512" y="411480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rPr>
              <a:t>4</a:t>
            </a:r>
            <a:endParaRPr lang="en-US" sz="1600" dirty="0"/>
          </a:p>
        </p:txBody>
      </p:sp>
      <p:sp>
        <p:nvSpPr>
          <p:cNvPr id="27" name="Text 22"/>
          <p:cNvSpPr txBox="1"/>
          <p:nvPr/>
        </p:nvSpPr>
        <p:spPr>
          <a:xfrm>
            <a:off x="6976872" y="4114800"/>
            <a:ext cx="4480560" cy="1188720"/>
          </a:xfrm>
          <a:prstGeom prst="rect">
            <a:avLst/>
          </a:prstGeom>
          <a:noFill/>
          <a:ln/>
        </p:spPr>
        <p:txBody>
          <a:bodyPr wrap="square" lIns="0" tIns="0" rIns="0" bIns="0" rtlCol="0" anchor="t"/>
          <a:lstStyle/>
          <a:p>
            <a:pPr marL="0" indent="0">
              <a:buNone/>
            </a:pPr>
            <a:r>
              <a:rPr lang="en-US" sz="1400" dirty="0">
                <a:solidFill>
                  <a:schemeClr val="tx1"/>
                </a:solidFill>
              </a:rPr>
              <a:t>Confirmer la modification en cliquant sur </a:t>
            </a:r>
            <a:r>
              <a:rPr lang="en-US" sz="1400" b="1" dirty="0">
                <a:solidFill>
                  <a:schemeClr val="tx1"/>
                </a:solidFill>
              </a:rPr>
              <a:t>CONFIRMER.</a:t>
            </a:r>
            <a:r>
              <a:rPr lang="en-US" sz="1400" dirty="0">
                <a:solidFill>
                  <a:schemeClr val="tx1"/>
                </a:solidFill>
              </a:rPr>
              <a:t> Un nouveau voucher vous sera adressé automatiquement, ainsi qu’un mail d’annulation de la précédente réservation (annule et remplace). Cliquer sur </a:t>
            </a:r>
            <a:r>
              <a:rPr lang="en-US" sz="1400" b="1" dirty="0">
                <a:solidFill>
                  <a:schemeClr val="tx1"/>
                </a:solidFill>
              </a:rPr>
              <a:t>OK</a:t>
            </a:r>
            <a:endParaRPr lang="en-US" sz="1400" dirty="0"/>
          </a:p>
        </p:txBody>
      </p:sp>
      <p:sp>
        <p:nvSpPr>
          <p:cNvPr id="28" name="Cadre capture"/>
          <p:cNvSpPr/>
          <p:nvPr/>
        </p:nvSpPr>
        <p:spPr>
          <a:xfrm>
            <a:off x="6922008" y="5294376"/>
            <a:ext cx="2563299" cy="1024128"/>
          </a:xfrm>
          <a:prstGeom prst="roundRect">
            <a:avLst>
              <a:gd name="adj" fmla="val 5357"/>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29" name="Image 3" descr="Capture étape 4"/>
          <p:cNvPicPr>
            <a:picLocks noChangeAspect="1"/>
          </p:cNvPicPr>
          <p:nvPr/>
        </p:nvPicPr>
        <p:blipFill>
          <a:blip r:embed="rId6"/>
          <a:stretch>
            <a:fillRect/>
          </a:stretch>
        </p:blipFill>
        <p:spPr>
          <a:xfrm>
            <a:off x="6976872" y="5349240"/>
            <a:ext cx="2453571" cy="914400"/>
          </a:xfrm>
          <a:prstGeom prst="rect">
            <a:avLst/>
          </a:prstGeom>
        </p:spPr>
      </p:pic>
      <p:sp>
        <p:nvSpPr>
          <p:cNvPr id="30"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Puce section"/>
          <p:cNvSpPr/>
          <p:nvPr/>
        </p:nvSpPr>
        <p:spPr>
          <a:xfrm>
            <a:off x="548640" y="274320"/>
            <a:ext cx="566928" cy="274320"/>
          </a:xfrm>
          <a:prstGeom prst="roundRect">
            <a:avLst>
              <a:gd name="adj" fmla="val 20000"/>
            </a:avLst>
          </a:prstGeom>
          <a:solidFill>
            <a:schemeClr val="accent1"/>
          </a:solidFill>
          <a:ln w="3175">
            <a:solidFill>
              <a:schemeClr val="accent1"/>
            </a:solidFill>
            <a:prstDash val="solid"/>
          </a:ln>
        </p:spPr>
        <p:txBody>
          <a:bodyPr/>
          <a:lstStyle/>
          <a:p>
            <a:endParaRPr lang="fr-FR" dirty="0"/>
          </a:p>
        </p:txBody>
      </p:sp>
      <p:sp>
        <p:nvSpPr>
          <p:cNvPr id="3" name="Text 1"/>
          <p:cNvSpPr txBox="1"/>
          <p:nvPr/>
        </p:nvSpPr>
        <p:spPr>
          <a:xfrm>
            <a:off x="548640" y="274320"/>
            <a:ext cx="566928" cy="274320"/>
          </a:xfrm>
          <a:prstGeom prst="rect">
            <a:avLst/>
          </a:prstGeom>
          <a:noFill/>
          <a:ln/>
        </p:spPr>
        <p:txBody>
          <a:bodyPr wrap="square" lIns="0" tIns="0" rIns="0" bIns="0" rtlCol="0" anchor="ctr"/>
          <a:lstStyle/>
          <a:p>
            <a:pPr marL="0" indent="0" algn="ctr">
              <a:buNone/>
            </a:pPr>
            <a:r>
              <a:rPr lang="en-US" sz="1200" b="1" dirty="0">
                <a:solidFill>
                  <a:schemeClr val="bg1"/>
                </a:solidFill>
              </a:rPr>
              <a:t>2.5</a:t>
            </a:r>
            <a:endParaRPr lang="en-US" sz="1200" dirty="0"/>
          </a:p>
        </p:txBody>
      </p:sp>
      <p:sp>
        <p:nvSpPr>
          <p:cNvPr id="4" name="Text 2"/>
          <p:cNvSpPr txBox="1"/>
          <p:nvPr/>
        </p:nvSpPr>
        <p:spPr>
          <a:xfrm>
            <a:off x="1234440" y="274320"/>
            <a:ext cx="7315200" cy="274320"/>
          </a:xfrm>
          <a:prstGeom prst="rect">
            <a:avLst/>
          </a:prstGeom>
          <a:noFill/>
          <a:ln/>
        </p:spPr>
        <p:txBody>
          <a:bodyPr wrap="square" lIns="0" tIns="0" rIns="0" bIns="0" rtlCol="0" anchor="ctr"/>
          <a:lstStyle/>
          <a:p>
            <a:pPr marL="0" indent="0">
              <a:buNone/>
            </a:pPr>
            <a:r>
              <a:rPr lang="en-US" sz="1200" b="1" kern="0" spc="200" dirty="0">
                <a:solidFill>
                  <a:schemeClr val="accent1"/>
                </a:solidFill>
              </a:rPr>
              <a:t>ANNULATION</a:t>
            </a:r>
            <a:endParaRPr lang="en-US" sz="1200" dirty="0"/>
          </a:p>
        </p:txBody>
      </p:sp>
      <p:sp>
        <p:nvSpPr>
          <p:cNvPr id="5" name="Text 0"/>
          <p:cNvSpPr>
            <a:spLocks noGrp="1"/>
          </p:cNvSpPr>
          <p:nvPr>
            <p:ph type="title" idx="101" hasCustomPrompt="1"/>
          </p:nvPr>
        </p:nvSpPr>
        <p:spPr>
          <a:xfrm>
            <a:off x="548640" y="566928"/>
            <a:ext cx="10241280" cy="914400"/>
          </a:xfrm>
          <a:prstGeom prst="rect">
            <a:avLst/>
          </a:prstGeom>
          <a:noFill/>
          <a:ln/>
        </p:spPr>
        <p:txBody>
          <a:bodyPr wrap="square" lIns="0" tIns="0" rIns="0" bIns="0" rtlCol="0" anchor="t"/>
          <a:lstStyle/>
          <a:p>
            <a:pPr marL="0" indent="0" algn="l">
              <a:buNone/>
            </a:pPr>
            <a:r>
              <a:rPr lang="en-US" sz="2800" b="1" dirty="0">
                <a:solidFill>
                  <a:schemeClr val="tx1"/>
                </a:solidFill>
              </a:rPr>
              <a:t>Modification et annulation</a:t>
            </a:r>
            <a:endParaRPr lang="en-US" sz="2800" dirty="0"/>
          </a:p>
        </p:txBody>
      </p:sp>
      <p:sp>
        <p:nvSpPr>
          <p:cNvPr id="6" name="Carte étape 1"/>
          <p:cNvSpPr/>
          <p:nvPr/>
        </p:nvSpPr>
        <p:spPr>
          <a:xfrm>
            <a:off x="548640" y="1737360"/>
            <a:ext cx="3566160" cy="2697480"/>
          </a:xfrm>
          <a:prstGeom prst="roundRect">
            <a:avLst>
              <a:gd name="adj" fmla="val 4068"/>
            </a:avLst>
          </a:prstGeom>
          <a:solidFill>
            <a:schemeClr val="bg2"/>
          </a:solidFill>
          <a:ln w="9525">
            <a:solidFill>
              <a:schemeClr val="accent6"/>
            </a:solidFill>
            <a:prstDash val="solid"/>
          </a:ln>
        </p:spPr>
        <p:txBody>
          <a:bodyPr/>
          <a:lstStyle/>
          <a:p>
            <a:endParaRPr lang="fr-FR" dirty="0"/>
          </a:p>
        </p:txBody>
      </p:sp>
      <p:sp>
        <p:nvSpPr>
          <p:cNvPr id="7" name="Pastille 1"/>
          <p:cNvSpPr/>
          <p:nvPr/>
        </p:nvSpPr>
        <p:spPr>
          <a:xfrm>
            <a:off x="731520" y="1874520"/>
            <a:ext cx="420624" cy="420624"/>
          </a:xfrm>
          <a:prstGeom prst="ellipse">
            <a:avLst/>
          </a:prstGeom>
          <a:solidFill>
            <a:schemeClr val="tx1"/>
          </a:solidFill>
          <a:ln w="3175">
            <a:solidFill>
              <a:schemeClr val="tx1"/>
            </a:solidFill>
            <a:prstDash val="solid"/>
          </a:ln>
        </p:spPr>
        <p:txBody>
          <a:bodyPr/>
          <a:lstStyle/>
          <a:p>
            <a:endParaRPr lang="fr-FR" dirty="0"/>
          </a:p>
        </p:txBody>
      </p:sp>
      <p:sp>
        <p:nvSpPr>
          <p:cNvPr id="8" name="Text 6"/>
          <p:cNvSpPr txBox="1"/>
          <p:nvPr/>
        </p:nvSpPr>
        <p:spPr>
          <a:xfrm>
            <a:off x="731520" y="187452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9" name="Cadre capture"/>
          <p:cNvSpPr/>
          <p:nvPr/>
        </p:nvSpPr>
        <p:spPr>
          <a:xfrm>
            <a:off x="722376" y="2459736"/>
            <a:ext cx="3218688" cy="623534"/>
          </a:xfrm>
          <a:prstGeom prst="roundRect">
            <a:avLst>
              <a:gd name="adj" fmla="val 8799"/>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10" name="Image 0" descr="Capture étape 1"/>
          <p:cNvPicPr>
            <a:picLocks noChangeAspect="1"/>
          </p:cNvPicPr>
          <p:nvPr/>
        </p:nvPicPr>
        <p:blipFill>
          <a:blip r:embed="rId3"/>
          <a:stretch>
            <a:fillRect/>
          </a:stretch>
        </p:blipFill>
        <p:spPr>
          <a:xfrm>
            <a:off x="777240" y="2514600"/>
            <a:ext cx="3108960" cy="513806"/>
          </a:xfrm>
          <a:prstGeom prst="rect">
            <a:avLst/>
          </a:prstGeom>
        </p:spPr>
      </p:pic>
      <p:sp>
        <p:nvSpPr>
          <p:cNvPr id="11" name="Text 8"/>
          <p:cNvSpPr txBox="1"/>
          <p:nvPr/>
        </p:nvSpPr>
        <p:spPr>
          <a:xfrm>
            <a:off x="777240" y="3703320"/>
            <a:ext cx="3108960" cy="685800"/>
          </a:xfrm>
          <a:prstGeom prst="rect">
            <a:avLst/>
          </a:prstGeom>
          <a:noFill/>
          <a:ln/>
        </p:spPr>
        <p:txBody>
          <a:bodyPr wrap="square" lIns="0" tIns="0" rIns="0" bIns="0" rtlCol="0" anchor="t"/>
          <a:lstStyle/>
          <a:p>
            <a:pPr marL="0" indent="0">
              <a:buNone/>
            </a:pPr>
            <a:r>
              <a:rPr lang="en-US" sz="1400" b="1" dirty="0">
                <a:solidFill>
                  <a:schemeClr val="tx1"/>
                </a:solidFill>
              </a:rPr>
              <a:t>Annulation : cliquer sur ANNULER.</a:t>
            </a:r>
            <a:endParaRPr lang="en-US" sz="1400" dirty="0"/>
          </a:p>
        </p:txBody>
      </p:sp>
      <p:sp>
        <p:nvSpPr>
          <p:cNvPr id="12" name="Carte étape 2"/>
          <p:cNvSpPr/>
          <p:nvPr/>
        </p:nvSpPr>
        <p:spPr>
          <a:xfrm>
            <a:off x="4311396" y="1737360"/>
            <a:ext cx="3566160" cy="2697480"/>
          </a:xfrm>
          <a:prstGeom prst="roundRect">
            <a:avLst>
              <a:gd name="adj" fmla="val 4068"/>
            </a:avLst>
          </a:prstGeom>
          <a:solidFill>
            <a:schemeClr val="bg2"/>
          </a:solidFill>
          <a:ln w="9525">
            <a:solidFill>
              <a:schemeClr val="accent6"/>
            </a:solidFill>
            <a:prstDash val="solid"/>
          </a:ln>
        </p:spPr>
        <p:txBody>
          <a:bodyPr/>
          <a:lstStyle/>
          <a:p>
            <a:endParaRPr lang="fr-FR" dirty="0"/>
          </a:p>
        </p:txBody>
      </p:sp>
      <p:sp>
        <p:nvSpPr>
          <p:cNvPr id="13" name="Pastille 2"/>
          <p:cNvSpPr/>
          <p:nvPr/>
        </p:nvSpPr>
        <p:spPr>
          <a:xfrm>
            <a:off x="4494276" y="1874520"/>
            <a:ext cx="420624" cy="420624"/>
          </a:xfrm>
          <a:prstGeom prst="ellipse">
            <a:avLst/>
          </a:prstGeom>
          <a:solidFill>
            <a:schemeClr val="tx1"/>
          </a:solidFill>
          <a:ln w="3175">
            <a:solidFill>
              <a:schemeClr val="tx1"/>
            </a:solidFill>
            <a:prstDash val="solid"/>
          </a:ln>
        </p:spPr>
        <p:txBody>
          <a:bodyPr/>
          <a:lstStyle/>
          <a:p>
            <a:endParaRPr lang="fr-FR" dirty="0"/>
          </a:p>
        </p:txBody>
      </p:sp>
      <p:sp>
        <p:nvSpPr>
          <p:cNvPr id="14" name="Text 11"/>
          <p:cNvSpPr txBox="1"/>
          <p:nvPr/>
        </p:nvSpPr>
        <p:spPr>
          <a:xfrm>
            <a:off x="4494276" y="187452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5" name="Cadre capture"/>
          <p:cNvSpPr/>
          <p:nvPr/>
        </p:nvSpPr>
        <p:spPr>
          <a:xfrm>
            <a:off x="4485132" y="2459736"/>
            <a:ext cx="3218688" cy="1061949"/>
          </a:xfrm>
          <a:prstGeom prst="roundRect">
            <a:avLst>
              <a:gd name="adj" fmla="val 5166"/>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16" name="Image 1" descr="Capture étape 2"/>
          <p:cNvPicPr>
            <a:picLocks noChangeAspect="1"/>
          </p:cNvPicPr>
          <p:nvPr/>
        </p:nvPicPr>
        <p:blipFill>
          <a:blip r:embed="rId4"/>
          <a:stretch>
            <a:fillRect/>
          </a:stretch>
        </p:blipFill>
        <p:spPr>
          <a:xfrm>
            <a:off x="4539996" y="2514600"/>
            <a:ext cx="3108960" cy="952221"/>
          </a:xfrm>
          <a:prstGeom prst="rect">
            <a:avLst/>
          </a:prstGeom>
        </p:spPr>
      </p:pic>
      <p:sp>
        <p:nvSpPr>
          <p:cNvPr id="17" name="Text 13"/>
          <p:cNvSpPr txBox="1"/>
          <p:nvPr/>
        </p:nvSpPr>
        <p:spPr>
          <a:xfrm>
            <a:off x="4539996" y="3703320"/>
            <a:ext cx="3108960" cy="685800"/>
          </a:xfrm>
          <a:prstGeom prst="rect">
            <a:avLst/>
          </a:prstGeom>
          <a:noFill/>
          <a:ln/>
        </p:spPr>
        <p:txBody>
          <a:bodyPr wrap="square" lIns="0" tIns="0" rIns="0" bIns="0" rtlCol="0" anchor="t"/>
          <a:lstStyle/>
          <a:p>
            <a:pPr marL="0" indent="0">
              <a:buNone/>
            </a:pPr>
            <a:r>
              <a:rPr lang="en-US" sz="1400" dirty="0">
                <a:solidFill>
                  <a:schemeClr val="tx1"/>
                </a:solidFill>
              </a:rPr>
              <a:t>Un pop-up s’affiche. Cliquer sur </a:t>
            </a:r>
            <a:r>
              <a:rPr lang="en-US" sz="1400" b="1" dirty="0">
                <a:solidFill>
                  <a:schemeClr val="tx1"/>
                </a:solidFill>
              </a:rPr>
              <a:t>OK.</a:t>
            </a:r>
            <a:r>
              <a:rPr lang="en-US" sz="1400" dirty="0">
                <a:solidFill>
                  <a:schemeClr val="tx1"/>
                </a:solidFill>
              </a:rPr>
              <a:t> Puis sur </a:t>
            </a:r>
            <a:r>
              <a:rPr lang="en-US" sz="1400" b="1" dirty="0">
                <a:solidFill>
                  <a:schemeClr val="tx1"/>
                </a:solidFill>
              </a:rPr>
              <a:t>ANNULER LA RESERVATION</a:t>
            </a:r>
            <a:endParaRPr lang="en-US" sz="1400" dirty="0"/>
          </a:p>
        </p:txBody>
      </p:sp>
      <p:sp>
        <p:nvSpPr>
          <p:cNvPr id="18" name="Carte étape 3"/>
          <p:cNvSpPr/>
          <p:nvPr/>
        </p:nvSpPr>
        <p:spPr>
          <a:xfrm>
            <a:off x="8074152" y="1737360"/>
            <a:ext cx="3566160" cy="2697480"/>
          </a:xfrm>
          <a:prstGeom prst="roundRect">
            <a:avLst>
              <a:gd name="adj" fmla="val 4068"/>
            </a:avLst>
          </a:prstGeom>
          <a:solidFill>
            <a:schemeClr val="bg2"/>
          </a:solidFill>
          <a:ln w="9525">
            <a:solidFill>
              <a:schemeClr val="accent6"/>
            </a:solidFill>
            <a:prstDash val="solid"/>
          </a:ln>
        </p:spPr>
        <p:txBody>
          <a:bodyPr/>
          <a:lstStyle/>
          <a:p>
            <a:endParaRPr lang="fr-FR" dirty="0"/>
          </a:p>
        </p:txBody>
      </p:sp>
      <p:sp>
        <p:nvSpPr>
          <p:cNvPr id="19" name="Pastille 3"/>
          <p:cNvSpPr/>
          <p:nvPr/>
        </p:nvSpPr>
        <p:spPr>
          <a:xfrm>
            <a:off x="8257032" y="1874520"/>
            <a:ext cx="420624" cy="420624"/>
          </a:xfrm>
          <a:prstGeom prst="ellipse">
            <a:avLst/>
          </a:prstGeom>
          <a:solidFill>
            <a:schemeClr val="tx1"/>
          </a:solidFill>
          <a:ln w="3175">
            <a:solidFill>
              <a:schemeClr val="tx1"/>
            </a:solidFill>
            <a:prstDash val="solid"/>
          </a:ln>
        </p:spPr>
        <p:txBody>
          <a:bodyPr/>
          <a:lstStyle/>
          <a:p>
            <a:endParaRPr lang="fr-FR" dirty="0"/>
          </a:p>
        </p:txBody>
      </p:sp>
      <p:sp>
        <p:nvSpPr>
          <p:cNvPr id="20" name="Text 16"/>
          <p:cNvSpPr txBox="1"/>
          <p:nvPr/>
        </p:nvSpPr>
        <p:spPr>
          <a:xfrm>
            <a:off x="8257032" y="187452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21" name="Cadre capture"/>
          <p:cNvSpPr/>
          <p:nvPr/>
        </p:nvSpPr>
        <p:spPr>
          <a:xfrm>
            <a:off x="8247888" y="2459736"/>
            <a:ext cx="3218688" cy="1146048"/>
          </a:xfrm>
          <a:prstGeom prst="roundRect">
            <a:avLst>
              <a:gd name="adj" fmla="val 4787"/>
            </a:avLst>
          </a:prstGeom>
          <a:solidFill>
            <a:srgbClr val="FFFFFF"/>
          </a:solidFill>
          <a:ln w="9525">
            <a:solidFill>
              <a:schemeClr val="accent6"/>
            </a:solidFill>
            <a:prstDash val="solid"/>
          </a:ln>
          <a:effectLst>
            <a:outerShdw blurRad="101600" dist="25400" dir="5400000" algn="bl" rotWithShape="0">
              <a:srgbClr val="000000">
                <a:alpha val="16000"/>
              </a:srgbClr>
            </a:outerShdw>
          </a:effectLst>
        </p:spPr>
        <p:txBody>
          <a:bodyPr/>
          <a:lstStyle/>
          <a:p>
            <a:endParaRPr lang="fr-FR" dirty="0"/>
          </a:p>
        </p:txBody>
      </p:sp>
      <p:pic>
        <p:nvPicPr>
          <p:cNvPr id="22" name="Image 2" descr="Capture étape 3"/>
          <p:cNvPicPr>
            <a:picLocks noChangeAspect="1"/>
          </p:cNvPicPr>
          <p:nvPr/>
        </p:nvPicPr>
        <p:blipFill>
          <a:blip r:embed="rId5"/>
          <a:stretch>
            <a:fillRect/>
          </a:stretch>
        </p:blipFill>
        <p:spPr>
          <a:xfrm>
            <a:off x="8302752" y="2514600"/>
            <a:ext cx="3108960" cy="1036320"/>
          </a:xfrm>
          <a:prstGeom prst="rect">
            <a:avLst/>
          </a:prstGeom>
        </p:spPr>
      </p:pic>
      <p:sp>
        <p:nvSpPr>
          <p:cNvPr id="23" name="Text 18"/>
          <p:cNvSpPr txBox="1"/>
          <p:nvPr/>
        </p:nvSpPr>
        <p:spPr>
          <a:xfrm>
            <a:off x="8302752" y="3703320"/>
            <a:ext cx="3108960" cy="685800"/>
          </a:xfrm>
          <a:prstGeom prst="rect">
            <a:avLst/>
          </a:prstGeom>
          <a:noFill/>
          <a:ln/>
        </p:spPr>
        <p:txBody>
          <a:bodyPr wrap="square" lIns="0" tIns="0" rIns="0" bIns="0" rtlCol="0" anchor="t"/>
          <a:lstStyle/>
          <a:p>
            <a:pPr marL="0" indent="0">
              <a:buNone/>
            </a:pPr>
            <a:r>
              <a:rPr lang="en-US" sz="1400" dirty="0">
                <a:solidFill>
                  <a:schemeClr val="tx1"/>
                </a:solidFill>
              </a:rPr>
              <a:t>Un nouveau pop-up s’affiche. Cliquer sur </a:t>
            </a:r>
            <a:r>
              <a:rPr lang="en-US" sz="1400" b="1" dirty="0">
                <a:solidFill>
                  <a:schemeClr val="tx1"/>
                </a:solidFill>
              </a:rPr>
              <a:t>OK</a:t>
            </a:r>
            <a:endParaRPr lang="en-US" sz="1400" dirty="0"/>
          </a:p>
        </p:txBody>
      </p:sp>
      <p:sp>
        <p:nvSpPr>
          <p:cNvPr id="24" name="Carte confirmation"/>
          <p:cNvSpPr/>
          <p:nvPr/>
        </p:nvSpPr>
        <p:spPr>
          <a:xfrm>
            <a:off x="548640" y="4617720"/>
            <a:ext cx="11091672" cy="1737360"/>
          </a:xfrm>
          <a:prstGeom prst="roundRect">
            <a:avLst>
              <a:gd name="adj" fmla="val 6316"/>
            </a:avLst>
          </a:prstGeom>
          <a:solidFill>
            <a:schemeClr val="tx1"/>
          </a:solidFill>
          <a:ln w="3175">
            <a:solidFill>
              <a:schemeClr val="tx1"/>
            </a:solidFill>
            <a:prstDash val="solid"/>
          </a:ln>
        </p:spPr>
        <p:txBody>
          <a:bodyPr/>
          <a:lstStyle/>
          <a:p>
            <a:endParaRPr lang="fr-FR" dirty="0"/>
          </a:p>
        </p:txBody>
      </p:sp>
      <p:sp>
        <p:nvSpPr>
          <p:cNvPr id="25" name="Pastille 4"/>
          <p:cNvSpPr/>
          <p:nvPr/>
        </p:nvSpPr>
        <p:spPr>
          <a:xfrm>
            <a:off x="731520" y="4800600"/>
            <a:ext cx="420624" cy="420624"/>
          </a:xfrm>
          <a:prstGeom prst="ellipse">
            <a:avLst/>
          </a:prstGeom>
          <a:solidFill>
            <a:schemeClr val="accent1"/>
          </a:solidFill>
          <a:ln w="3175">
            <a:solidFill>
              <a:schemeClr val="accent1"/>
            </a:solidFill>
            <a:prstDash val="solid"/>
          </a:ln>
        </p:spPr>
        <p:txBody>
          <a:bodyPr/>
          <a:lstStyle/>
          <a:p>
            <a:endParaRPr lang="fr-FR" dirty="0"/>
          </a:p>
        </p:txBody>
      </p:sp>
      <p:sp>
        <p:nvSpPr>
          <p:cNvPr id="26" name="Text 21"/>
          <p:cNvSpPr txBox="1"/>
          <p:nvPr/>
        </p:nvSpPr>
        <p:spPr>
          <a:xfrm>
            <a:off x="731520" y="4800600"/>
            <a:ext cx="420624" cy="420624"/>
          </a:xfrm>
          <a:prstGeom prst="rect">
            <a:avLst/>
          </a:prstGeom>
          <a:noFill/>
          <a:ln/>
        </p:spPr>
        <p:txBody>
          <a:bodyPr wrap="square" lIns="0" tIns="0" rIns="0" bIns="0" rtlCol="0" anchor="ctr"/>
          <a:lstStyle/>
          <a:p>
            <a:pPr marL="0" indent="0" algn="ctr">
              <a:buNone/>
            </a:pPr>
            <a:r>
              <a:rPr lang="en-US" sz="1600" b="1" dirty="0">
                <a:solidFill>
                  <a:schemeClr val="bg1"/>
                </a:solidFill>
              </a:rPr>
              <a:t>4</a:t>
            </a:r>
            <a:endParaRPr lang="en-US" sz="1600" dirty="0"/>
          </a:p>
        </p:txBody>
      </p:sp>
      <p:pic>
        <p:nvPicPr>
          <p:cNvPr id="27" name="Image 3" descr="Capture de la confirmation d’annulation"/>
          <p:cNvPicPr>
            <a:picLocks noChangeAspect="1"/>
          </p:cNvPicPr>
          <p:nvPr/>
        </p:nvPicPr>
        <p:blipFill>
          <a:blip r:embed="rId6"/>
          <a:stretch>
            <a:fillRect/>
          </a:stretch>
        </p:blipFill>
        <p:spPr>
          <a:xfrm>
            <a:off x="1737360" y="4800600"/>
            <a:ext cx="1754005" cy="1371600"/>
          </a:xfrm>
          <a:prstGeom prst="rect">
            <a:avLst/>
          </a:prstGeom>
        </p:spPr>
      </p:pic>
      <p:pic>
        <p:nvPicPr>
          <p:cNvPr id="28" name="Image 4" descr="Capture du mail d’annulation"/>
          <p:cNvPicPr>
            <a:picLocks noChangeAspect="1"/>
          </p:cNvPicPr>
          <p:nvPr/>
        </p:nvPicPr>
        <p:blipFill>
          <a:blip r:embed="rId7"/>
          <a:stretch>
            <a:fillRect/>
          </a:stretch>
        </p:blipFill>
        <p:spPr>
          <a:xfrm>
            <a:off x="3749040" y="4800600"/>
            <a:ext cx="1748720" cy="1371600"/>
          </a:xfrm>
          <a:prstGeom prst="rect">
            <a:avLst/>
          </a:prstGeom>
        </p:spPr>
      </p:pic>
      <p:sp>
        <p:nvSpPr>
          <p:cNvPr id="29" name="Text 22"/>
          <p:cNvSpPr txBox="1"/>
          <p:nvPr/>
        </p:nvSpPr>
        <p:spPr>
          <a:xfrm>
            <a:off x="6400800" y="4709160"/>
            <a:ext cx="4983480" cy="1554480"/>
          </a:xfrm>
          <a:prstGeom prst="rect">
            <a:avLst/>
          </a:prstGeom>
          <a:noFill/>
          <a:ln/>
        </p:spPr>
        <p:txBody>
          <a:bodyPr wrap="square" lIns="0" tIns="0" rIns="0" bIns="0" rtlCol="0" anchor="ctr"/>
          <a:lstStyle/>
          <a:p>
            <a:pPr marL="0" indent="0">
              <a:buNone/>
            </a:pPr>
            <a:r>
              <a:rPr lang="en-US" sz="1800" b="1" dirty="0">
                <a:solidFill>
                  <a:schemeClr val="bg1"/>
                </a:solidFill>
              </a:rPr>
              <a:t>La confirmation d’annulation s’affiche à l’écran, et un mail d’annulation est automatiquement envoyé.</a:t>
            </a:r>
            <a:endParaRPr lang="en-US" sz="1800" dirty="0"/>
          </a:p>
        </p:txBody>
      </p:sp>
      <p:sp>
        <p:nvSpPr>
          <p:cNvPr id="30"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hoto d’un groupe de collègues"/>
          <p:cNvPicPr>
            <a:picLocks noChangeAspect="1"/>
          </p:cNvPicPr>
          <p:nvPr/>
        </p:nvPicPr>
        <p:blipFill>
          <a:blip r:embed="rId3"/>
          <a:stretch>
            <a:fillRect/>
          </a:stretch>
        </p:blipFill>
        <p:spPr>
          <a:xfrm>
            <a:off x="548640" y="548640"/>
            <a:ext cx="3749040" cy="5330952"/>
          </a:xfrm>
          <a:prstGeom prst="rect">
            <a:avLst/>
          </a:prstGeom>
        </p:spPr>
      </p:pic>
      <p:sp>
        <p:nvSpPr>
          <p:cNvPr id="3" name="Text 0"/>
          <p:cNvSpPr>
            <a:spLocks noGrp="1"/>
          </p:cNvSpPr>
          <p:nvPr>
            <p:ph type="title" idx="101" hasCustomPrompt="1"/>
          </p:nvPr>
        </p:nvSpPr>
        <p:spPr>
          <a:xfrm>
            <a:off x="4663440" y="566928"/>
            <a:ext cx="6126480" cy="914400"/>
          </a:xfrm>
          <a:prstGeom prst="rect">
            <a:avLst/>
          </a:prstGeom>
          <a:noFill/>
          <a:ln/>
        </p:spPr>
        <p:txBody>
          <a:bodyPr wrap="square" lIns="0" tIns="0" rIns="0" bIns="0" rtlCol="0" anchor="t"/>
          <a:lstStyle/>
          <a:p>
            <a:pPr marL="0" indent="0" algn="l">
              <a:buNone/>
            </a:pPr>
            <a:r>
              <a:rPr lang="en-US" sz="2800" b="1" dirty="0">
                <a:solidFill>
                  <a:schemeClr val="accent1"/>
                </a:solidFill>
              </a:rPr>
              <a:t>POINTS DE VIGILANCE</a:t>
            </a:r>
            <a:endParaRPr lang="en-US" sz="2800" dirty="0"/>
          </a:p>
        </p:txBody>
      </p:sp>
      <p:sp>
        <p:nvSpPr>
          <p:cNvPr id="4" name="Carte Point 1"/>
          <p:cNvSpPr/>
          <p:nvPr/>
        </p:nvSpPr>
        <p:spPr>
          <a:xfrm>
            <a:off x="4663440" y="1645920"/>
            <a:ext cx="6976872" cy="2148840"/>
          </a:xfrm>
          <a:prstGeom prst="roundRect">
            <a:avLst>
              <a:gd name="adj" fmla="val 5106"/>
            </a:avLst>
          </a:prstGeom>
          <a:solidFill>
            <a:srgbClr val="FFFFFF"/>
          </a:solidFill>
          <a:ln w="12700">
            <a:solidFill>
              <a:schemeClr val="accent1"/>
            </a:solidFill>
            <a:prstDash val="solid"/>
          </a:ln>
          <a:effectLst>
            <a:outerShdw blurRad="101600" dist="25400" dir="5400000" algn="bl" rotWithShape="0">
              <a:srgbClr val="000000">
                <a:alpha val="16000"/>
              </a:srgbClr>
            </a:outerShdw>
          </a:effectLst>
        </p:spPr>
        <p:txBody>
          <a:bodyPr/>
          <a:lstStyle/>
          <a:p>
            <a:endParaRPr lang="fr-FR" dirty="0"/>
          </a:p>
        </p:txBody>
      </p:sp>
      <p:sp>
        <p:nvSpPr>
          <p:cNvPr id="5" name="Étiquette"/>
          <p:cNvSpPr/>
          <p:nvPr/>
        </p:nvSpPr>
        <p:spPr>
          <a:xfrm>
            <a:off x="4937760" y="1874520"/>
            <a:ext cx="1234440" cy="411480"/>
          </a:xfrm>
          <a:prstGeom prst="roundRect">
            <a:avLst>
              <a:gd name="adj" fmla="val 48889"/>
            </a:avLst>
          </a:prstGeom>
          <a:solidFill>
            <a:schemeClr val="accent1"/>
          </a:solidFill>
          <a:ln w="3175">
            <a:solidFill>
              <a:schemeClr val="accent1"/>
            </a:solidFill>
            <a:prstDash val="solid"/>
          </a:ln>
        </p:spPr>
        <p:txBody>
          <a:bodyPr/>
          <a:lstStyle/>
          <a:p>
            <a:endParaRPr lang="fr-FR" dirty="0"/>
          </a:p>
        </p:txBody>
      </p:sp>
      <p:sp>
        <p:nvSpPr>
          <p:cNvPr id="6" name="Text 3"/>
          <p:cNvSpPr txBox="1"/>
          <p:nvPr/>
        </p:nvSpPr>
        <p:spPr>
          <a:xfrm>
            <a:off x="4937760" y="1874520"/>
            <a:ext cx="1234440" cy="411480"/>
          </a:xfrm>
          <a:prstGeom prst="rect">
            <a:avLst/>
          </a:prstGeom>
          <a:noFill/>
          <a:ln/>
        </p:spPr>
        <p:txBody>
          <a:bodyPr wrap="square" lIns="0" tIns="0" rIns="0" bIns="0" rtlCol="0" anchor="ctr"/>
          <a:lstStyle/>
          <a:p>
            <a:pPr marL="0" indent="0" algn="ctr">
              <a:buNone/>
            </a:pPr>
            <a:r>
              <a:rPr lang="en-US" sz="1400" b="1" dirty="0">
                <a:solidFill>
                  <a:schemeClr val="bg1"/>
                </a:solidFill>
              </a:rPr>
              <a:t>Point 1</a:t>
            </a:r>
            <a:endParaRPr lang="en-US" sz="1400" dirty="0"/>
          </a:p>
        </p:txBody>
      </p:sp>
      <p:sp>
        <p:nvSpPr>
          <p:cNvPr id="7" name="Text 4"/>
          <p:cNvSpPr txBox="1"/>
          <p:nvPr/>
        </p:nvSpPr>
        <p:spPr>
          <a:xfrm>
            <a:off x="4937760" y="2423160"/>
            <a:ext cx="6446520" cy="1234440"/>
          </a:xfrm>
          <a:prstGeom prst="rect">
            <a:avLst/>
          </a:prstGeom>
          <a:noFill/>
          <a:ln/>
        </p:spPr>
        <p:txBody>
          <a:bodyPr wrap="square" lIns="0" tIns="0" rIns="0" bIns="0" rtlCol="0" anchor="t"/>
          <a:lstStyle/>
          <a:p>
            <a:pPr marL="0" indent="0">
              <a:buNone/>
            </a:pPr>
            <a:r>
              <a:rPr lang="en-US" dirty="0"/>
              <a:t>S</a:t>
            </a:r>
            <a:r>
              <a:rPr lang="en-US" sz="1800" dirty="0">
                <a:solidFill>
                  <a:schemeClr val="tx1"/>
                </a:solidFill>
              </a:rPr>
              <a:t>eules les mentions figurant sur l’ordre de mission font foi pour la prise en charge de l’hébergement par le CNFPT. </a:t>
            </a:r>
            <a:r>
              <a:rPr lang="en-US" sz="1800" b="1" dirty="0">
                <a:solidFill>
                  <a:schemeClr val="tx1"/>
                </a:solidFill>
              </a:rPr>
              <a:t>Toute réservation ne correspondant pas à l’ordre de mission sera annulée.</a:t>
            </a:r>
            <a:endParaRPr lang="en-US" sz="1800" dirty="0"/>
          </a:p>
        </p:txBody>
      </p:sp>
      <p:sp>
        <p:nvSpPr>
          <p:cNvPr id="8" name="Carte Point 2"/>
          <p:cNvSpPr/>
          <p:nvPr/>
        </p:nvSpPr>
        <p:spPr>
          <a:xfrm>
            <a:off x="4663440" y="4023360"/>
            <a:ext cx="6976872" cy="2148840"/>
          </a:xfrm>
          <a:prstGeom prst="roundRect">
            <a:avLst>
              <a:gd name="adj" fmla="val 5106"/>
            </a:avLst>
          </a:prstGeom>
          <a:solidFill>
            <a:srgbClr val="FFFFFF"/>
          </a:solidFill>
          <a:ln w="12700">
            <a:solidFill>
              <a:schemeClr val="accent1"/>
            </a:solidFill>
            <a:prstDash val="solid"/>
          </a:ln>
          <a:effectLst>
            <a:outerShdw blurRad="101600" dist="25400" dir="5400000" algn="bl" rotWithShape="0">
              <a:srgbClr val="000000">
                <a:alpha val="16000"/>
              </a:srgbClr>
            </a:outerShdw>
          </a:effectLst>
        </p:spPr>
        <p:txBody>
          <a:bodyPr/>
          <a:lstStyle/>
          <a:p>
            <a:endParaRPr lang="fr-FR" dirty="0"/>
          </a:p>
        </p:txBody>
      </p:sp>
      <p:sp>
        <p:nvSpPr>
          <p:cNvPr id="9" name="Étiquette"/>
          <p:cNvSpPr/>
          <p:nvPr/>
        </p:nvSpPr>
        <p:spPr>
          <a:xfrm>
            <a:off x="4937760" y="4251960"/>
            <a:ext cx="1234440" cy="411480"/>
          </a:xfrm>
          <a:prstGeom prst="roundRect">
            <a:avLst>
              <a:gd name="adj" fmla="val 48889"/>
            </a:avLst>
          </a:prstGeom>
          <a:solidFill>
            <a:schemeClr val="accent1"/>
          </a:solidFill>
          <a:ln w="3175">
            <a:solidFill>
              <a:schemeClr val="accent1"/>
            </a:solidFill>
            <a:prstDash val="solid"/>
          </a:ln>
        </p:spPr>
        <p:txBody>
          <a:bodyPr/>
          <a:lstStyle/>
          <a:p>
            <a:endParaRPr lang="fr-FR" dirty="0"/>
          </a:p>
        </p:txBody>
      </p:sp>
      <p:sp>
        <p:nvSpPr>
          <p:cNvPr id="10" name="Text 7"/>
          <p:cNvSpPr txBox="1"/>
          <p:nvPr/>
        </p:nvSpPr>
        <p:spPr>
          <a:xfrm>
            <a:off x="4937760" y="4251960"/>
            <a:ext cx="1234440" cy="411480"/>
          </a:xfrm>
          <a:prstGeom prst="rect">
            <a:avLst/>
          </a:prstGeom>
          <a:noFill/>
          <a:ln/>
        </p:spPr>
        <p:txBody>
          <a:bodyPr wrap="square" lIns="0" tIns="0" rIns="0" bIns="0" rtlCol="0" anchor="ctr"/>
          <a:lstStyle/>
          <a:p>
            <a:pPr marL="0" indent="0" algn="ctr">
              <a:buNone/>
            </a:pPr>
            <a:r>
              <a:rPr lang="en-US" sz="1400" b="1" dirty="0">
                <a:solidFill>
                  <a:schemeClr val="bg1"/>
                </a:solidFill>
              </a:rPr>
              <a:t>Point 2</a:t>
            </a:r>
            <a:endParaRPr lang="en-US" sz="1400" dirty="0"/>
          </a:p>
        </p:txBody>
      </p:sp>
      <p:sp>
        <p:nvSpPr>
          <p:cNvPr id="11" name="Text 8"/>
          <p:cNvSpPr txBox="1"/>
          <p:nvPr/>
        </p:nvSpPr>
        <p:spPr>
          <a:xfrm>
            <a:off x="4937760" y="4800600"/>
            <a:ext cx="6446520" cy="1234440"/>
          </a:xfrm>
          <a:prstGeom prst="rect">
            <a:avLst/>
          </a:prstGeom>
          <a:noFill/>
          <a:ln/>
        </p:spPr>
        <p:txBody>
          <a:bodyPr wrap="square" lIns="0" tIns="0" rIns="0" bIns="0" rtlCol="0" anchor="t"/>
          <a:lstStyle/>
          <a:p>
            <a:pPr marL="0" indent="0">
              <a:buNone/>
            </a:pPr>
            <a:r>
              <a:rPr lang="en-US" sz="1800" dirty="0">
                <a:solidFill>
                  <a:schemeClr val="tx1"/>
                </a:solidFill>
              </a:rPr>
              <a:t>Si vous devez annuler votre intervention et que vous aviez réservé un hébergement, merci d’annuler l’hébergement sur la plateforme </a:t>
            </a:r>
            <a:r>
              <a:rPr lang="en-US" sz="1800" b="1" dirty="0">
                <a:solidFill>
                  <a:schemeClr val="tx1"/>
                </a:solidFill>
              </a:rPr>
              <a:t>ET</a:t>
            </a:r>
            <a:r>
              <a:rPr lang="en-US" sz="1800" dirty="0">
                <a:solidFill>
                  <a:schemeClr val="tx1"/>
                </a:solidFill>
              </a:rPr>
              <a:t> d’informer le CNFPT de votre annulation</a:t>
            </a:r>
            <a:endParaRPr lang="en-US" sz="18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hoto d’un intervenant souriant"/>
          <p:cNvPicPr>
            <a:picLocks noChangeAspect="1"/>
          </p:cNvPicPr>
          <p:nvPr/>
        </p:nvPicPr>
        <p:blipFill>
          <a:blip r:embed="rId3"/>
          <a:stretch>
            <a:fillRect/>
          </a:stretch>
        </p:blipFill>
        <p:spPr>
          <a:xfrm>
            <a:off x="548640" y="548640"/>
            <a:ext cx="4023360" cy="5129784"/>
          </a:xfrm>
          <a:prstGeom prst="rect">
            <a:avLst/>
          </a:prstGeom>
        </p:spPr>
      </p:pic>
      <p:sp>
        <p:nvSpPr>
          <p:cNvPr id="3" name="Text 0"/>
          <p:cNvSpPr>
            <a:spLocks noGrp="1"/>
          </p:cNvSpPr>
          <p:nvPr>
            <p:ph type="title" idx="101" hasCustomPrompt="1"/>
          </p:nvPr>
        </p:nvSpPr>
        <p:spPr>
          <a:xfrm>
            <a:off x="4663440" y="566928"/>
            <a:ext cx="6126480" cy="914400"/>
          </a:xfrm>
          <a:prstGeom prst="rect">
            <a:avLst/>
          </a:prstGeom>
          <a:noFill/>
          <a:ln/>
        </p:spPr>
        <p:txBody>
          <a:bodyPr wrap="square" lIns="0" tIns="0" rIns="0" bIns="0" rtlCol="0" anchor="t"/>
          <a:lstStyle/>
          <a:p>
            <a:pPr marL="0" indent="0" algn="l">
              <a:buNone/>
            </a:pPr>
            <a:r>
              <a:rPr lang="en-US" sz="2800" b="1" dirty="0">
                <a:solidFill>
                  <a:schemeClr val="tx1"/>
                </a:solidFill>
              </a:rPr>
              <a:t>LES CONTACTS</a:t>
            </a:r>
            <a:endParaRPr lang="en-US" sz="2800" dirty="0"/>
          </a:p>
        </p:txBody>
      </p:sp>
      <p:sp>
        <p:nvSpPr>
          <p:cNvPr id="4" name="Text 1"/>
          <p:cNvSpPr txBox="1"/>
          <p:nvPr/>
        </p:nvSpPr>
        <p:spPr>
          <a:xfrm>
            <a:off x="5029200" y="1645920"/>
            <a:ext cx="6583680" cy="1097280"/>
          </a:xfrm>
          <a:prstGeom prst="rect">
            <a:avLst/>
          </a:prstGeom>
          <a:noFill/>
          <a:ln/>
        </p:spPr>
        <p:txBody>
          <a:bodyPr wrap="square" lIns="0" tIns="0" rIns="0" bIns="0" rtlCol="0" anchor="t"/>
          <a:lstStyle/>
          <a:p>
            <a:pPr marL="0" indent="0">
              <a:buNone/>
            </a:pPr>
            <a:r>
              <a:rPr lang="en-US" sz="1600" dirty="0">
                <a:solidFill>
                  <a:schemeClr val="tx1"/>
                </a:solidFill>
              </a:rPr>
              <a:t>N’hésitez pas à contacter le CNFPT en cas de difficulté : les coordonnées de l’agent en charge de votre dossier se trouvent sur votre lettre de demande d’intervention.</a:t>
            </a:r>
            <a:endParaRPr lang="en-US" sz="1600" dirty="0"/>
          </a:p>
        </p:txBody>
      </p:sp>
      <p:sp>
        <p:nvSpPr>
          <p:cNvPr id="5" name="Text 2"/>
          <p:cNvSpPr txBox="1"/>
          <p:nvPr/>
        </p:nvSpPr>
        <p:spPr>
          <a:xfrm>
            <a:off x="5029200" y="2926080"/>
            <a:ext cx="6583680" cy="411480"/>
          </a:xfrm>
          <a:prstGeom prst="rect">
            <a:avLst/>
          </a:prstGeom>
          <a:noFill/>
          <a:ln/>
        </p:spPr>
        <p:txBody>
          <a:bodyPr wrap="square" lIns="0" tIns="0" rIns="0" bIns="0" rtlCol="0" anchor="ctr"/>
          <a:lstStyle/>
          <a:p>
            <a:pPr marL="0" indent="0">
              <a:buNone/>
            </a:pPr>
            <a:r>
              <a:rPr lang="en-US" sz="1800" b="1" dirty="0">
                <a:solidFill>
                  <a:schemeClr val="accent1"/>
                </a:solidFill>
              </a:rPr>
              <a:t>Vous pouvez également contacter les services de CZBO</a:t>
            </a:r>
            <a:endParaRPr lang="en-US" sz="1800" dirty="0"/>
          </a:p>
        </p:txBody>
      </p:sp>
      <p:sp>
        <p:nvSpPr>
          <p:cNvPr id="6" name="Carte téléphone"/>
          <p:cNvSpPr/>
          <p:nvPr/>
        </p:nvSpPr>
        <p:spPr>
          <a:xfrm>
            <a:off x="5029200" y="3520440"/>
            <a:ext cx="6611112" cy="1371600"/>
          </a:xfrm>
          <a:prstGeom prst="roundRect">
            <a:avLst>
              <a:gd name="adj" fmla="val 8000"/>
            </a:avLst>
          </a:prstGeom>
          <a:solidFill>
            <a:schemeClr val="tx1"/>
          </a:solidFill>
          <a:ln w="3175">
            <a:solidFill>
              <a:schemeClr val="tx1"/>
            </a:solidFill>
            <a:prstDash val="solid"/>
          </a:ln>
        </p:spPr>
        <p:txBody>
          <a:bodyPr/>
          <a:lstStyle/>
          <a:p>
            <a:endParaRPr lang="fr-FR" dirty="0"/>
          </a:p>
        </p:txBody>
      </p:sp>
      <p:sp>
        <p:nvSpPr>
          <p:cNvPr id="7" name="Cercle icône"/>
          <p:cNvSpPr/>
          <p:nvPr/>
        </p:nvSpPr>
        <p:spPr>
          <a:xfrm>
            <a:off x="5303520" y="3840480"/>
            <a:ext cx="731520" cy="731520"/>
          </a:xfrm>
          <a:prstGeom prst="ellipse">
            <a:avLst/>
          </a:prstGeom>
          <a:solidFill>
            <a:schemeClr val="accent1"/>
          </a:solidFill>
          <a:ln w="3175">
            <a:solidFill>
              <a:schemeClr val="accent1"/>
            </a:solidFill>
            <a:prstDash val="solid"/>
          </a:ln>
        </p:spPr>
        <p:txBody>
          <a:bodyPr/>
          <a:lstStyle/>
          <a:p>
            <a:endParaRPr lang="fr-FR" dirty="0"/>
          </a:p>
        </p:txBody>
      </p:sp>
      <p:pic>
        <p:nvPicPr>
          <p:cNvPr id="8" name="Image 1" descr="icône"/>
          <p:cNvPicPr>
            <a:picLocks noChangeAspect="1"/>
          </p:cNvPicPr>
          <p:nvPr/>
        </p:nvPicPr>
        <p:blipFill>
          <a:blip r:embed="rId4"/>
          <a:stretch>
            <a:fillRect/>
          </a:stretch>
        </p:blipFill>
        <p:spPr>
          <a:xfrm>
            <a:off x="5486400" y="4023360"/>
            <a:ext cx="365760" cy="365760"/>
          </a:xfrm>
          <a:prstGeom prst="rect">
            <a:avLst/>
          </a:prstGeom>
        </p:spPr>
      </p:pic>
      <p:sp>
        <p:nvSpPr>
          <p:cNvPr id="9" name="Text 5"/>
          <p:cNvSpPr txBox="1"/>
          <p:nvPr/>
        </p:nvSpPr>
        <p:spPr>
          <a:xfrm>
            <a:off x="6309360" y="3611880"/>
            <a:ext cx="5120640" cy="594360"/>
          </a:xfrm>
          <a:prstGeom prst="rect">
            <a:avLst/>
          </a:prstGeom>
          <a:noFill/>
          <a:ln/>
        </p:spPr>
        <p:txBody>
          <a:bodyPr wrap="square" lIns="0" tIns="0" rIns="0" bIns="0" rtlCol="0" anchor="ctr"/>
          <a:lstStyle/>
          <a:p>
            <a:pPr marL="0" indent="0">
              <a:buNone/>
            </a:pPr>
            <a:r>
              <a:rPr lang="en-US" sz="2800" b="1" dirty="0">
                <a:solidFill>
                  <a:schemeClr val="bg1"/>
                </a:solidFill>
              </a:rPr>
              <a:t>04-34-08-60-35</a:t>
            </a:r>
            <a:endParaRPr lang="en-US" sz="2800" dirty="0"/>
          </a:p>
        </p:txBody>
      </p:sp>
      <p:sp>
        <p:nvSpPr>
          <p:cNvPr id="10" name="Text 6"/>
          <p:cNvSpPr txBox="1"/>
          <p:nvPr/>
        </p:nvSpPr>
        <p:spPr>
          <a:xfrm>
            <a:off x="6309360" y="4206240"/>
            <a:ext cx="5120640" cy="548640"/>
          </a:xfrm>
          <a:prstGeom prst="rect">
            <a:avLst/>
          </a:prstGeom>
          <a:noFill/>
          <a:ln/>
        </p:spPr>
        <p:txBody>
          <a:bodyPr wrap="square" lIns="0" tIns="0" rIns="0" bIns="0" rtlCol="0" anchor="t"/>
          <a:lstStyle/>
          <a:p>
            <a:pPr marL="0" indent="0">
              <a:buNone/>
            </a:pPr>
            <a:r>
              <a:rPr lang="en-US" sz="1400" dirty="0">
                <a:solidFill>
                  <a:schemeClr val="bg1"/>
                </a:solidFill>
              </a:rPr>
              <a:t>du lundi au jeudi de 9h à 19h et le vendredi de 9h à 18h</a:t>
            </a:r>
            <a:endParaRPr lang="en-US" sz="1400" dirty="0"/>
          </a:p>
        </p:txBody>
      </p:sp>
      <p:sp>
        <p:nvSpPr>
          <p:cNvPr id="11" name="Carte mail"/>
          <p:cNvSpPr/>
          <p:nvPr/>
        </p:nvSpPr>
        <p:spPr>
          <a:xfrm>
            <a:off x="5029200" y="5120640"/>
            <a:ext cx="6611112" cy="1188720"/>
          </a:xfrm>
          <a:prstGeom prst="roundRect">
            <a:avLst>
              <a:gd name="adj" fmla="val 9231"/>
            </a:avLst>
          </a:prstGeom>
          <a:solidFill>
            <a:schemeClr val="bg2"/>
          </a:solidFill>
          <a:ln w="9525">
            <a:solidFill>
              <a:schemeClr val="accent6"/>
            </a:solidFill>
            <a:prstDash val="solid"/>
          </a:ln>
        </p:spPr>
        <p:txBody>
          <a:bodyPr/>
          <a:lstStyle/>
          <a:p>
            <a:endParaRPr lang="fr-FR" dirty="0"/>
          </a:p>
        </p:txBody>
      </p:sp>
      <p:sp>
        <p:nvSpPr>
          <p:cNvPr id="12" name="Cercle icône"/>
          <p:cNvSpPr/>
          <p:nvPr/>
        </p:nvSpPr>
        <p:spPr>
          <a:xfrm>
            <a:off x="5303520" y="5349240"/>
            <a:ext cx="731520" cy="731520"/>
          </a:xfrm>
          <a:prstGeom prst="ellipse">
            <a:avLst/>
          </a:prstGeom>
          <a:solidFill>
            <a:schemeClr val="tx1"/>
          </a:solidFill>
          <a:ln w="3175">
            <a:solidFill>
              <a:schemeClr val="tx1"/>
            </a:solidFill>
            <a:prstDash val="solid"/>
          </a:ln>
        </p:spPr>
        <p:txBody>
          <a:bodyPr/>
          <a:lstStyle/>
          <a:p>
            <a:endParaRPr lang="fr-FR" dirty="0"/>
          </a:p>
        </p:txBody>
      </p:sp>
      <p:pic>
        <p:nvPicPr>
          <p:cNvPr id="13" name="Image 2" descr="icône"/>
          <p:cNvPicPr>
            <a:picLocks noChangeAspect="1"/>
          </p:cNvPicPr>
          <p:nvPr/>
        </p:nvPicPr>
        <p:blipFill>
          <a:blip r:embed="rId5"/>
          <a:stretch>
            <a:fillRect/>
          </a:stretch>
        </p:blipFill>
        <p:spPr>
          <a:xfrm>
            <a:off x="5486400" y="5532120"/>
            <a:ext cx="365760" cy="365760"/>
          </a:xfrm>
          <a:prstGeom prst="rect">
            <a:avLst/>
          </a:prstGeom>
        </p:spPr>
      </p:pic>
      <p:sp>
        <p:nvSpPr>
          <p:cNvPr id="14" name="Text 9"/>
          <p:cNvSpPr txBox="1"/>
          <p:nvPr/>
        </p:nvSpPr>
        <p:spPr>
          <a:xfrm>
            <a:off x="6309360" y="5120640"/>
            <a:ext cx="5120640" cy="1188720"/>
          </a:xfrm>
          <a:prstGeom prst="rect">
            <a:avLst/>
          </a:prstGeom>
          <a:noFill/>
          <a:ln/>
        </p:spPr>
        <p:txBody>
          <a:bodyPr wrap="square" lIns="0" tIns="0" rIns="0" bIns="0" rtlCol="0" anchor="ctr"/>
          <a:lstStyle/>
          <a:p>
            <a:pPr marL="0" indent="0">
              <a:buNone/>
            </a:pPr>
            <a:r>
              <a:rPr lang="en-US" sz="2000" b="1" u="sng" dirty="0">
                <a:solidFill>
                  <a:schemeClr val="tx1"/>
                </a:solidFill>
                <a:hlinkClick r:id="rId6">
                  <a:extLst>
                    <a:ext uri="{A12FA001-AC4F-418D-AE19-62706E023703}">
                      <ahyp:hlinkClr xmlns:ahyp="http://schemas.microsoft.com/office/drawing/2018/hyperlinkcolor" val="tx"/>
                    </a:ext>
                  </a:extLst>
                </a:hlinkClick>
              </a:rPr>
              <a:t>reservation@cityzenbooking.com</a:t>
            </a:r>
            <a:endParaRPr lang="en-US" sz="2000" dirty="0"/>
          </a:p>
        </p:txBody>
      </p:sp>
      <p:sp>
        <p:nvSpPr>
          <p:cNvPr id="25" name="Slide Number Placeholder 0"/>
          <p:cNvSpPr>
            <a:spLocks noGrp="1"/>
          </p:cNvSpPr>
          <p:nvPr>
            <p:ph type="sldNum" sz="quarter" idx="4294967295"/>
          </p:nvPr>
        </p:nvSpPr>
        <p:spPr>
          <a:xfrm>
            <a:off x="11247120" y="6428232"/>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16</a:t>
            </a:fld>
            <a:endParaRPr lang="en-US" dirty="0"/>
          </a:p>
        </p:txBody>
      </p:sp>
    </p:spTree>
  </p:cSld>
  <p:clrMapOvr>
    <a:masterClrMapping/>
  </p:clrMapOvr>
</p:sld>
</file>

<file path=ppt/theme/theme1.xml><?xml version="1.0" encoding="utf-8"?>
<a:theme xmlns:a="http://schemas.openxmlformats.org/drawingml/2006/main" name="CNFPT">
  <a:themeElements>
    <a:clrScheme name="CNFPT">
      <a:dk1>
        <a:srgbClr val="07008D"/>
      </a:dk1>
      <a:lt1>
        <a:srgbClr val="FFFFFF"/>
      </a:lt1>
      <a:dk2>
        <a:srgbClr val="05006B"/>
      </a:dk2>
      <a:lt2>
        <a:srgbClr val="F0F7FF"/>
      </a:lt2>
      <a:accent1>
        <a:srgbClr val="FF5D6B"/>
      </a:accent1>
      <a:accent2>
        <a:srgbClr val="07008D"/>
      </a:accent2>
      <a:accent3>
        <a:srgbClr val="FEF5F0"/>
      </a:accent3>
      <a:accent4>
        <a:srgbClr val="7F7F7F"/>
      </a:accent4>
      <a:accent5>
        <a:srgbClr val="FFE6E9"/>
      </a:accent5>
      <a:accent6>
        <a:srgbClr val="D5E3F7"/>
      </a:accent6>
      <a:hlink>
        <a:srgbClr val="07008D"/>
      </a:hlink>
      <a:folHlink>
        <a:srgbClr val="07008D"/>
      </a:folHlink>
    </a:clrScheme>
    <a:fontScheme name="CNFPT">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TotalTime>
  <Words>1126</Words>
  <Application>Microsoft Office PowerPoint</Application>
  <PresentationFormat>Grand écran</PresentationFormat>
  <Paragraphs>161</Paragraphs>
  <Slides>16</Slides>
  <Notes>16</Notes>
  <HiddenSlides>0</HiddenSlides>
  <MMClips>0</MMClips>
  <ScaleCrop>false</ScaleCrop>
  <HeadingPairs>
    <vt:vector size="6" baseType="variant">
      <vt:variant>
        <vt:lpstr>Polices utilisées</vt:lpstr>
      </vt:variant>
      <vt:variant>
        <vt:i4>1</vt:i4>
      </vt:variant>
      <vt:variant>
        <vt:lpstr>Thème</vt:lpstr>
      </vt:variant>
      <vt:variant>
        <vt:i4>1</vt:i4>
      </vt:variant>
      <vt:variant>
        <vt:lpstr>Titres des diapositives</vt:lpstr>
      </vt:variant>
      <vt:variant>
        <vt:i4>16</vt:i4>
      </vt:variant>
    </vt:vector>
  </HeadingPairs>
  <TitlesOfParts>
    <vt:vector size="18" baseType="lpstr">
      <vt:lpstr>Arial</vt:lpstr>
      <vt:lpstr>CNFPT</vt:lpstr>
      <vt:lpstr>Guide d’utilisation du service de réservation en ligne d’hébergement pour les intervenants</vt:lpstr>
      <vt:lpstr>Une plateforme de réservation en ligne : dans quel but ?</vt:lpstr>
      <vt:lpstr>Le mode opératoire pour réserver votre hébergement en ligne sur la plateforme</vt:lpstr>
      <vt:lpstr>A partir du mail, l’accès à la plateforme</vt:lpstr>
      <vt:lpstr>Comment réserver</vt:lpstr>
      <vt:lpstr>Comment réserver (suite)</vt:lpstr>
      <vt:lpstr>Le choix de l’hôtel</vt:lpstr>
      <vt:lpstr>Le choix de l’hôtel</vt:lpstr>
      <vt:lpstr>Le choix de l’hôtel</vt:lpstr>
      <vt:lpstr>Le choix de l’hôtel</vt:lpstr>
      <vt:lpstr>Le bon d’échange ou voucher</vt:lpstr>
      <vt:lpstr>Modification et annulation</vt:lpstr>
      <vt:lpstr>Modification et annulation</vt:lpstr>
      <vt:lpstr>Modification et annulation</vt:lpstr>
      <vt:lpstr>POINTS DE VIGILANCE</vt:lpstr>
      <vt:lpstr>LES CONTACTS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d’utilisation du service de réservation en ligne d’hébergement pour les intervenants</dc:title>
  <dc:subject>PptxGenJS Presentation</dc:subject>
  <dc:creator>CNFPT</dc:creator>
  <cp:lastModifiedBy>BONIDAN Isabelle</cp:lastModifiedBy>
  <cp:revision>4</cp:revision>
  <dcterms:created xsi:type="dcterms:W3CDTF">2026-10-19T09:12:27Z</dcterms:created>
  <dcterms:modified xsi:type="dcterms:W3CDTF">2026-10-19T14:48:38Z</dcterms:modified>
</cp:coreProperties>
</file>