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3" r:id="rId2"/>
  </p:sldMasterIdLst>
  <p:notesMasterIdLst>
    <p:notesMasterId r:id="rId22"/>
  </p:notesMasterIdLst>
  <p:handoutMasterIdLst>
    <p:handoutMasterId r:id="rId23"/>
  </p:handoutMasterIdLst>
  <p:sldIdLst>
    <p:sldId id="307" r:id="rId3"/>
    <p:sldId id="294" r:id="rId4"/>
    <p:sldId id="310" r:id="rId5"/>
    <p:sldId id="284" r:id="rId6"/>
    <p:sldId id="311" r:id="rId7"/>
    <p:sldId id="316" r:id="rId8"/>
    <p:sldId id="312" r:id="rId9"/>
    <p:sldId id="313" r:id="rId10"/>
    <p:sldId id="315" r:id="rId11"/>
    <p:sldId id="317" r:id="rId12"/>
    <p:sldId id="314" r:id="rId13"/>
    <p:sldId id="320" r:id="rId14"/>
    <p:sldId id="322" r:id="rId15"/>
    <p:sldId id="318" r:id="rId16"/>
    <p:sldId id="324" r:id="rId17"/>
    <p:sldId id="326" r:id="rId18"/>
    <p:sldId id="325" r:id="rId19"/>
    <p:sldId id="327" r:id="rId20"/>
    <p:sldId id="321" r:id="rId2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C8"/>
    <a:srgbClr val="FF2F43"/>
    <a:srgbClr val="FCDCC8"/>
    <a:srgbClr val="F74B5B"/>
    <a:srgbClr val="E19A19"/>
    <a:srgbClr val="FF8200"/>
    <a:srgbClr val="6999FF"/>
    <a:srgbClr val="F0F8FE"/>
    <a:srgbClr val="D8EAFF"/>
    <a:srgbClr val="AD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0"/>
    <p:restoredTop sz="94411"/>
  </p:normalViewPr>
  <p:slideViewPr>
    <p:cSldViewPr snapToGrid="0">
      <p:cViewPr varScale="1">
        <p:scale>
          <a:sx n="57" d="100"/>
          <a:sy n="57" d="100"/>
        </p:scale>
        <p:origin x="1252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14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BE529F4-24C1-1CF0-9926-4184D32962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920E61-B434-B39D-7E9A-249CF97D43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7CE04-26F0-8742-A03C-4B322E6A0B13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59446C-F799-5D27-40B5-5149B87D4F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Pied de page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E5B91A-86EF-7934-A4B2-B659892DE8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EB840-19F7-824A-A07A-929FCDA72A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48063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F7322-682F-0A41-A496-A30898E92092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Pied de page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3B8A5-A38D-304D-BCD2-21B15FDB4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8583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Visage humain, habits, verres&#10;&#10;Description générée automatiquement">
            <a:extLst>
              <a:ext uri="{FF2B5EF4-FFF2-40B4-BE49-F238E27FC236}">
                <a16:creationId xmlns:a16="http://schemas.microsoft.com/office/drawing/2014/main" id="{86DBF00E-10AC-B3EB-8DDF-E9DBE2B16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669" y="377484"/>
            <a:ext cx="4013189" cy="57365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7339B497-F79C-ACB0-16B3-0FD8B0250D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3183" y="2574083"/>
            <a:ext cx="6488869" cy="237649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5000" b="1" dirty="0">
                <a:solidFill>
                  <a:srgbClr val="050088"/>
                </a:solidFill>
                <a:effectLst/>
                <a:latin typeface="Arial" panose="020B0604020202020204" pitchFamily="34" charset="0"/>
              </a:rPr>
              <a:t>Modifiez le titre</a:t>
            </a:r>
            <a:endParaRPr lang="fr-FR" sz="5000" dirty="0">
              <a:solidFill>
                <a:srgbClr val="05008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7A52A-4895-6C03-1236-3E3F8066F1B8}"/>
              </a:ext>
            </a:extLst>
          </p:cNvPr>
          <p:cNvSpPr>
            <a:spLocks/>
          </p:cNvSpPr>
          <p:nvPr userDrawn="1"/>
        </p:nvSpPr>
        <p:spPr>
          <a:xfrm>
            <a:off x="212602" y="5348377"/>
            <a:ext cx="1952627" cy="13546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5D1EB3-C7D6-6FD6-BC9C-EED9C18BE024}"/>
              </a:ext>
            </a:extLst>
          </p:cNvPr>
          <p:cNvSpPr>
            <a:spLocks/>
          </p:cNvSpPr>
          <p:nvPr userDrawn="1"/>
        </p:nvSpPr>
        <p:spPr>
          <a:xfrm>
            <a:off x="2734574" y="230760"/>
            <a:ext cx="2355012" cy="8406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A59F4F-D0C1-1849-2DF9-5B5A3F18D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95468" y="533885"/>
            <a:ext cx="1410863" cy="11234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AED6D2-DD0F-041D-D04D-0D7DCED07155}"/>
              </a:ext>
            </a:extLst>
          </p:cNvPr>
          <p:cNvSpPr>
            <a:spLocks/>
          </p:cNvSpPr>
          <p:nvPr userDrawn="1"/>
        </p:nvSpPr>
        <p:spPr>
          <a:xfrm>
            <a:off x="1539072" y="6183824"/>
            <a:ext cx="3717473" cy="6741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69D3A056-B174-0D7D-C594-BCAE48A862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6545" y="1948130"/>
            <a:ext cx="6495507" cy="46769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2800" dirty="0">
                <a:solidFill>
                  <a:srgbClr val="050088"/>
                </a:solidFill>
                <a:effectLst/>
                <a:latin typeface="Arial" panose="020B0604020202020204" pitchFamily="34" charset="0"/>
              </a:rPr>
              <a:t>Modifiez le surtitre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86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intercalaire 2">
    <p:bg>
      <p:bgPr>
        <a:solidFill>
          <a:srgbClr val="FE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habits, personne, homme, intérieur&#10;&#10;Description générée automatiquement">
            <a:extLst>
              <a:ext uri="{FF2B5EF4-FFF2-40B4-BE49-F238E27FC236}">
                <a16:creationId xmlns:a16="http://schemas.microsoft.com/office/drawing/2014/main" id="{CBCA824F-9808-6660-AFBA-3CD25995ED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251" y="1527048"/>
            <a:ext cx="3930109" cy="43473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3ED3FA-2B58-9193-A478-579B52396655}"/>
              </a:ext>
            </a:extLst>
          </p:cNvPr>
          <p:cNvSpPr/>
          <p:nvPr userDrawn="1"/>
        </p:nvSpPr>
        <p:spPr>
          <a:xfrm>
            <a:off x="327479" y="1056240"/>
            <a:ext cx="2295186" cy="1939623"/>
          </a:xfrm>
          <a:prstGeom prst="rect">
            <a:avLst/>
          </a:prstGeom>
          <a:solidFill>
            <a:srgbClr val="FEF5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2DB440AB-6163-A980-D468-DF43A0A457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2856" y="4265602"/>
            <a:ext cx="4389464" cy="467692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0954B1-DA45-92EC-5918-DBB07E84E0FF}"/>
              </a:ext>
            </a:extLst>
          </p:cNvPr>
          <p:cNvSpPr/>
          <p:nvPr userDrawn="1"/>
        </p:nvSpPr>
        <p:spPr>
          <a:xfrm>
            <a:off x="4933131" y="2767289"/>
            <a:ext cx="1376229" cy="7708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9F968B-4382-4E85-4AC9-5ECA627A821C}"/>
              </a:ext>
            </a:extLst>
          </p:cNvPr>
          <p:cNvSpPr/>
          <p:nvPr userDrawn="1"/>
        </p:nvSpPr>
        <p:spPr>
          <a:xfrm>
            <a:off x="5196627" y="2463726"/>
            <a:ext cx="1376229" cy="7708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5ADF97E9-6DEF-8A34-3919-DD396C1FBE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4239" y="2695523"/>
            <a:ext cx="1610592" cy="914400"/>
          </a:xfrm>
        </p:spPr>
        <p:txBody>
          <a:bodyPr anchor="b"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1.2</a:t>
            </a:r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2D310E9B-8450-A668-FDAA-77F19A4FD5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856" y="3417838"/>
            <a:ext cx="6398550" cy="84776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4000" dirty="0"/>
              <a:t>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53994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intercalaire 3">
    <p:bg>
      <p:bgPr>
        <a:solidFill>
          <a:srgbClr val="FE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habits, personne, Visage humain, intérieur&#10;&#10;Description générée automatiquement">
            <a:extLst>
              <a:ext uri="{FF2B5EF4-FFF2-40B4-BE49-F238E27FC236}">
                <a16:creationId xmlns:a16="http://schemas.microsoft.com/office/drawing/2014/main" id="{EC6CCB66-6ACB-CE24-A506-CF501AAB0D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458" y="481401"/>
            <a:ext cx="4887055" cy="32569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5CF2E9-0A2D-57EC-DB03-FB32BB128B33}"/>
              </a:ext>
            </a:extLst>
          </p:cNvPr>
          <p:cNvSpPr/>
          <p:nvPr userDrawn="1"/>
        </p:nvSpPr>
        <p:spPr>
          <a:xfrm>
            <a:off x="6373814" y="2754051"/>
            <a:ext cx="3791874" cy="1785690"/>
          </a:xfrm>
          <a:prstGeom prst="rect">
            <a:avLst/>
          </a:prstGeom>
          <a:solidFill>
            <a:srgbClr val="FEF5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578399-513C-9514-9D5D-4948893E18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0312" y="4631362"/>
            <a:ext cx="4389464" cy="467692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90C524-05C7-DFBF-5435-C0773F7D4255}"/>
              </a:ext>
            </a:extLst>
          </p:cNvPr>
          <p:cNvSpPr/>
          <p:nvPr userDrawn="1"/>
        </p:nvSpPr>
        <p:spPr>
          <a:xfrm>
            <a:off x="580587" y="3133049"/>
            <a:ext cx="1376229" cy="7708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134A9-8FCD-52C8-3C86-97C3B4C31A7F}"/>
              </a:ext>
            </a:extLst>
          </p:cNvPr>
          <p:cNvSpPr/>
          <p:nvPr userDrawn="1"/>
        </p:nvSpPr>
        <p:spPr>
          <a:xfrm>
            <a:off x="844083" y="2829486"/>
            <a:ext cx="1376229" cy="7708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23846866-74A9-D5D1-D9ED-981B0E2540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695" y="3061283"/>
            <a:ext cx="1610592" cy="914400"/>
          </a:xfrm>
        </p:spPr>
        <p:txBody>
          <a:bodyPr anchor="b"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1.3</a:t>
            </a:r>
          </a:p>
        </p:txBody>
      </p:sp>
      <p:sp>
        <p:nvSpPr>
          <p:cNvPr id="12" name="Titre 16">
            <a:extLst>
              <a:ext uri="{FF2B5EF4-FFF2-40B4-BE49-F238E27FC236}">
                <a16:creationId xmlns:a16="http://schemas.microsoft.com/office/drawing/2014/main" id="{FA253891-BE30-46A8-A95D-4009BA03C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0312" y="3783598"/>
            <a:ext cx="6398550" cy="84776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4000" dirty="0"/>
              <a:t>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64646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intercalaire 4">
    <p:bg>
      <p:bgPr>
        <a:solidFill>
          <a:srgbClr val="FE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Visage humain, habits, personne, homme&#10;&#10;Description générée automatiquement">
            <a:extLst>
              <a:ext uri="{FF2B5EF4-FFF2-40B4-BE49-F238E27FC236}">
                <a16:creationId xmlns:a16="http://schemas.microsoft.com/office/drawing/2014/main" id="{898230DA-CEB6-7B50-DC1C-A09F3231D3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478" y="886630"/>
            <a:ext cx="3406032" cy="45497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3ED3FA-2B58-9193-A478-579B52396655}"/>
              </a:ext>
            </a:extLst>
          </p:cNvPr>
          <p:cNvSpPr/>
          <p:nvPr userDrawn="1"/>
        </p:nvSpPr>
        <p:spPr>
          <a:xfrm>
            <a:off x="322203" y="4927699"/>
            <a:ext cx="1666798" cy="1387991"/>
          </a:xfrm>
          <a:prstGeom prst="rect">
            <a:avLst/>
          </a:prstGeom>
          <a:solidFill>
            <a:srgbClr val="FEF5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22C8A4-0656-886E-6932-D1956DACBE8E}"/>
              </a:ext>
            </a:extLst>
          </p:cNvPr>
          <p:cNvSpPr/>
          <p:nvPr userDrawn="1"/>
        </p:nvSpPr>
        <p:spPr>
          <a:xfrm>
            <a:off x="3340754" y="552877"/>
            <a:ext cx="1376229" cy="2063261"/>
          </a:xfrm>
          <a:prstGeom prst="rect">
            <a:avLst/>
          </a:prstGeom>
          <a:solidFill>
            <a:srgbClr val="FEF5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5DD7A2F6-1F31-D20B-4014-21493C6E73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460007"/>
            <a:ext cx="4389464" cy="467692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692056-4BDF-AF15-226B-58E27A2DC80D}"/>
              </a:ext>
            </a:extLst>
          </p:cNvPr>
          <p:cNvSpPr/>
          <p:nvPr userDrawn="1"/>
        </p:nvSpPr>
        <p:spPr>
          <a:xfrm>
            <a:off x="4456275" y="2961694"/>
            <a:ext cx="1376229" cy="7708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C3AEA2-CBE8-776B-F036-D700DF04DD76}"/>
              </a:ext>
            </a:extLst>
          </p:cNvPr>
          <p:cNvSpPr/>
          <p:nvPr userDrawn="1"/>
        </p:nvSpPr>
        <p:spPr>
          <a:xfrm>
            <a:off x="4719771" y="2658131"/>
            <a:ext cx="1376229" cy="7708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E22AB51-841C-7DDA-60DD-BF8D6F7DF6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7383" y="2889928"/>
            <a:ext cx="1610592" cy="914400"/>
          </a:xfrm>
        </p:spPr>
        <p:txBody>
          <a:bodyPr anchor="b"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1.4</a:t>
            </a:r>
          </a:p>
        </p:txBody>
      </p:sp>
      <p:sp>
        <p:nvSpPr>
          <p:cNvPr id="18" name="Titre 16">
            <a:extLst>
              <a:ext uri="{FF2B5EF4-FFF2-40B4-BE49-F238E27FC236}">
                <a16:creationId xmlns:a16="http://schemas.microsoft.com/office/drawing/2014/main" id="{A64C13C0-92D4-C16E-0FF9-24A123EBF4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612243"/>
            <a:ext cx="6398550" cy="84776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4000" dirty="0"/>
              <a:t>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448763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2DDFC932-6666-A923-693F-607640B653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1941"/>
            <a:ext cx="7653867" cy="515129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B26512C8-1068-071E-C622-39BDDD3B6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755649"/>
            <a:ext cx="10522789" cy="323875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366E40-447B-205E-CBC1-B2B101DAE6C3}"/>
              </a:ext>
            </a:extLst>
          </p:cNvPr>
          <p:cNvSpPr txBox="1"/>
          <p:nvPr userDrawn="1"/>
        </p:nvSpPr>
        <p:spPr>
          <a:xfrm>
            <a:off x="297288" y="6356350"/>
            <a:ext cx="60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E08F245-9CEE-1146-80B8-43EA15F37FBC}" type="slidenum">
              <a:rPr lang="fr-FR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‹N°›</a:t>
            </a:fld>
            <a:endParaRPr lang="fr-FR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9E43B-80E0-00EC-2EA8-92CF2C9D93E9}"/>
              </a:ext>
            </a:extLst>
          </p:cNvPr>
          <p:cNvSpPr/>
          <p:nvPr userDrawn="1"/>
        </p:nvSpPr>
        <p:spPr>
          <a:xfrm>
            <a:off x="11173267" y="302597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4373F05-D5B3-5750-6367-52F603788C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75081"/>
            <a:ext cx="7653866" cy="467692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D00402-959A-F15F-3E54-1DB2FC5D164F}"/>
              </a:ext>
            </a:extLst>
          </p:cNvPr>
          <p:cNvSpPr/>
          <p:nvPr userDrawn="1"/>
        </p:nvSpPr>
        <p:spPr>
          <a:xfrm>
            <a:off x="10546644" y="478395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AF1375A-FC21-5000-526C-CE6A608270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24274" y="545447"/>
            <a:ext cx="580903" cy="328579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algn="r"/>
            <a:r>
              <a:rPr lang="fr-FR" sz="2000" dirty="0">
                <a:solidFill>
                  <a:schemeClr val="bg1"/>
                </a:solidFill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101014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6EDB6FD0-9189-C24B-0E39-D2261100C3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7141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1562B30-87F7-96C8-8F26-E019756FF1F1}"/>
              </a:ext>
            </a:extLst>
          </p:cNvPr>
          <p:cNvSpPr txBox="1"/>
          <p:nvPr userDrawn="1"/>
        </p:nvSpPr>
        <p:spPr>
          <a:xfrm>
            <a:off x="297288" y="6356350"/>
            <a:ext cx="60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E08F245-9CEE-1146-80B8-43EA15F37FBC}" type="slidenum">
              <a:rPr lang="fr-FR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‹N°›</a:t>
            </a:fld>
            <a:endParaRPr lang="fr-FR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045840-4179-50E9-3696-5EE19D15FCB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053782" y="1576069"/>
            <a:ext cx="6132870" cy="4167507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texte 17">
            <a:extLst>
              <a:ext uri="{FF2B5EF4-FFF2-40B4-BE49-F238E27FC236}">
                <a16:creationId xmlns:a16="http://schemas.microsoft.com/office/drawing/2014/main" id="{03445C90-16E9-F80A-3029-6B2D3F1EE2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1941"/>
            <a:ext cx="3932237" cy="974128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34BE6031-7A6F-6A37-94AE-6718C25BD3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1576069"/>
            <a:ext cx="3932237" cy="467692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25A43B-BC3E-437C-2480-A77659F6EE4B}"/>
              </a:ext>
            </a:extLst>
          </p:cNvPr>
          <p:cNvSpPr/>
          <p:nvPr userDrawn="1"/>
        </p:nvSpPr>
        <p:spPr>
          <a:xfrm>
            <a:off x="11173267" y="302597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A0D969-49FF-E06F-81AF-6DF057EEAA3E}"/>
              </a:ext>
            </a:extLst>
          </p:cNvPr>
          <p:cNvSpPr/>
          <p:nvPr userDrawn="1"/>
        </p:nvSpPr>
        <p:spPr>
          <a:xfrm>
            <a:off x="10546644" y="478395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A270ED7-72AF-BC9F-573F-CA6063DB2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24274" y="545447"/>
            <a:ext cx="580903" cy="328579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algn="r"/>
            <a:r>
              <a:rPr lang="fr-FR" sz="2000" dirty="0">
                <a:solidFill>
                  <a:schemeClr val="bg1"/>
                </a:solidFill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1928747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2DDFC932-6666-A923-693F-607640B653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1941"/>
            <a:ext cx="7653867" cy="515129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B26512C8-1068-071E-C622-39BDDD3B6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755649"/>
            <a:ext cx="10522789" cy="323875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366E40-447B-205E-CBC1-B2B101DAE6C3}"/>
              </a:ext>
            </a:extLst>
          </p:cNvPr>
          <p:cNvSpPr txBox="1"/>
          <p:nvPr userDrawn="1"/>
        </p:nvSpPr>
        <p:spPr>
          <a:xfrm>
            <a:off x="297288" y="6356350"/>
            <a:ext cx="60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E08F245-9CEE-1146-80B8-43EA15F37FBC}" type="slidenum">
              <a:rPr lang="fr-FR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‹N°›</a:t>
            </a:fld>
            <a:endParaRPr lang="fr-FR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9E43B-80E0-00EC-2EA8-92CF2C9D93E9}"/>
              </a:ext>
            </a:extLst>
          </p:cNvPr>
          <p:cNvSpPr/>
          <p:nvPr userDrawn="1"/>
        </p:nvSpPr>
        <p:spPr>
          <a:xfrm>
            <a:off x="11173267" y="302597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4373F05-D5B3-5750-6367-52F603788C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75081"/>
            <a:ext cx="7653866" cy="467692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D00402-959A-F15F-3E54-1DB2FC5D164F}"/>
              </a:ext>
            </a:extLst>
          </p:cNvPr>
          <p:cNvSpPr/>
          <p:nvPr userDrawn="1"/>
        </p:nvSpPr>
        <p:spPr>
          <a:xfrm>
            <a:off x="10546644" y="478395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AF1375A-FC21-5000-526C-CE6A608270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24274" y="545447"/>
            <a:ext cx="580903" cy="328579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algn="r"/>
            <a:r>
              <a:rPr lang="fr-FR" sz="2000" dirty="0">
                <a:solidFill>
                  <a:schemeClr val="bg1"/>
                </a:solidFill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3740631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2DDFC932-6666-A923-693F-607640B653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1941"/>
            <a:ext cx="7653867" cy="515129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B26512C8-1068-071E-C622-39BDDD3B6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755649"/>
            <a:ext cx="10522789" cy="323875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366E40-447B-205E-CBC1-B2B101DAE6C3}"/>
              </a:ext>
            </a:extLst>
          </p:cNvPr>
          <p:cNvSpPr txBox="1"/>
          <p:nvPr userDrawn="1"/>
        </p:nvSpPr>
        <p:spPr>
          <a:xfrm>
            <a:off x="297288" y="6356350"/>
            <a:ext cx="60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E08F245-9CEE-1146-80B8-43EA15F37FBC}" type="slidenum">
              <a:rPr lang="fr-FR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‹N°›</a:t>
            </a:fld>
            <a:endParaRPr lang="fr-FR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9E43B-80E0-00EC-2EA8-92CF2C9D93E9}"/>
              </a:ext>
            </a:extLst>
          </p:cNvPr>
          <p:cNvSpPr/>
          <p:nvPr userDrawn="1"/>
        </p:nvSpPr>
        <p:spPr>
          <a:xfrm>
            <a:off x="11173267" y="302597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4373F05-D5B3-5750-6367-52F603788C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75081"/>
            <a:ext cx="7653866" cy="467692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D00402-959A-F15F-3E54-1DB2FC5D164F}"/>
              </a:ext>
            </a:extLst>
          </p:cNvPr>
          <p:cNvSpPr/>
          <p:nvPr userDrawn="1"/>
        </p:nvSpPr>
        <p:spPr>
          <a:xfrm>
            <a:off x="10546644" y="478395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AF1375A-FC21-5000-526C-CE6A608270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24274" y="545447"/>
            <a:ext cx="580903" cy="328579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algn="r"/>
            <a:r>
              <a:rPr lang="fr-FR" sz="2000" dirty="0">
                <a:solidFill>
                  <a:schemeClr val="bg1"/>
                </a:solidFill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3383986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2DDFC932-6666-A923-693F-607640B653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1941"/>
            <a:ext cx="7653867" cy="515129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B26512C8-1068-071E-C622-39BDDD3B6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755649"/>
            <a:ext cx="10522789" cy="323875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366E40-447B-205E-CBC1-B2B101DAE6C3}"/>
              </a:ext>
            </a:extLst>
          </p:cNvPr>
          <p:cNvSpPr txBox="1"/>
          <p:nvPr userDrawn="1"/>
        </p:nvSpPr>
        <p:spPr>
          <a:xfrm>
            <a:off x="297288" y="6356350"/>
            <a:ext cx="60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E08F245-9CEE-1146-80B8-43EA15F37FBC}" type="slidenum">
              <a:rPr lang="fr-FR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‹N°›</a:t>
            </a:fld>
            <a:endParaRPr lang="fr-FR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9E43B-80E0-00EC-2EA8-92CF2C9D93E9}"/>
              </a:ext>
            </a:extLst>
          </p:cNvPr>
          <p:cNvSpPr/>
          <p:nvPr userDrawn="1"/>
        </p:nvSpPr>
        <p:spPr>
          <a:xfrm>
            <a:off x="11173267" y="302597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4373F05-D5B3-5750-6367-52F603788C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75081"/>
            <a:ext cx="7653866" cy="467692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D00402-959A-F15F-3E54-1DB2FC5D164F}"/>
              </a:ext>
            </a:extLst>
          </p:cNvPr>
          <p:cNvSpPr/>
          <p:nvPr userDrawn="1"/>
        </p:nvSpPr>
        <p:spPr>
          <a:xfrm>
            <a:off x="10546644" y="478395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AF1375A-FC21-5000-526C-CE6A608270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24274" y="545447"/>
            <a:ext cx="580903" cy="328579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algn="r"/>
            <a:r>
              <a:rPr lang="fr-FR" sz="2000" dirty="0">
                <a:solidFill>
                  <a:schemeClr val="bg1"/>
                </a:solidFill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1719020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2DDFC932-6666-A923-693F-607640B653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1941"/>
            <a:ext cx="7653867" cy="515129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B26512C8-1068-071E-C622-39BDDD3B6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755649"/>
            <a:ext cx="10522789" cy="323875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366E40-447B-205E-CBC1-B2B101DAE6C3}"/>
              </a:ext>
            </a:extLst>
          </p:cNvPr>
          <p:cNvSpPr txBox="1"/>
          <p:nvPr userDrawn="1"/>
        </p:nvSpPr>
        <p:spPr>
          <a:xfrm>
            <a:off x="297288" y="6356350"/>
            <a:ext cx="60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E08F245-9CEE-1146-80B8-43EA15F37FBC}" type="slidenum">
              <a:rPr lang="fr-FR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‹N°›</a:t>
            </a:fld>
            <a:endParaRPr lang="fr-FR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9E43B-80E0-00EC-2EA8-92CF2C9D93E9}"/>
              </a:ext>
            </a:extLst>
          </p:cNvPr>
          <p:cNvSpPr/>
          <p:nvPr userDrawn="1"/>
        </p:nvSpPr>
        <p:spPr>
          <a:xfrm>
            <a:off x="11173267" y="302597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4373F05-D5B3-5750-6367-52F603788C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75081"/>
            <a:ext cx="7653866" cy="467692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D00402-959A-F15F-3E54-1DB2FC5D164F}"/>
              </a:ext>
            </a:extLst>
          </p:cNvPr>
          <p:cNvSpPr/>
          <p:nvPr userDrawn="1"/>
        </p:nvSpPr>
        <p:spPr>
          <a:xfrm>
            <a:off x="10546644" y="478395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AF1375A-FC21-5000-526C-CE6A608270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24274" y="545447"/>
            <a:ext cx="580903" cy="328579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algn="r"/>
            <a:r>
              <a:rPr lang="fr-FR" sz="2000" dirty="0">
                <a:solidFill>
                  <a:schemeClr val="bg1"/>
                </a:solidFill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4292853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2DDFC932-6666-A923-693F-607640B653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1941"/>
            <a:ext cx="7653867" cy="515129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B26512C8-1068-071E-C622-39BDDD3B6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755649"/>
            <a:ext cx="10522789" cy="323875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366E40-447B-205E-CBC1-B2B101DAE6C3}"/>
              </a:ext>
            </a:extLst>
          </p:cNvPr>
          <p:cNvSpPr txBox="1"/>
          <p:nvPr userDrawn="1"/>
        </p:nvSpPr>
        <p:spPr>
          <a:xfrm>
            <a:off x="297288" y="6356350"/>
            <a:ext cx="60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E08F245-9CEE-1146-80B8-43EA15F37FBC}" type="slidenum">
              <a:rPr lang="fr-FR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‹N°›</a:t>
            </a:fld>
            <a:endParaRPr lang="fr-FR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9E43B-80E0-00EC-2EA8-92CF2C9D93E9}"/>
              </a:ext>
            </a:extLst>
          </p:cNvPr>
          <p:cNvSpPr/>
          <p:nvPr userDrawn="1"/>
        </p:nvSpPr>
        <p:spPr>
          <a:xfrm>
            <a:off x="11173267" y="302597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4373F05-D5B3-5750-6367-52F603788C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75081"/>
            <a:ext cx="7653866" cy="467692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D00402-959A-F15F-3E54-1DB2FC5D164F}"/>
              </a:ext>
            </a:extLst>
          </p:cNvPr>
          <p:cNvSpPr/>
          <p:nvPr userDrawn="1"/>
        </p:nvSpPr>
        <p:spPr>
          <a:xfrm>
            <a:off x="10546644" y="478395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AF1375A-FC21-5000-526C-CE6A608270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24274" y="545447"/>
            <a:ext cx="580903" cy="328579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algn="r"/>
            <a:r>
              <a:rPr lang="fr-FR" sz="2000" dirty="0">
                <a:solidFill>
                  <a:schemeClr val="bg1"/>
                </a:solidFill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63127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habits, Visage humain, personne, homme&#10;&#10;Description générée automatiquement">
            <a:extLst>
              <a:ext uri="{FF2B5EF4-FFF2-40B4-BE49-F238E27FC236}">
                <a16:creationId xmlns:a16="http://schemas.microsoft.com/office/drawing/2014/main" id="{4C4F0344-641B-4495-7DDD-6AFE8E24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39945" y="256031"/>
            <a:ext cx="4516133" cy="5648823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7339B497-F79C-ACB0-16B3-0FD8B0250D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3183" y="2574083"/>
            <a:ext cx="6488869" cy="237649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5000" b="1" dirty="0">
                <a:solidFill>
                  <a:srgbClr val="050088"/>
                </a:solidFill>
                <a:effectLst/>
                <a:latin typeface="Arial" panose="020B0604020202020204" pitchFamily="34" charset="0"/>
              </a:rPr>
              <a:t>Modifiez le titre</a:t>
            </a:r>
            <a:endParaRPr lang="fr-FR" sz="5000" dirty="0">
              <a:solidFill>
                <a:srgbClr val="05008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7A52A-4895-6C03-1236-3E3F8066F1B8}"/>
              </a:ext>
            </a:extLst>
          </p:cNvPr>
          <p:cNvSpPr>
            <a:spLocks/>
          </p:cNvSpPr>
          <p:nvPr userDrawn="1"/>
        </p:nvSpPr>
        <p:spPr>
          <a:xfrm>
            <a:off x="212602" y="5348378"/>
            <a:ext cx="1952627" cy="12671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5D1EB3-C7D6-6FD6-BC9C-EED9C18BE024}"/>
              </a:ext>
            </a:extLst>
          </p:cNvPr>
          <p:cNvSpPr>
            <a:spLocks/>
          </p:cNvSpPr>
          <p:nvPr userDrawn="1"/>
        </p:nvSpPr>
        <p:spPr>
          <a:xfrm>
            <a:off x="2734574" y="230760"/>
            <a:ext cx="2355012" cy="8406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82732A-7A26-7769-C3C3-41467DA3CE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6545" y="1948130"/>
            <a:ext cx="6495507" cy="46769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2800" dirty="0">
                <a:solidFill>
                  <a:srgbClr val="050088"/>
                </a:solidFill>
                <a:effectLst/>
                <a:latin typeface="Arial" panose="020B0604020202020204" pitchFamily="34" charset="0"/>
              </a:rPr>
              <a:t>Modifiez le surtitre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5D02711-B319-5959-39FF-9976CEB0DD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95468" y="533885"/>
            <a:ext cx="1410863" cy="11234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245846-EB4C-98CE-9BF2-5CB42135BE3B}"/>
              </a:ext>
            </a:extLst>
          </p:cNvPr>
          <p:cNvSpPr>
            <a:spLocks/>
          </p:cNvSpPr>
          <p:nvPr userDrawn="1"/>
        </p:nvSpPr>
        <p:spPr>
          <a:xfrm>
            <a:off x="1289734" y="5904854"/>
            <a:ext cx="3973449" cy="9508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623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2DDFC932-6666-A923-693F-607640B653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1941"/>
            <a:ext cx="7653867" cy="515129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B26512C8-1068-071E-C622-39BDDD3B6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755649"/>
            <a:ext cx="10522789" cy="323875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366E40-447B-205E-CBC1-B2B101DAE6C3}"/>
              </a:ext>
            </a:extLst>
          </p:cNvPr>
          <p:cNvSpPr txBox="1"/>
          <p:nvPr userDrawn="1"/>
        </p:nvSpPr>
        <p:spPr>
          <a:xfrm>
            <a:off x="297288" y="6356350"/>
            <a:ext cx="60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E08F245-9CEE-1146-80B8-43EA15F37FBC}" type="slidenum">
              <a:rPr lang="fr-FR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‹N°›</a:t>
            </a:fld>
            <a:endParaRPr lang="fr-FR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9E43B-80E0-00EC-2EA8-92CF2C9D93E9}"/>
              </a:ext>
            </a:extLst>
          </p:cNvPr>
          <p:cNvSpPr/>
          <p:nvPr userDrawn="1"/>
        </p:nvSpPr>
        <p:spPr>
          <a:xfrm>
            <a:off x="11173267" y="302597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4373F05-D5B3-5750-6367-52F603788C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75081"/>
            <a:ext cx="7653866" cy="467692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D00402-959A-F15F-3E54-1DB2FC5D164F}"/>
              </a:ext>
            </a:extLst>
          </p:cNvPr>
          <p:cNvSpPr/>
          <p:nvPr userDrawn="1"/>
        </p:nvSpPr>
        <p:spPr>
          <a:xfrm>
            <a:off x="10546644" y="478395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AF1375A-FC21-5000-526C-CE6A608270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24274" y="545447"/>
            <a:ext cx="580903" cy="328579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algn="r"/>
            <a:r>
              <a:rPr lang="fr-FR" sz="2000" dirty="0">
                <a:solidFill>
                  <a:schemeClr val="bg1"/>
                </a:solidFill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759478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ise chronolog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2DDFC932-6666-A923-693F-607640B653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1941"/>
            <a:ext cx="7653867" cy="515129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B26512C8-1068-071E-C622-39BDDD3B6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755649"/>
            <a:ext cx="10522789" cy="323875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366E40-447B-205E-CBC1-B2B101DAE6C3}"/>
              </a:ext>
            </a:extLst>
          </p:cNvPr>
          <p:cNvSpPr txBox="1"/>
          <p:nvPr userDrawn="1"/>
        </p:nvSpPr>
        <p:spPr>
          <a:xfrm>
            <a:off x="297288" y="6356350"/>
            <a:ext cx="60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E08F245-9CEE-1146-80B8-43EA15F37FBC}" type="slidenum">
              <a:rPr lang="fr-FR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‹N°›</a:t>
            </a:fld>
            <a:endParaRPr lang="fr-FR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9E43B-80E0-00EC-2EA8-92CF2C9D93E9}"/>
              </a:ext>
            </a:extLst>
          </p:cNvPr>
          <p:cNvSpPr/>
          <p:nvPr userDrawn="1"/>
        </p:nvSpPr>
        <p:spPr>
          <a:xfrm>
            <a:off x="11173267" y="302597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4373F05-D5B3-5750-6367-52F603788C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75081"/>
            <a:ext cx="7653866" cy="467692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D00402-959A-F15F-3E54-1DB2FC5D164F}"/>
              </a:ext>
            </a:extLst>
          </p:cNvPr>
          <p:cNvSpPr/>
          <p:nvPr userDrawn="1"/>
        </p:nvSpPr>
        <p:spPr>
          <a:xfrm>
            <a:off x="10546644" y="478395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AF1375A-FC21-5000-526C-CE6A608270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24274" y="545447"/>
            <a:ext cx="580903" cy="328579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algn="r"/>
            <a:r>
              <a:rPr lang="fr-FR" sz="2000" dirty="0">
                <a:solidFill>
                  <a:schemeClr val="bg1"/>
                </a:solidFill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2661324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92544" y="0"/>
            <a:ext cx="192021" cy="6858000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" name="Rectangle 3"/>
          <p:cNvSpPr/>
          <p:nvPr/>
        </p:nvSpPr>
        <p:spPr>
          <a:xfrm>
            <a:off x="11184565" y="0"/>
            <a:ext cx="1007435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3" name="Picture 4" descr="F:\Visu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77"/>
          <a:stretch/>
        </p:blipFill>
        <p:spPr bwMode="auto">
          <a:xfrm>
            <a:off x="10704512" y="0"/>
            <a:ext cx="1487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028735"/>
            <a:ext cx="10094912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33" indent="-241294">
              <a:buFont typeface="Arial" panose="020B0604020202020204" pitchFamily="34" charset="0"/>
              <a:buChar char="•"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 sous-titre : 20 points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610044" y="260648"/>
            <a:ext cx="10286933" cy="575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Modifiez le titre : 25 points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609600" y="836713"/>
            <a:ext cx="1261931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09601" y="1796720"/>
            <a:ext cx="10094912" cy="4416589"/>
          </a:xfrm>
          <a:prstGeom prst="rect">
            <a:avLst/>
          </a:prstGeom>
        </p:spPr>
        <p:txBody>
          <a:bodyPr/>
          <a:lstStyle>
            <a:lvl1pPr marL="457189" indent="-457189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Wingdings" panose="05000000000000000000" pitchFamily="2" charset="2"/>
              <a:buChar char="Ø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 typeface="Wingdings" panose="05000000000000000000" pitchFamily="2" charset="2"/>
              <a:buChar char="§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00638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36B941-7472-4843-AD7B-A37EF91FF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5DC71F-E613-4B43-866B-7D0DECE36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C9E01B-3B2F-48EB-9481-1B925CB1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F80F-AAD4-4B5E-B0DA-607FB6EB16FB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5757B2-E5E9-4C4E-B334-7192FCE4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743136-E822-408C-BAC7-12039789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0DA0-AA0F-4667-BA47-3BEF29B7D219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303F5D-4386-4F50-A528-6FB7DC839B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27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00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CE7184-AD5F-4EC6-B6B0-16C776273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F10DF2-AF83-4E04-83F1-1B7DC8184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0011FF-4BB4-41E7-BD62-6BAF0B12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F80F-AAD4-4B5E-B0DA-607FB6EB16FB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3C915B-074E-4A96-883F-E204ABDA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D03110-948C-403B-887B-D7342327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0DA0-AA0F-4667-BA47-3BEF29B7D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474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BCC1A-5D6E-4501-9849-D70F5965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D06E4D-C875-4207-874B-1DAF2FFA9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D8026E-8930-4848-944D-BA61E4D9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F80F-AAD4-4B5E-B0DA-607FB6EB16FB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7D7032-5E5C-4550-A6FF-6224BD40D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C1E2B2-0329-4F38-B1F3-9166B7D19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0DA0-AA0F-4667-BA47-3BEF29B7D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583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93DAC5-3CF1-4899-ACC2-2E339D7FA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2C903B-CCBE-4568-81AD-BB7611AE2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F29A15-1783-4145-B32A-C6206DFD9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29BCE4-3B3E-48C7-B600-4C968261C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F80F-AAD4-4B5E-B0DA-607FB6EB16FB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FF0C7E-8DA6-426E-9D98-237CCCCFA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92FCAF-225A-4855-BFD8-9BCF79A3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0DA0-AA0F-4667-BA47-3BEF29B7D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715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3EDC6-B652-4AE6-A1FF-92CA3EDE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610EE1-952D-438D-BD72-F9E01ACB5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8E1A74-67ED-4F9B-8F79-3B58C831A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05C2B78-7FE0-461C-B2A8-57EAC565C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93B056-FB98-46F6-AD5D-519ED2576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DABE72F-DCB3-4B39-B49A-7595DAFFE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F80F-AAD4-4B5E-B0DA-607FB6EB16FB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AB8243-E27B-4BE8-9C05-ED9DC0043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8AB4D0D-A1B6-42CE-9931-7975BF00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0DA0-AA0F-4667-BA47-3BEF29B7D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913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601BF1-300D-4CE1-8D6F-196A6F470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79F91B-A424-46E0-8DA1-CCFAE793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F80F-AAD4-4B5E-B0DA-607FB6EB16FB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0F7BF0-D145-4A40-8688-A5F340697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556F7E-2DA2-47EE-ADEC-A9767D67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0DA0-AA0F-4667-BA47-3BEF29B7D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80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habits, Visage humain, personne, verres&#10;&#10;Description générée automatiquement">
            <a:extLst>
              <a:ext uri="{FF2B5EF4-FFF2-40B4-BE49-F238E27FC236}">
                <a16:creationId xmlns:a16="http://schemas.microsoft.com/office/drawing/2014/main" id="{3014D60A-B527-B4C4-B642-BEF60FD13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39942" y="392228"/>
            <a:ext cx="4183815" cy="607354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7339B497-F79C-ACB0-16B3-0FD8B0250D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3183" y="2574083"/>
            <a:ext cx="6488869" cy="237649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5000" b="1" dirty="0">
                <a:solidFill>
                  <a:srgbClr val="050088"/>
                </a:solidFill>
                <a:effectLst/>
                <a:latin typeface="Arial" panose="020B0604020202020204" pitchFamily="34" charset="0"/>
              </a:rPr>
              <a:t>Modifiez le titre</a:t>
            </a:r>
            <a:endParaRPr lang="fr-FR" sz="5000" dirty="0">
              <a:solidFill>
                <a:srgbClr val="05008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7A52A-4895-6C03-1236-3E3F8066F1B8}"/>
              </a:ext>
            </a:extLst>
          </p:cNvPr>
          <p:cNvSpPr>
            <a:spLocks/>
          </p:cNvSpPr>
          <p:nvPr userDrawn="1"/>
        </p:nvSpPr>
        <p:spPr>
          <a:xfrm>
            <a:off x="212602" y="5348378"/>
            <a:ext cx="1952627" cy="12671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5D1EB3-C7D6-6FD6-BC9C-EED9C18BE024}"/>
              </a:ext>
            </a:extLst>
          </p:cNvPr>
          <p:cNvSpPr>
            <a:spLocks/>
          </p:cNvSpPr>
          <p:nvPr userDrawn="1"/>
        </p:nvSpPr>
        <p:spPr>
          <a:xfrm>
            <a:off x="2734574" y="230760"/>
            <a:ext cx="2355012" cy="8406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82732A-7A26-7769-C3C3-41467DA3CE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6545" y="1948130"/>
            <a:ext cx="6495507" cy="46769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2800" dirty="0">
                <a:solidFill>
                  <a:srgbClr val="050088"/>
                </a:solidFill>
                <a:effectLst/>
                <a:latin typeface="Arial" panose="020B0604020202020204" pitchFamily="34" charset="0"/>
              </a:rPr>
              <a:t>Modifiez le surtitre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AD7DB33-3DD1-14D0-3BE7-10F1A29DFE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95468" y="533885"/>
            <a:ext cx="1410863" cy="112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12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2A7FD55-944D-4F92-861A-9833B58EF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F80F-AAD4-4B5E-B0DA-607FB6EB16FB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7FBFEF-5166-4939-9EFA-231D9D5B1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267C6E-AE9F-46CA-BF7B-5DC6F3F8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0DA0-AA0F-4667-BA47-3BEF29B7D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310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B578C6-65FC-40A7-982D-7D8DECE4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DC107D-2888-4554-9D24-1467310C9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8737A9-B554-403B-98F2-3D527A46A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1EADC4-76AE-4EDE-BCAF-FC605A512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F80F-AAD4-4B5E-B0DA-607FB6EB16FB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1D6903-A86D-4CDC-BEB8-9D55AA50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147E5E-5388-4400-A669-81E7FBEAA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0DA0-AA0F-4667-BA47-3BEF29B7D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724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F80331-DBC1-46AC-853C-2AC1B5C4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05E7ED8-9015-4D94-967F-1D568F89B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98C7E2-A96D-427B-A8D4-542AD6034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B44408-0772-40C8-A2DB-1E600081C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F80F-AAD4-4B5E-B0DA-607FB6EB16FB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A8A4C9-EB8A-4904-9854-C246DE1B3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A8AA9A-0F25-4208-9EFB-06C9C218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0DA0-AA0F-4667-BA47-3BEF29B7D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76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21C3F-AC9D-4594-9966-9F6F2839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B63F83-B99F-440D-8B1F-10E6693A1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BA6A91-6023-4992-9AB2-F89651E8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F80F-AAD4-4B5E-B0DA-607FB6EB16FB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E4FD68-F424-4AEE-9A24-7A02D1B4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FC11D9-8EBB-4EA5-AEBD-6DF480C8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0DA0-AA0F-4667-BA47-3BEF29B7D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549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A865F26-0E97-4745-B101-2280FEDA8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C721D1-692B-4820-A9E6-BF3B25F88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647B3E-C94A-4D01-AEF9-2277174B5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F80F-AAD4-4B5E-B0DA-607FB6EB16FB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8281B3-2ADB-4256-BF94-10EE5C99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6F020F-4924-4FC9-A3BE-DDFA54B4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0DA0-AA0F-4667-BA47-3BEF29B7D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922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trée de 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71531" y="548681"/>
            <a:ext cx="7200800" cy="672075"/>
          </a:xfrm>
          <a:prstGeom prst="rect">
            <a:avLst/>
          </a:prstGeom>
        </p:spPr>
        <p:txBody>
          <a:bodyPr/>
          <a:lstStyle>
            <a:lvl1pPr algn="l">
              <a:defRPr sz="4267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44691"/>
            <a:ext cx="1871531" cy="5760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871142" y="1221320"/>
            <a:ext cx="4705351" cy="768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816000" y="576001"/>
            <a:ext cx="1055720" cy="57517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0"/>
            <a:ext cx="2362200" cy="6858000"/>
          </a:xfrm>
          <a:prstGeom prst="rect">
            <a:avLst/>
          </a:prstGeom>
        </p:spPr>
      </p:pic>
      <p:sp>
        <p:nvSpPr>
          <p:cNvPr id="17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359703" y="6405331"/>
            <a:ext cx="864095" cy="287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33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Mois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935765" y="6405331"/>
            <a:ext cx="960107" cy="287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33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</p:spTree>
    <p:extLst>
      <p:ext uri="{BB962C8B-B14F-4D97-AF65-F5344CB8AC3E}">
        <p14:creationId xmlns:p14="http://schemas.microsoft.com/office/powerpoint/2010/main" val="4159099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92544" y="0"/>
            <a:ext cx="192021" cy="6858000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" name="Rectangle 3"/>
          <p:cNvSpPr/>
          <p:nvPr/>
        </p:nvSpPr>
        <p:spPr>
          <a:xfrm>
            <a:off x="11184565" y="0"/>
            <a:ext cx="1007435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3" name="Picture 4" descr="F:\Visu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77"/>
          <a:stretch/>
        </p:blipFill>
        <p:spPr bwMode="auto">
          <a:xfrm>
            <a:off x="10704512" y="0"/>
            <a:ext cx="1487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028735"/>
            <a:ext cx="10094912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33" indent="-241294">
              <a:buFont typeface="Arial" panose="020B0604020202020204" pitchFamily="34" charset="0"/>
              <a:buChar char="•"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 sous-titre : 20 points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610044" y="260648"/>
            <a:ext cx="10286933" cy="575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Modifiez le titre : 25 points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609600" y="836713"/>
            <a:ext cx="1261931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09601" y="1796720"/>
            <a:ext cx="10094912" cy="4416589"/>
          </a:xfrm>
          <a:prstGeom prst="rect">
            <a:avLst/>
          </a:prstGeom>
        </p:spPr>
        <p:txBody>
          <a:bodyPr/>
          <a:lstStyle>
            <a:lvl1pPr marL="457189" indent="-457189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Wingdings" panose="05000000000000000000" pitchFamily="2" charset="2"/>
              <a:buChar char="Ø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 typeface="Wingdings" panose="05000000000000000000" pitchFamily="2" charset="2"/>
              <a:buChar char="§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86275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AF3881F6-3D6C-7E17-92AB-5D2F0A93C684}"/>
              </a:ext>
            </a:extLst>
          </p:cNvPr>
          <p:cNvSpPr txBox="1"/>
          <p:nvPr userDrawn="1"/>
        </p:nvSpPr>
        <p:spPr>
          <a:xfrm>
            <a:off x="1337545" y="630051"/>
            <a:ext cx="231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dirty="0">
                <a:solidFill>
                  <a:schemeClr val="bg2"/>
                </a:solidFill>
                <a:effectLst/>
                <a:latin typeface="+mj-lt"/>
              </a:rPr>
              <a:t>Sommaire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BD79A4-9D1B-26A7-CD2A-2A9B918EAC26}"/>
              </a:ext>
            </a:extLst>
          </p:cNvPr>
          <p:cNvSpPr/>
          <p:nvPr userDrawn="1"/>
        </p:nvSpPr>
        <p:spPr>
          <a:xfrm>
            <a:off x="377675" y="577043"/>
            <a:ext cx="831460" cy="8952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316C8E-FD1A-679E-5199-695D1B305995}"/>
              </a:ext>
            </a:extLst>
          </p:cNvPr>
          <p:cNvSpPr/>
          <p:nvPr userDrawn="1"/>
        </p:nvSpPr>
        <p:spPr>
          <a:xfrm>
            <a:off x="793405" y="198176"/>
            <a:ext cx="1699404" cy="3963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59" name="Espace réservé du texte 2">
            <a:extLst>
              <a:ext uri="{FF2B5EF4-FFF2-40B4-BE49-F238E27FC236}">
                <a16:creationId xmlns:a16="http://schemas.microsoft.com/office/drawing/2014/main" id="{F0F97106-4429-7D1C-FEBA-2989944C4E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31584" y="1660631"/>
            <a:ext cx="2766180" cy="46769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800" b="1" dirty="0">
                <a:solidFill>
                  <a:schemeClr val="bg2"/>
                </a:solidFill>
                <a:effectLst/>
                <a:latin typeface="+mn-lt"/>
              </a:rPr>
              <a:t>Titre chapitre</a:t>
            </a:r>
            <a:endParaRPr lang="fr-FR" sz="2800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63" name="Espace réservé du texte 9">
            <a:extLst>
              <a:ext uri="{FF2B5EF4-FFF2-40B4-BE49-F238E27FC236}">
                <a16:creationId xmlns:a16="http://schemas.microsoft.com/office/drawing/2014/main" id="{B766FCAD-23A4-4235-6EA5-CFB5C50CFE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31584" y="2190315"/>
            <a:ext cx="3138139" cy="77099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latin typeface="+mn-lt"/>
              </a:rPr>
              <a:t>1-1. Texte </a:t>
            </a:r>
            <a:r>
              <a:rPr lang="fr-FR" sz="1800" dirty="0" err="1">
                <a:latin typeface="+mn-lt"/>
              </a:rPr>
              <a:t>xxxxxxxxxx</a:t>
            </a:r>
            <a:endParaRPr lang="fr-FR" sz="18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dirty="0">
                <a:latin typeface="+mn-lt"/>
              </a:rPr>
              <a:t>1-2. Texte </a:t>
            </a:r>
            <a:r>
              <a:rPr lang="fr-FR" sz="1800" dirty="0" err="1">
                <a:latin typeface="+mn-lt"/>
              </a:rPr>
              <a:t>xxxxxxxxxx</a:t>
            </a:r>
            <a:endParaRPr lang="fr-FR" sz="1800" dirty="0"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9DD6FA-F28D-0F96-6F40-71C2572987F6}"/>
              </a:ext>
            </a:extLst>
          </p:cNvPr>
          <p:cNvSpPr txBox="1"/>
          <p:nvPr userDrawn="1"/>
        </p:nvSpPr>
        <p:spPr>
          <a:xfrm>
            <a:off x="297288" y="6356350"/>
            <a:ext cx="60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E08F245-9CEE-1146-80B8-43EA15F37FBC}" type="slidenum">
              <a:rPr lang="fr-FR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‹N°›</a:t>
            </a:fld>
            <a:endParaRPr lang="fr-FR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5187A0-DE67-518B-37B2-AADE9AC632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43275" y="1555087"/>
            <a:ext cx="858838" cy="467692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2"/>
                </a:solidFill>
              </a:defRPr>
            </a:lvl1pPr>
            <a:lvl5pPr algn="r">
              <a:defRPr/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EBF6E85E-BA0A-11DD-0D40-14AA50A8ED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23834" y="3287953"/>
            <a:ext cx="2766180" cy="46769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800" b="1" dirty="0">
                <a:solidFill>
                  <a:schemeClr val="bg2"/>
                </a:solidFill>
                <a:effectLst/>
                <a:latin typeface="+mn-lt"/>
              </a:rPr>
              <a:t>Titre chapitre</a:t>
            </a:r>
            <a:endParaRPr lang="fr-FR" sz="2800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AEF351B5-C467-2F88-B91F-6C08765558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23834" y="3817637"/>
            <a:ext cx="3138139" cy="77099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latin typeface="+mn-lt"/>
              </a:rPr>
              <a:t>1-1. Texte </a:t>
            </a:r>
            <a:r>
              <a:rPr lang="fr-FR" sz="1800" dirty="0" err="1">
                <a:latin typeface="+mn-lt"/>
              </a:rPr>
              <a:t>xxxxxxxxxx</a:t>
            </a:r>
            <a:endParaRPr lang="fr-FR" sz="18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dirty="0">
                <a:latin typeface="+mn-lt"/>
              </a:rPr>
              <a:t>1-2. Texte </a:t>
            </a:r>
            <a:r>
              <a:rPr lang="fr-FR" sz="1800" dirty="0" err="1">
                <a:latin typeface="+mn-lt"/>
              </a:rPr>
              <a:t>xxxxxxxxxx</a:t>
            </a:r>
            <a:endParaRPr lang="fr-FR" sz="1800" dirty="0">
              <a:latin typeface="+mn-lt"/>
            </a:endParaRP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5D8C1423-8E0E-3134-D342-30D7F054B9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35525" y="3182409"/>
            <a:ext cx="858838" cy="467692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2"/>
                </a:solidFill>
              </a:defRPr>
            </a:lvl1pPr>
            <a:lvl5pPr algn="r">
              <a:defRPr/>
            </a:lvl5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C69C87E9-0725-65F9-89FB-4C43CEAFD3D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31584" y="4915275"/>
            <a:ext cx="2766180" cy="46769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800" b="1" dirty="0">
                <a:solidFill>
                  <a:schemeClr val="bg2"/>
                </a:solidFill>
                <a:effectLst/>
                <a:latin typeface="+mn-lt"/>
              </a:rPr>
              <a:t>Titre chapitre</a:t>
            </a:r>
            <a:endParaRPr lang="fr-FR" sz="2800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CB8EBC-4CDA-E9F1-8EBA-9E27F0CEB81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31584" y="5444959"/>
            <a:ext cx="3138139" cy="77099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latin typeface="+mn-lt"/>
              </a:rPr>
              <a:t>1-1. Texte </a:t>
            </a:r>
            <a:r>
              <a:rPr lang="fr-FR" sz="1800" dirty="0" err="1">
                <a:latin typeface="+mn-lt"/>
              </a:rPr>
              <a:t>xxxxxxxxxx</a:t>
            </a:r>
            <a:endParaRPr lang="fr-FR" sz="18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dirty="0">
                <a:latin typeface="+mn-lt"/>
              </a:rPr>
              <a:t>1-2. Texte </a:t>
            </a:r>
            <a:r>
              <a:rPr lang="fr-FR" sz="1800" dirty="0" err="1">
                <a:latin typeface="+mn-lt"/>
              </a:rPr>
              <a:t>xxxxxxxxxx</a:t>
            </a:r>
            <a:endParaRPr lang="fr-FR" sz="1800" dirty="0">
              <a:latin typeface="+mn-lt"/>
            </a:endParaRPr>
          </a:p>
        </p:txBody>
      </p:sp>
      <p:sp>
        <p:nvSpPr>
          <p:cNvPr id="28" name="Espace réservé du texte 3">
            <a:extLst>
              <a:ext uri="{FF2B5EF4-FFF2-40B4-BE49-F238E27FC236}">
                <a16:creationId xmlns:a16="http://schemas.microsoft.com/office/drawing/2014/main" id="{DD8E10F6-21FA-7E71-8211-2E953690293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43275" y="4809731"/>
            <a:ext cx="858838" cy="467692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2"/>
                </a:solidFill>
              </a:defRPr>
            </a:lvl1pPr>
            <a:lvl5pPr algn="r">
              <a:defRPr/>
            </a:lvl5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5693304D-33F7-B762-0AB0-6560FAB6398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33103" y="1660631"/>
            <a:ext cx="2766180" cy="46769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800" b="1" dirty="0">
                <a:solidFill>
                  <a:schemeClr val="bg2"/>
                </a:solidFill>
                <a:effectLst/>
                <a:latin typeface="+mn-lt"/>
              </a:rPr>
              <a:t>Titre chapitre</a:t>
            </a:r>
            <a:endParaRPr lang="fr-FR" sz="2800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19416033-1796-67AD-AB7C-EE4DB227962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33103" y="2190315"/>
            <a:ext cx="3138139" cy="77099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latin typeface="+mn-lt"/>
              </a:rPr>
              <a:t>1-1. Texte </a:t>
            </a:r>
            <a:r>
              <a:rPr lang="fr-FR" sz="1800" dirty="0" err="1">
                <a:latin typeface="+mn-lt"/>
              </a:rPr>
              <a:t>xxxxxxxxxx</a:t>
            </a:r>
            <a:endParaRPr lang="fr-FR" sz="18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dirty="0">
                <a:latin typeface="+mn-lt"/>
              </a:rPr>
              <a:t>1-2. Texte </a:t>
            </a:r>
            <a:r>
              <a:rPr lang="fr-FR" sz="1800" dirty="0" err="1">
                <a:latin typeface="+mn-lt"/>
              </a:rPr>
              <a:t>xxxxxxxxxx</a:t>
            </a:r>
            <a:endParaRPr lang="fr-FR" sz="1800" dirty="0">
              <a:latin typeface="+mn-lt"/>
            </a:endParaRP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FE45E64C-5BA3-AFD5-C435-8E5147DE786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44794" y="1555087"/>
            <a:ext cx="858838" cy="467692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2"/>
                </a:solidFill>
              </a:defRPr>
            </a:lvl1pPr>
            <a:lvl5pPr algn="r">
              <a:defRPr/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991ED183-009B-F4B9-DE1F-24A631BFDE6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25353" y="3287953"/>
            <a:ext cx="2766180" cy="46769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800" b="1" dirty="0">
                <a:solidFill>
                  <a:schemeClr val="bg2"/>
                </a:solidFill>
                <a:effectLst/>
                <a:latin typeface="+mn-lt"/>
              </a:rPr>
              <a:t>Titre chapitre</a:t>
            </a:r>
            <a:endParaRPr lang="fr-FR" sz="2800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34" name="Espace réservé du texte 9">
            <a:extLst>
              <a:ext uri="{FF2B5EF4-FFF2-40B4-BE49-F238E27FC236}">
                <a16:creationId xmlns:a16="http://schemas.microsoft.com/office/drawing/2014/main" id="{B369CF36-40E5-9D35-30E7-FACC6FAC6E9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25353" y="3817637"/>
            <a:ext cx="3138139" cy="77099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latin typeface="+mn-lt"/>
              </a:rPr>
              <a:t>1-1. Texte </a:t>
            </a:r>
            <a:r>
              <a:rPr lang="fr-FR" sz="1800" dirty="0" err="1">
                <a:latin typeface="+mn-lt"/>
              </a:rPr>
              <a:t>xxxxxxxxxx</a:t>
            </a:r>
            <a:endParaRPr lang="fr-FR" sz="18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dirty="0">
                <a:latin typeface="+mn-lt"/>
              </a:rPr>
              <a:t>1-2. Texte </a:t>
            </a:r>
            <a:r>
              <a:rPr lang="fr-FR" sz="1800" dirty="0" err="1">
                <a:latin typeface="+mn-lt"/>
              </a:rPr>
              <a:t>xxxxxxxxxx</a:t>
            </a:r>
            <a:endParaRPr lang="fr-FR" sz="1800" dirty="0">
              <a:latin typeface="+mn-lt"/>
            </a:endParaRP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C7D10214-34B2-B7E0-E29E-EC17E82373B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37044" y="3182409"/>
            <a:ext cx="858838" cy="467692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2"/>
                </a:solidFill>
              </a:defRPr>
            </a:lvl1pPr>
            <a:lvl5pPr algn="r">
              <a:defRPr/>
            </a:lvl5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EB807876-F690-A6D6-5E2C-EDB60CFB36B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3103" y="4915275"/>
            <a:ext cx="2766180" cy="46769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800" b="1" dirty="0">
                <a:solidFill>
                  <a:schemeClr val="bg2"/>
                </a:solidFill>
                <a:effectLst/>
                <a:latin typeface="+mn-lt"/>
              </a:rPr>
              <a:t>Titre chapitre</a:t>
            </a:r>
            <a:endParaRPr lang="fr-FR" sz="2800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37" name="Espace réservé du texte 9">
            <a:extLst>
              <a:ext uri="{FF2B5EF4-FFF2-40B4-BE49-F238E27FC236}">
                <a16:creationId xmlns:a16="http://schemas.microsoft.com/office/drawing/2014/main" id="{EEA10BE5-D699-C016-0394-3235565E73A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33103" y="5444959"/>
            <a:ext cx="3138139" cy="77099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latin typeface="+mn-lt"/>
              </a:rPr>
              <a:t>1-1. Texte </a:t>
            </a:r>
            <a:r>
              <a:rPr lang="fr-FR" sz="1800" dirty="0" err="1">
                <a:latin typeface="+mn-lt"/>
              </a:rPr>
              <a:t>xxxxxxxxxx</a:t>
            </a:r>
            <a:endParaRPr lang="fr-FR" sz="18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dirty="0">
                <a:latin typeface="+mn-lt"/>
              </a:rPr>
              <a:t>1-2. Texte </a:t>
            </a:r>
            <a:r>
              <a:rPr lang="fr-FR" sz="1800" dirty="0" err="1">
                <a:latin typeface="+mn-lt"/>
              </a:rPr>
              <a:t>xxxxxxxxxx</a:t>
            </a:r>
            <a:endParaRPr lang="fr-FR" sz="1800" dirty="0">
              <a:latin typeface="+mn-lt"/>
            </a:endParaRP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BBDB043E-F908-443E-95D6-3406AB1188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44794" y="4809731"/>
            <a:ext cx="858838" cy="467692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2"/>
                </a:solidFill>
              </a:defRPr>
            </a:lvl1pPr>
            <a:lvl5pPr algn="r">
              <a:defRPr/>
            </a:lvl5pPr>
          </a:lstStyle>
          <a:p>
            <a:pPr lvl="0"/>
            <a:r>
              <a:rPr lang="fr-F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4329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">
    <p:bg>
      <p:bgPr>
        <a:solidFill>
          <a:srgbClr val="F0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habits, personne, Visage humain, intérieur&#10;&#10;Description générée automatiquement">
            <a:extLst>
              <a:ext uri="{FF2B5EF4-FFF2-40B4-BE49-F238E27FC236}">
                <a16:creationId xmlns:a16="http://schemas.microsoft.com/office/drawing/2014/main" id="{7D2D35B3-3F01-E587-973A-DEB1FDDC8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2779" y="-2663"/>
            <a:ext cx="6312916" cy="53241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2487D1-ACF6-8058-A30A-4BEF6ACE437E}"/>
              </a:ext>
            </a:extLst>
          </p:cNvPr>
          <p:cNvSpPr/>
          <p:nvPr userDrawn="1"/>
        </p:nvSpPr>
        <p:spPr>
          <a:xfrm>
            <a:off x="2941672" y="3237882"/>
            <a:ext cx="5979103" cy="2465876"/>
          </a:xfrm>
          <a:prstGeom prst="rect">
            <a:avLst/>
          </a:prstGeom>
          <a:solidFill>
            <a:srgbClr val="F0F8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9764CCBA-A810-2E34-FE32-E695D2112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748" y="4615491"/>
            <a:ext cx="4389464" cy="467692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C55114C-6EC7-0B59-32A4-425DA48C42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2748" y="3774857"/>
            <a:ext cx="5807316" cy="817562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solidFill>
                  <a:schemeClr val="bg2"/>
                </a:solidFill>
              </a:rPr>
              <a:t>Modifiez le titre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4450E4-A19E-F4A5-4EEE-7ABA3492739E}"/>
              </a:ext>
            </a:extLst>
          </p:cNvPr>
          <p:cNvSpPr/>
          <p:nvPr userDrawn="1"/>
        </p:nvSpPr>
        <p:spPr>
          <a:xfrm>
            <a:off x="10290749" y="0"/>
            <a:ext cx="1901252" cy="1367470"/>
          </a:xfrm>
          <a:prstGeom prst="rect">
            <a:avLst/>
          </a:prstGeom>
          <a:solidFill>
            <a:srgbClr val="F0F8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ABD9D1-DFF4-1852-3DF9-767BD77B95C3}"/>
              </a:ext>
            </a:extLst>
          </p:cNvPr>
          <p:cNvSpPr/>
          <p:nvPr userDrawn="1"/>
        </p:nvSpPr>
        <p:spPr>
          <a:xfrm>
            <a:off x="4338475" y="-25735"/>
            <a:ext cx="2823110" cy="3289353"/>
          </a:xfrm>
          <a:prstGeom prst="rect">
            <a:avLst/>
          </a:prstGeom>
          <a:solidFill>
            <a:srgbClr val="F0F8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47FCB2-6AFF-F883-3BC7-334E13B605E1}"/>
              </a:ext>
            </a:extLst>
          </p:cNvPr>
          <p:cNvSpPr/>
          <p:nvPr userDrawn="1"/>
        </p:nvSpPr>
        <p:spPr>
          <a:xfrm>
            <a:off x="580587" y="3133049"/>
            <a:ext cx="832475" cy="770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FE31B6-53B4-3940-CC31-5C8A708A200D}"/>
              </a:ext>
            </a:extLst>
          </p:cNvPr>
          <p:cNvSpPr/>
          <p:nvPr userDrawn="1"/>
        </p:nvSpPr>
        <p:spPr>
          <a:xfrm>
            <a:off x="844083" y="2829486"/>
            <a:ext cx="832475" cy="770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CC7118-372B-7AB6-21E4-B674DB029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0273" y="3061283"/>
            <a:ext cx="685942" cy="914400"/>
          </a:xfrm>
        </p:spPr>
        <p:txBody>
          <a:bodyPr anchor="b"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7175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2">
    <p:bg>
      <p:bgPr>
        <a:solidFill>
          <a:srgbClr val="F0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habits, personne, intérieur, mur&#10;&#10;Description générée automatiquement">
            <a:extLst>
              <a:ext uri="{FF2B5EF4-FFF2-40B4-BE49-F238E27FC236}">
                <a16:creationId xmlns:a16="http://schemas.microsoft.com/office/drawing/2014/main" id="{BD87B559-64DF-8AD8-8D21-5D5169383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551341" cy="64910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9D65C3-8BBF-03C6-CD0F-4DF829A14F9E}"/>
              </a:ext>
            </a:extLst>
          </p:cNvPr>
          <p:cNvSpPr/>
          <p:nvPr userDrawn="1"/>
        </p:nvSpPr>
        <p:spPr>
          <a:xfrm>
            <a:off x="0" y="4516722"/>
            <a:ext cx="1989910" cy="2079469"/>
          </a:xfrm>
          <a:prstGeom prst="rect">
            <a:avLst/>
          </a:prstGeom>
          <a:solidFill>
            <a:srgbClr val="F0F8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3DF499-AD4C-58FD-8167-D2C60FE7B5F1}"/>
              </a:ext>
            </a:extLst>
          </p:cNvPr>
          <p:cNvSpPr/>
          <p:nvPr userDrawn="1"/>
        </p:nvSpPr>
        <p:spPr>
          <a:xfrm>
            <a:off x="3008178" y="0"/>
            <a:ext cx="1678101" cy="1156448"/>
          </a:xfrm>
          <a:prstGeom prst="rect">
            <a:avLst/>
          </a:prstGeom>
          <a:solidFill>
            <a:srgbClr val="F0F8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0EE77E68-D74F-0517-2B13-19E74274A9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8085" y="4049030"/>
            <a:ext cx="4389464" cy="467692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866AA552-0CFD-BDC6-9C0B-A2E47891CE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8085" y="3208396"/>
            <a:ext cx="5807316" cy="817562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solidFill>
                  <a:schemeClr val="bg2"/>
                </a:solidFill>
              </a:rPr>
              <a:t>Modifiez le titre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479138-B41C-CE98-232F-556C52711694}"/>
              </a:ext>
            </a:extLst>
          </p:cNvPr>
          <p:cNvSpPr/>
          <p:nvPr userDrawn="1"/>
        </p:nvSpPr>
        <p:spPr>
          <a:xfrm>
            <a:off x="5375924" y="2566588"/>
            <a:ext cx="832475" cy="770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82C6D5-8158-8757-C0CC-15AB2233CD1C}"/>
              </a:ext>
            </a:extLst>
          </p:cNvPr>
          <p:cNvSpPr/>
          <p:nvPr userDrawn="1"/>
        </p:nvSpPr>
        <p:spPr>
          <a:xfrm>
            <a:off x="5639420" y="2263025"/>
            <a:ext cx="832475" cy="770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2DCA8C0-B4CB-FE14-1AB8-AF435E785C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25610" y="2494822"/>
            <a:ext cx="685942" cy="914400"/>
          </a:xfrm>
        </p:spPr>
        <p:txBody>
          <a:bodyPr anchor="b"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071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3">
    <p:bg>
      <p:bgPr>
        <a:solidFill>
          <a:srgbClr val="F0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Visage humain, personne, habits, mur&#10;&#10;Description générée automatiquement">
            <a:extLst>
              <a:ext uri="{FF2B5EF4-FFF2-40B4-BE49-F238E27FC236}">
                <a16:creationId xmlns:a16="http://schemas.microsoft.com/office/drawing/2014/main" id="{E49CCB76-A66D-DCE2-8AD0-B73210C62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2735" y="0"/>
            <a:ext cx="4518967" cy="62464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9D65C3-8BBF-03C6-CD0F-4DF829A14F9E}"/>
              </a:ext>
            </a:extLst>
          </p:cNvPr>
          <p:cNvSpPr/>
          <p:nvPr userDrawn="1"/>
        </p:nvSpPr>
        <p:spPr>
          <a:xfrm>
            <a:off x="7262735" y="1"/>
            <a:ext cx="2655966" cy="1308100"/>
          </a:xfrm>
          <a:prstGeom prst="rect">
            <a:avLst/>
          </a:prstGeom>
          <a:solidFill>
            <a:srgbClr val="F0F8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0875B7-B244-01B2-C70D-304497C98F7A}"/>
              </a:ext>
            </a:extLst>
          </p:cNvPr>
          <p:cNvSpPr/>
          <p:nvPr userDrawn="1"/>
        </p:nvSpPr>
        <p:spPr>
          <a:xfrm>
            <a:off x="10610492" y="5572664"/>
            <a:ext cx="1469942" cy="1246810"/>
          </a:xfrm>
          <a:prstGeom prst="rect">
            <a:avLst/>
          </a:prstGeom>
          <a:solidFill>
            <a:srgbClr val="F0F8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CE825E43-69E8-F3D6-F466-75607C16C4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748" y="4615491"/>
            <a:ext cx="4389464" cy="467692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4" name="Espace réservé du texte 10">
            <a:extLst>
              <a:ext uri="{FF2B5EF4-FFF2-40B4-BE49-F238E27FC236}">
                <a16:creationId xmlns:a16="http://schemas.microsoft.com/office/drawing/2014/main" id="{3D6A4F03-9479-7797-DFAB-100AD10D3D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2748" y="3774857"/>
            <a:ext cx="5807316" cy="817562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solidFill>
                  <a:schemeClr val="bg2"/>
                </a:solidFill>
              </a:rPr>
              <a:t>Modifiez le titre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36B9B2-DE5A-D516-2BB8-CBB60B8BB62F}"/>
              </a:ext>
            </a:extLst>
          </p:cNvPr>
          <p:cNvSpPr/>
          <p:nvPr userDrawn="1"/>
        </p:nvSpPr>
        <p:spPr>
          <a:xfrm>
            <a:off x="580587" y="3133049"/>
            <a:ext cx="832475" cy="770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6C3543-CE96-845C-9F78-FB9C2289172D}"/>
              </a:ext>
            </a:extLst>
          </p:cNvPr>
          <p:cNvSpPr/>
          <p:nvPr userDrawn="1"/>
        </p:nvSpPr>
        <p:spPr>
          <a:xfrm>
            <a:off x="844083" y="2829486"/>
            <a:ext cx="832475" cy="770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F52BA35E-B153-3D10-CF15-F11D019003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0273" y="3061283"/>
            <a:ext cx="685942" cy="914400"/>
          </a:xfrm>
        </p:spPr>
        <p:txBody>
          <a:bodyPr anchor="b"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9716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4">
    <p:bg>
      <p:bgPr>
        <a:solidFill>
          <a:srgbClr val="F0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Visage humain, habits, personne, homme&#10;&#10;Description générée automatiquement">
            <a:extLst>
              <a:ext uri="{FF2B5EF4-FFF2-40B4-BE49-F238E27FC236}">
                <a16:creationId xmlns:a16="http://schemas.microsoft.com/office/drawing/2014/main" id="{F51C8878-2B1B-48EE-4EB6-737AFD170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9201"/>
            <a:ext cx="4772257" cy="60087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9D65C3-8BBF-03C6-CD0F-4DF829A14F9E}"/>
              </a:ext>
            </a:extLst>
          </p:cNvPr>
          <p:cNvSpPr/>
          <p:nvPr userDrawn="1"/>
        </p:nvSpPr>
        <p:spPr>
          <a:xfrm>
            <a:off x="3030772" y="4445391"/>
            <a:ext cx="2238052" cy="2412609"/>
          </a:xfrm>
          <a:prstGeom prst="rect">
            <a:avLst/>
          </a:prstGeom>
          <a:solidFill>
            <a:srgbClr val="F0F8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5C602-FD52-28A0-03D8-43590D474186}"/>
              </a:ext>
            </a:extLst>
          </p:cNvPr>
          <p:cNvSpPr/>
          <p:nvPr userDrawn="1"/>
        </p:nvSpPr>
        <p:spPr>
          <a:xfrm>
            <a:off x="-1" y="269658"/>
            <a:ext cx="1131759" cy="1144485"/>
          </a:xfrm>
          <a:prstGeom prst="rect">
            <a:avLst/>
          </a:prstGeom>
          <a:solidFill>
            <a:srgbClr val="F0F8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0A45532D-C4DF-0529-718A-E59794AABA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4684" y="4526007"/>
            <a:ext cx="4389464" cy="467692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C117E33B-7387-7988-8EE7-5600EEF559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84" y="3685373"/>
            <a:ext cx="5807316" cy="817562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solidFill>
                  <a:schemeClr val="bg2"/>
                </a:solidFill>
              </a:rPr>
              <a:t>Modifiez le titre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3243F1-F672-A26D-BAFD-5EC6D0C76F42}"/>
              </a:ext>
            </a:extLst>
          </p:cNvPr>
          <p:cNvSpPr/>
          <p:nvPr userDrawn="1"/>
        </p:nvSpPr>
        <p:spPr>
          <a:xfrm>
            <a:off x="5402523" y="3043565"/>
            <a:ext cx="832475" cy="770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D50DD8-2E17-8962-F210-80FFCFA57F4E}"/>
              </a:ext>
            </a:extLst>
          </p:cNvPr>
          <p:cNvSpPr/>
          <p:nvPr userDrawn="1"/>
        </p:nvSpPr>
        <p:spPr>
          <a:xfrm>
            <a:off x="5666019" y="2740002"/>
            <a:ext cx="832475" cy="770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2B774121-7EF7-6B47-9AE3-0BE906904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52209" y="2971799"/>
            <a:ext cx="685942" cy="914400"/>
          </a:xfrm>
        </p:spPr>
        <p:txBody>
          <a:bodyPr anchor="b"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0491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intercalaire 1">
    <p:bg>
      <p:bgPr>
        <a:solidFill>
          <a:srgbClr val="FE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ersonne, habits, Visage humain, intérieur&#10;&#10;Description générée automatiquement">
            <a:extLst>
              <a:ext uri="{FF2B5EF4-FFF2-40B4-BE49-F238E27FC236}">
                <a16:creationId xmlns:a16="http://schemas.microsoft.com/office/drawing/2014/main" id="{F10F9E56-BFE9-63AB-41CE-535F478085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131" y="370589"/>
            <a:ext cx="4940843" cy="32961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2487D1-ACF6-8058-A30A-4BEF6ACE437E}"/>
              </a:ext>
            </a:extLst>
          </p:cNvPr>
          <p:cNvSpPr/>
          <p:nvPr userDrawn="1"/>
        </p:nvSpPr>
        <p:spPr>
          <a:xfrm>
            <a:off x="10087217" y="2787556"/>
            <a:ext cx="2104783" cy="2072338"/>
          </a:xfrm>
          <a:prstGeom prst="rect">
            <a:avLst/>
          </a:prstGeom>
          <a:solidFill>
            <a:srgbClr val="FEF5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DC17A2-F1D3-F0CA-0F2C-929699F26511}"/>
              </a:ext>
            </a:extLst>
          </p:cNvPr>
          <p:cNvSpPr/>
          <p:nvPr userDrawn="1"/>
        </p:nvSpPr>
        <p:spPr>
          <a:xfrm>
            <a:off x="6191518" y="0"/>
            <a:ext cx="1356630" cy="2510851"/>
          </a:xfrm>
          <a:prstGeom prst="rect">
            <a:avLst/>
          </a:prstGeom>
          <a:solidFill>
            <a:srgbClr val="FEF5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965AC4-A2C0-BC7A-C51A-B9723B98274C}"/>
              </a:ext>
            </a:extLst>
          </p:cNvPr>
          <p:cNvSpPr txBox="1"/>
          <p:nvPr userDrawn="1"/>
        </p:nvSpPr>
        <p:spPr>
          <a:xfrm>
            <a:off x="4178808" y="3968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EB7C17D5-9908-7504-4D82-39333725CB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0312" y="4631362"/>
            <a:ext cx="4389464" cy="467692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4FFA3B-A3E2-CD5B-9F33-27A7E2C6DE03}"/>
              </a:ext>
            </a:extLst>
          </p:cNvPr>
          <p:cNvSpPr/>
          <p:nvPr userDrawn="1"/>
        </p:nvSpPr>
        <p:spPr>
          <a:xfrm>
            <a:off x="580587" y="3133049"/>
            <a:ext cx="1376229" cy="7708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D961B9-D067-9A2B-D449-FCFB4ABC2E52}"/>
              </a:ext>
            </a:extLst>
          </p:cNvPr>
          <p:cNvSpPr/>
          <p:nvPr userDrawn="1"/>
        </p:nvSpPr>
        <p:spPr>
          <a:xfrm>
            <a:off x="844083" y="2829486"/>
            <a:ext cx="1376229" cy="7708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92682CF2-C6A9-AD72-6B69-68D1A02719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695" y="3061283"/>
            <a:ext cx="1610592" cy="914400"/>
          </a:xfrm>
        </p:spPr>
        <p:txBody>
          <a:bodyPr anchor="b"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1.1</a:t>
            </a:r>
          </a:p>
        </p:txBody>
      </p:sp>
      <p:sp>
        <p:nvSpPr>
          <p:cNvPr id="21" name="Titre 16">
            <a:extLst>
              <a:ext uri="{FF2B5EF4-FFF2-40B4-BE49-F238E27FC236}">
                <a16:creationId xmlns:a16="http://schemas.microsoft.com/office/drawing/2014/main" id="{143B0521-0324-FC0E-B275-2350121C8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0312" y="3783598"/>
            <a:ext cx="6398550" cy="84776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4000" dirty="0"/>
              <a:t>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84614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6AB05F-7E8C-F893-6C5F-28A60A7B0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C3FAC0-89BD-6105-C1BD-7D0C79095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85B9B-43E8-0F53-2EF2-83D00B983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08F245-9CEE-1146-80B8-43EA15F37FB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64E745FD-DC9A-8DFD-AC9B-5DD48DDD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4683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75" r:id="rId3"/>
    <p:sldLayoutId id="2147483684" r:id="rId4"/>
    <p:sldLayoutId id="2147483650" r:id="rId5"/>
    <p:sldLayoutId id="2147483652" r:id="rId6"/>
    <p:sldLayoutId id="2147483663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3" r:id="rId13"/>
    <p:sldLayoutId id="2147483683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708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4287DE4-3970-4C0D-87C7-340485CE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F8E648-18CE-4E94-A898-B389F4903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B106BE-0A29-4C96-925C-AA570BA78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F80F-AAD4-4B5E-B0DA-607FB6EB16FB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543BDC-164D-435B-B6E4-D3643703D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572ADC-14F6-4EB6-9B65-DCDF35EE0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0DA0-AA0F-4667-BA47-3BEF29B7D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88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cnfpt.fr/sites/default/files/document/1732010981/tutoriel-concernant-preconisations.pdf" TargetMode="Externa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view.genial.ly/660e95bfa5ae9b001468ca6a/guide-je-souhaite-passer-un-concours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view.genially.com/66a0f54619b98df5437095c2" TargetMode="Externa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cnfpt.fr/se-former/se-former-autrement/participer-a-nos-evenements/rencontres-formation/provence-alpes-cote-dazur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hyperlink" Target="https://www.cnfpt.fr/sites/default/files/document/1732010803/kit-encadrant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cnfpt.fr/sites/default/files/document/1732010653/bulletin-dinscription-prepa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fpt.fr/sites/default/files/document/1732010889/demandes-dispenses-passage-test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2943" y="2574083"/>
            <a:ext cx="6892412" cy="2076575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/>
              <a:t>Reconduction de la campagne unique en 2025</a:t>
            </a:r>
            <a:br>
              <a:rPr lang="fr-FR" u="sng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8886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DEAB3-16CD-102F-E2DC-8FB8E37D0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0911" y="2838626"/>
            <a:ext cx="6488869" cy="2376496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1800"/>
              </a:spcBef>
            </a:pPr>
            <a:r>
              <a:rPr lang="fr-FR" sz="4300" u="sng" dirty="0"/>
              <a:t>Rappels importants</a:t>
            </a:r>
          </a:p>
        </p:txBody>
      </p:sp>
    </p:spTree>
    <p:extLst>
      <p:ext uri="{BB962C8B-B14F-4D97-AF65-F5344CB8AC3E}">
        <p14:creationId xmlns:p14="http://schemas.microsoft.com/office/powerpoint/2010/main" val="4036358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8586DB8-1062-41B0-DE14-843EC35E8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42708" y="1954167"/>
            <a:ext cx="7653867" cy="515129"/>
          </a:xfrm>
        </p:spPr>
        <p:txBody>
          <a:bodyPr>
            <a:normAutofit/>
          </a:bodyPr>
          <a:lstStyle/>
          <a:p>
            <a:pPr algn="ctr"/>
            <a:r>
              <a:rPr lang="fr-FR" sz="2400" u="sng" dirty="0"/>
              <a:t>Rappels importants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AD5A7E-DE95-61DC-254D-03DE9A26C9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0382" y="2469296"/>
            <a:ext cx="9351033" cy="3179641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/>
              <a:t>L’inscription en préparation concours </a:t>
            </a:r>
            <a:r>
              <a:rPr lang="fr-FR" sz="1500" b="1" dirty="0"/>
              <a:t>ne vaut pas inscription au concours ou examen professionnel.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/>
              <a:t>Au cours de sa carrière, l’agent ne peut suivre </a:t>
            </a:r>
            <a:r>
              <a:rPr lang="fr-FR" sz="1500" b="1" dirty="0"/>
              <a:t>qu’une seule fois un même dispositif </a:t>
            </a:r>
            <a:r>
              <a:rPr lang="fr-FR" sz="1500" dirty="0"/>
              <a:t>de préparation au concours ou examen.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/>
              <a:t>L’agent ne peut s’inscrire qu’à </a:t>
            </a:r>
            <a:r>
              <a:rPr lang="fr-FR" sz="1500" b="1" dirty="0"/>
              <a:t>une seule préparation à la fois</a:t>
            </a:r>
            <a:r>
              <a:rPr lang="fr-FR" sz="1500" dirty="0"/>
              <a:t>, compte tenu du travail personnel à fournir.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b="1" dirty="0"/>
              <a:t>L’absence de validation d’une pré-inscription </a:t>
            </a:r>
            <a:r>
              <a:rPr lang="fr-FR" sz="1500" dirty="0"/>
              <a:t>ne permettra pas au CNFPT de traiter la demande d’inscription car nous ne pouvons pas visualiser une inscription en attente (case inactive).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600" dirty="0"/>
              <a:t>Les demandes d’aménagements pour les </a:t>
            </a:r>
            <a:r>
              <a:rPr lang="fr-FR" sz="1600" b="1" dirty="0"/>
              <a:t>agents en situation de handicap </a:t>
            </a:r>
            <a:r>
              <a:rPr lang="fr-FR" sz="1600" dirty="0"/>
              <a:t>(ex : tiers temps pour les tests dans les mêmes conditions que les concours) seront exprimées auprès du service accompagnement aux évolutions professionnelles de la délégation via l’adresse </a:t>
            </a:r>
            <a:r>
              <a:rPr lang="fr-FR" sz="1600" dirty="0">
                <a:solidFill>
                  <a:srgbClr val="0061C8"/>
                </a:solidFill>
              </a:rPr>
              <a:t>tests.paca@cnfpt.fr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11A7A5-225A-74C0-2C42-36420329D8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24274" y="542848"/>
            <a:ext cx="580903" cy="328579"/>
          </a:xfrm>
        </p:spPr>
        <p:txBody>
          <a:bodyPr/>
          <a:lstStyle/>
          <a:p>
            <a:pPr algn="ctr"/>
            <a:r>
              <a:rPr lang="fr-FR" dirty="0"/>
              <a:t>5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755907" cy="165824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505463" y="5648937"/>
            <a:ext cx="906087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Vous trouverez l’ensemble des détails dans le règlement intérieur des préparations concours et examen professionnel PACA.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7711191" y="275659"/>
            <a:ext cx="2454400" cy="677108"/>
            <a:chOff x="6198694" y="206669"/>
            <a:chExt cx="2454400" cy="677108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694" y="220876"/>
              <a:ext cx="558242" cy="505965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6756936" y="206669"/>
              <a:ext cx="189615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Sophie RAVERA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Cheffe de service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7715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819291" y="5900202"/>
            <a:ext cx="6593474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400" b="0" dirty="0"/>
              <a:t>*La validation des préconisations impose le </a:t>
            </a:r>
            <a:r>
              <a:rPr lang="fr-FR" sz="1400" dirty="0"/>
              <a:t>respect de la date d’échéance </a:t>
            </a:r>
            <a:r>
              <a:rPr lang="fr-FR" sz="1400" b="0" dirty="0"/>
              <a:t>sinon l’admission de l’agent en formation préparation est considérée comme hors délai. De ce fait, l’agent ne sera pas convoqué en formation. </a:t>
            </a:r>
            <a:r>
              <a:rPr lang="fr-FR" sz="1400" dirty="0">
                <a:solidFill>
                  <a:srgbClr val="0061C8"/>
                </a:solidFill>
                <a:hlinkClick r:id="rId2"/>
              </a:rPr>
              <a:t>Tutoriel Préconisations</a:t>
            </a:r>
            <a:endParaRPr lang="fr-FR" sz="1400" dirty="0">
              <a:solidFill>
                <a:srgbClr val="0061C8"/>
              </a:solidFill>
            </a:endParaRPr>
          </a:p>
        </p:txBody>
      </p:sp>
      <p:sp>
        <p:nvSpPr>
          <p:cNvPr id="6" name="Rectangle avec coins arrondis du même côté 5"/>
          <p:cNvSpPr/>
          <p:nvPr/>
        </p:nvSpPr>
        <p:spPr>
          <a:xfrm>
            <a:off x="3430106" y="1480527"/>
            <a:ext cx="4444187" cy="405174"/>
          </a:xfrm>
          <a:prstGeom prst="round2SameRect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018948" y="1524549"/>
            <a:ext cx="526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Calendrier de la campagne unique 2025</a:t>
            </a:r>
            <a:endParaRPr lang="fr-FR" sz="12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2152074" y="2765845"/>
            <a:ext cx="1072316" cy="573046"/>
          </a:xfrm>
          <a:prstGeom prst="rightArrow">
            <a:avLst>
              <a:gd name="adj1" fmla="val 7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901527" y="2489898"/>
            <a:ext cx="1664802" cy="1089880"/>
            <a:chOff x="1324358" y="187324"/>
            <a:chExt cx="1252242" cy="734357"/>
          </a:xfrm>
          <a:solidFill>
            <a:schemeClr val="accent1">
              <a:lumMod val="50000"/>
            </a:schemeClr>
          </a:solidFill>
        </p:grpSpPr>
        <p:sp>
          <p:nvSpPr>
            <p:cNvPr id="11" name="Ellipse 10"/>
            <p:cNvSpPr/>
            <p:nvPr/>
          </p:nvSpPr>
          <p:spPr>
            <a:xfrm>
              <a:off x="1324358" y="187324"/>
              <a:ext cx="1252242" cy="73435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2" name="Ellipse 4"/>
            <p:cNvSpPr txBox="1"/>
            <p:nvPr/>
          </p:nvSpPr>
          <p:spPr>
            <a:xfrm>
              <a:off x="1529217" y="304282"/>
              <a:ext cx="863996" cy="4845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Envoi liste concours/examens préparés et calendrier campagne unique 2025</a:t>
              </a:r>
            </a:p>
          </p:txBody>
        </p:sp>
      </p:grpSp>
      <p:sp>
        <p:nvSpPr>
          <p:cNvPr id="13" name="Octogone 12"/>
          <p:cNvSpPr/>
          <p:nvPr/>
        </p:nvSpPr>
        <p:spPr>
          <a:xfrm>
            <a:off x="958924" y="5581116"/>
            <a:ext cx="2853254" cy="1203155"/>
          </a:xfrm>
          <a:prstGeom prst="octagon">
            <a:avLst/>
          </a:prstGeom>
          <a:solidFill>
            <a:srgbClr val="FF2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9933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49351" y="5630765"/>
            <a:ext cx="23737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11 JUILLET 2025</a:t>
            </a:r>
            <a:r>
              <a:rPr lang="fr-FR" sz="1400" dirty="0">
                <a:solidFill>
                  <a:schemeClr val="bg1"/>
                </a:solidFill>
              </a:rPr>
              <a:t> *</a:t>
            </a:r>
            <a:endParaRPr lang="fr-FR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LIMITE DE VALIDATION DES PRÉCONISATIONS DES CT </a:t>
            </a:r>
          </a:p>
        </p:txBody>
      </p:sp>
      <p:sp>
        <p:nvSpPr>
          <p:cNvPr id="15" name="Flèche courbée vers la droite 14"/>
          <p:cNvSpPr/>
          <p:nvPr/>
        </p:nvSpPr>
        <p:spPr>
          <a:xfrm>
            <a:off x="37443" y="4604866"/>
            <a:ext cx="786755" cy="1875500"/>
          </a:xfrm>
          <a:prstGeom prst="curv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5362" y="2229077"/>
            <a:ext cx="1631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Le 12 novembre 2024</a:t>
            </a:r>
          </a:p>
          <a:p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406613" y="2265054"/>
            <a:ext cx="1631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Le 19 novembre 2024</a:t>
            </a:r>
          </a:p>
          <a:p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660444" y="2220757"/>
            <a:ext cx="1631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Le 13 novembre 2024</a:t>
            </a:r>
          </a:p>
          <a:p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èche droite 22"/>
          <p:cNvSpPr/>
          <p:nvPr/>
        </p:nvSpPr>
        <p:spPr>
          <a:xfrm>
            <a:off x="4910018" y="2714009"/>
            <a:ext cx="1048720" cy="573046"/>
          </a:xfrm>
          <a:prstGeom prst="rightArrow">
            <a:avLst>
              <a:gd name="adj1" fmla="val 7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25" name="Flèche droite 24"/>
          <p:cNvSpPr/>
          <p:nvPr/>
        </p:nvSpPr>
        <p:spPr>
          <a:xfrm rot="10800000">
            <a:off x="8285452" y="4386371"/>
            <a:ext cx="990272" cy="573046"/>
          </a:xfrm>
          <a:prstGeom prst="rightArrow">
            <a:avLst>
              <a:gd name="adj1" fmla="val 7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grpSp>
        <p:nvGrpSpPr>
          <p:cNvPr id="26" name="Groupe 25"/>
          <p:cNvGrpSpPr/>
          <p:nvPr/>
        </p:nvGrpSpPr>
        <p:grpSpPr>
          <a:xfrm>
            <a:off x="3538812" y="2451227"/>
            <a:ext cx="1716143" cy="1060737"/>
            <a:chOff x="1324358" y="187324"/>
            <a:chExt cx="1252242" cy="734357"/>
          </a:xfrm>
          <a:solidFill>
            <a:schemeClr val="accent1">
              <a:lumMod val="50000"/>
            </a:schemeClr>
          </a:solidFill>
        </p:grpSpPr>
        <p:sp>
          <p:nvSpPr>
            <p:cNvPr id="27" name="Ellipse 26"/>
            <p:cNvSpPr/>
            <p:nvPr/>
          </p:nvSpPr>
          <p:spPr>
            <a:xfrm>
              <a:off x="1324358" y="187324"/>
              <a:ext cx="1252242" cy="73435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8" name="Ellipse 4"/>
            <p:cNvSpPr txBox="1"/>
            <p:nvPr/>
          </p:nvSpPr>
          <p:spPr>
            <a:xfrm>
              <a:off x="1508042" y="310077"/>
              <a:ext cx="855145" cy="4484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Webinaire 1</a:t>
              </a:r>
              <a:r>
                <a:rPr lang="fr-FR" sz="1100" kern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ère</a:t>
              </a:r>
              <a:r>
                <a:rPr lang="fr-FR" sz="1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date </a:t>
              </a:r>
              <a:endParaRPr lang="fr-FR" sz="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9010380" y="2491843"/>
            <a:ext cx="1688420" cy="1108906"/>
            <a:chOff x="1324358" y="187324"/>
            <a:chExt cx="1252242" cy="734357"/>
          </a:xfrm>
          <a:solidFill>
            <a:schemeClr val="accent1">
              <a:lumMod val="50000"/>
            </a:schemeClr>
          </a:solidFill>
        </p:grpSpPr>
        <p:sp>
          <p:nvSpPr>
            <p:cNvPr id="30" name="Ellipse 29"/>
            <p:cNvSpPr/>
            <p:nvPr/>
          </p:nvSpPr>
          <p:spPr>
            <a:xfrm>
              <a:off x="1324358" y="187324"/>
              <a:ext cx="1252242" cy="73435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" name="Ellipse 4"/>
            <p:cNvSpPr txBox="1"/>
            <p:nvPr/>
          </p:nvSpPr>
          <p:spPr>
            <a:xfrm>
              <a:off x="1542536" y="338758"/>
              <a:ext cx="885468" cy="4403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Envoi ouverture de la campagne unique 2025</a:t>
              </a:r>
            </a:p>
          </p:txBody>
        </p:sp>
      </p:grpSp>
      <p:sp>
        <p:nvSpPr>
          <p:cNvPr id="33" name="Flèche droite 32"/>
          <p:cNvSpPr/>
          <p:nvPr/>
        </p:nvSpPr>
        <p:spPr>
          <a:xfrm rot="10800000">
            <a:off x="5597176" y="4394660"/>
            <a:ext cx="990272" cy="573046"/>
          </a:xfrm>
          <a:prstGeom prst="rightArrow">
            <a:avLst>
              <a:gd name="adj1" fmla="val 7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grpSp>
        <p:nvGrpSpPr>
          <p:cNvPr id="34" name="Groupe 33"/>
          <p:cNvGrpSpPr/>
          <p:nvPr/>
        </p:nvGrpSpPr>
        <p:grpSpPr>
          <a:xfrm>
            <a:off x="6317142" y="4083869"/>
            <a:ext cx="1665454" cy="1158266"/>
            <a:chOff x="1324358" y="187324"/>
            <a:chExt cx="1252242" cy="734357"/>
          </a:xfrm>
          <a:solidFill>
            <a:schemeClr val="accent1">
              <a:lumMod val="50000"/>
            </a:schemeClr>
          </a:solidFill>
        </p:grpSpPr>
        <p:sp>
          <p:nvSpPr>
            <p:cNvPr id="35" name="Ellipse 34"/>
            <p:cNvSpPr/>
            <p:nvPr/>
          </p:nvSpPr>
          <p:spPr>
            <a:xfrm>
              <a:off x="1324358" y="187324"/>
              <a:ext cx="1252242" cy="73435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" name="Ellipse 4"/>
            <p:cNvSpPr txBox="1"/>
            <p:nvPr/>
          </p:nvSpPr>
          <p:spPr>
            <a:xfrm>
              <a:off x="1529767" y="302296"/>
              <a:ext cx="845876" cy="4802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Clôture campagne unique 2025</a:t>
              </a:r>
              <a:endParaRPr lang="fr-FR" sz="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9304553" y="2229077"/>
            <a:ext cx="1103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Semaine 48</a:t>
            </a:r>
          </a:p>
          <a:p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439266" y="3834322"/>
            <a:ext cx="14760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Le 15 février 2025</a:t>
            </a:r>
          </a:p>
          <a:p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471091" y="3852581"/>
            <a:ext cx="1840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Du 18 mars / 04 avril 2025</a:t>
            </a:r>
          </a:p>
          <a:p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924247" y="3893178"/>
            <a:ext cx="17000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A partir du 16 juin 2025</a:t>
            </a:r>
          </a:p>
          <a:p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893994" y="4115307"/>
            <a:ext cx="1700790" cy="1212367"/>
            <a:chOff x="1324358" y="187324"/>
            <a:chExt cx="1252242" cy="734357"/>
          </a:xfrm>
          <a:solidFill>
            <a:schemeClr val="accent1">
              <a:lumMod val="50000"/>
            </a:schemeClr>
          </a:solidFill>
        </p:grpSpPr>
        <p:sp>
          <p:nvSpPr>
            <p:cNvPr id="43" name="Ellipse 42"/>
            <p:cNvSpPr/>
            <p:nvPr/>
          </p:nvSpPr>
          <p:spPr>
            <a:xfrm>
              <a:off x="1324358" y="187324"/>
              <a:ext cx="1252242" cy="73435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4" name="Ellipse 4"/>
            <p:cNvSpPr txBox="1"/>
            <p:nvPr/>
          </p:nvSpPr>
          <p:spPr>
            <a:xfrm>
              <a:off x="1526198" y="294867"/>
              <a:ext cx="826687" cy="4678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spcBef>
                  <a:spcPct val="0"/>
                </a:spcBef>
              </a:pPr>
              <a:r>
                <a:rPr lang="fr-FR" sz="1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Envoi des préconisations</a:t>
              </a:r>
            </a:p>
            <a:p>
              <a:pPr lvl="0" algn="ctr" defTabSz="466725">
                <a:spcBef>
                  <a:spcPct val="0"/>
                </a:spcBef>
              </a:pPr>
              <a:r>
                <a:rPr lang="fr-FR" sz="1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aux CT</a:t>
              </a:r>
            </a:p>
          </p:txBody>
        </p:sp>
      </p:grpSp>
      <p:pic>
        <p:nvPicPr>
          <p:cNvPr id="45" name="Imag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9291" cy="1270957"/>
          </a:xfrm>
          <a:prstGeom prst="rect">
            <a:avLst/>
          </a:prstGeom>
        </p:spPr>
      </p:pic>
      <p:sp>
        <p:nvSpPr>
          <p:cNvPr id="46" name="Ellipse 45"/>
          <p:cNvSpPr/>
          <p:nvPr/>
        </p:nvSpPr>
        <p:spPr>
          <a:xfrm>
            <a:off x="9043157" y="4043547"/>
            <a:ext cx="1706016" cy="120125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9173351" y="3805987"/>
            <a:ext cx="1631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Le 1</a:t>
            </a:r>
            <a:r>
              <a:rPr lang="fr-FR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décembre 2024</a:t>
            </a:r>
          </a:p>
          <a:p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lèche droite 47"/>
          <p:cNvSpPr/>
          <p:nvPr/>
        </p:nvSpPr>
        <p:spPr>
          <a:xfrm>
            <a:off x="7587874" y="2739727"/>
            <a:ext cx="1048720" cy="573046"/>
          </a:xfrm>
          <a:prstGeom prst="rightArrow">
            <a:avLst>
              <a:gd name="adj1" fmla="val 7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406613" y="2495053"/>
            <a:ext cx="1557739" cy="108472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4" name="Ellipse 4"/>
          <p:cNvSpPr txBox="1"/>
          <p:nvPr/>
        </p:nvSpPr>
        <p:spPr>
          <a:xfrm>
            <a:off x="6651049" y="2746564"/>
            <a:ext cx="1090162" cy="6128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kern="1200" dirty="0">
                <a:latin typeface="Arial" panose="020B0604020202020204" pitchFamily="34" charset="0"/>
                <a:cs typeface="Arial" panose="020B0604020202020204" pitchFamily="34" charset="0"/>
              </a:rPr>
              <a:t>Webinaire 2</a:t>
            </a:r>
            <a:r>
              <a:rPr lang="fr-FR" sz="1100" kern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100" kern="1200" dirty="0">
                <a:latin typeface="Arial" panose="020B0604020202020204" pitchFamily="34" charset="0"/>
                <a:cs typeface="Arial" panose="020B0604020202020204" pitchFamily="34" charset="0"/>
              </a:rPr>
              <a:t>  date </a:t>
            </a:r>
          </a:p>
        </p:txBody>
      </p:sp>
      <p:sp>
        <p:nvSpPr>
          <p:cNvPr id="49" name="Ellipse 4"/>
          <p:cNvSpPr txBox="1"/>
          <p:nvPr/>
        </p:nvSpPr>
        <p:spPr>
          <a:xfrm>
            <a:off x="9362606" y="4246952"/>
            <a:ext cx="1124996" cy="8015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kern="1200" dirty="0">
                <a:latin typeface="Arial" panose="020B0604020202020204" pitchFamily="34" charset="0"/>
                <a:cs typeface="Arial" panose="020B0604020202020204" pitchFamily="34" charset="0"/>
              </a:rPr>
              <a:t>Ouverture campagne unique 2025</a:t>
            </a:r>
            <a:endParaRPr lang="fr-FR" sz="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lèche droite 49"/>
          <p:cNvSpPr/>
          <p:nvPr/>
        </p:nvSpPr>
        <p:spPr>
          <a:xfrm rot="10800000">
            <a:off x="2872561" y="4422160"/>
            <a:ext cx="990272" cy="573046"/>
          </a:xfrm>
          <a:prstGeom prst="rightArrow">
            <a:avLst>
              <a:gd name="adj1" fmla="val 7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grpSp>
        <p:nvGrpSpPr>
          <p:cNvPr id="17" name="Groupe 16"/>
          <p:cNvGrpSpPr/>
          <p:nvPr/>
        </p:nvGrpSpPr>
        <p:grpSpPr>
          <a:xfrm>
            <a:off x="3561408" y="4122692"/>
            <a:ext cx="1667408" cy="1092079"/>
            <a:chOff x="1324358" y="187324"/>
            <a:chExt cx="1252242" cy="734357"/>
          </a:xfrm>
          <a:solidFill>
            <a:schemeClr val="accent1">
              <a:lumMod val="50000"/>
            </a:schemeClr>
          </a:solidFill>
        </p:grpSpPr>
        <p:sp>
          <p:nvSpPr>
            <p:cNvPr id="18" name="Ellipse 17"/>
            <p:cNvSpPr/>
            <p:nvPr/>
          </p:nvSpPr>
          <p:spPr>
            <a:xfrm>
              <a:off x="1324358" y="187324"/>
              <a:ext cx="1252242" cy="73435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" name="Ellipse 4"/>
            <p:cNvSpPr txBox="1"/>
            <p:nvPr/>
          </p:nvSpPr>
          <p:spPr>
            <a:xfrm>
              <a:off x="1523689" y="295437"/>
              <a:ext cx="823536" cy="4775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TESTS</a:t>
              </a:r>
              <a:endParaRPr lang="fr-FR" sz="7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Flèche courbée vers la gauche 31"/>
          <p:cNvSpPr/>
          <p:nvPr/>
        </p:nvSpPr>
        <p:spPr>
          <a:xfrm>
            <a:off x="10942885" y="2827507"/>
            <a:ext cx="1008075" cy="1926672"/>
          </a:xfrm>
          <a:prstGeom prst="curvedLeftArrow">
            <a:avLst>
              <a:gd name="adj1" fmla="val 25000"/>
              <a:gd name="adj2" fmla="val 50000"/>
              <a:gd name="adj3" fmla="val 3793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19401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8586DB8-1062-41B0-DE14-843EC35E8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3296" y="2454500"/>
            <a:ext cx="7653867" cy="51512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u="sng" dirty="0"/>
              <a:t>Comment accompagner l’agent inscrit dans un dispositif de formation de préparation au concours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AD5A7E-DE95-61DC-254D-03DE9A26C9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0977" y="4053429"/>
            <a:ext cx="9351033" cy="1082163"/>
          </a:xfrm>
        </p:spPr>
        <p:txBody>
          <a:bodyPr>
            <a:normAutofit/>
          </a:bodyPr>
          <a:lstStyle/>
          <a:p>
            <a:pPr algn="ctr"/>
            <a:r>
              <a:rPr lang="fr-FR" sz="2000" b="1" u="sng" dirty="0">
                <a:solidFill>
                  <a:schemeClr val="accent1"/>
                </a:solidFill>
                <a:hlinkClick r:id="rId2"/>
              </a:rPr>
              <a:t>Guide « Je souhaite passer un concours »</a:t>
            </a:r>
            <a:endParaRPr lang="fr-FR" sz="2000" b="1" u="sng" dirty="0">
              <a:solidFill>
                <a:schemeClr val="accent1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11A7A5-225A-74C0-2C42-36420329D8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24274" y="542848"/>
            <a:ext cx="580903" cy="328579"/>
          </a:xfrm>
        </p:spPr>
        <p:txBody>
          <a:bodyPr/>
          <a:lstStyle/>
          <a:p>
            <a:pPr algn="ctr"/>
            <a:r>
              <a:rPr lang="fr-FR" dirty="0"/>
              <a:t>6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755907" cy="165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2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94C28A-B023-0684-625E-266EC6A15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1606" y="2430309"/>
            <a:ext cx="6986326" cy="2376496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/>
              <a:t>La préparation à concours, un parcours exigeant</a:t>
            </a:r>
            <a:br>
              <a:rPr lang="fr-FR" u="sng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9907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8586DB8-1062-41B0-DE14-843EC35E8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3295" y="1733008"/>
            <a:ext cx="7653867" cy="64525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u="sng" dirty="0"/>
              <a:t>La préparation à concours, un parcours exigeant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AD5A7E-DE95-61DC-254D-03DE9A26C9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7879" y="2378267"/>
            <a:ext cx="10717298" cy="431033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400" b="1" dirty="0">
                <a:solidFill>
                  <a:schemeClr val="bg2"/>
                </a:solidFill>
              </a:rPr>
              <a:t>Les clés de la réussite 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400" dirty="0"/>
              <a:t>Le suivi d’une formation de préparation à concours s’inscrit dans un </a:t>
            </a:r>
            <a:r>
              <a:rPr lang="fr-FR" sz="1400" b="1" dirty="0"/>
              <a:t>projet professionnel d’évolution professionnelle</a:t>
            </a:r>
            <a:r>
              <a:rPr lang="fr-FR" sz="1400" dirty="0"/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400" dirty="0"/>
              <a:t>L’agent doit être </a:t>
            </a:r>
            <a:r>
              <a:rPr lang="fr-FR" sz="1400" b="1" dirty="0"/>
              <a:t>acteur</a:t>
            </a:r>
            <a:r>
              <a:rPr lang="fr-FR" sz="1400" dirty="0"/>
              <a:t> de son projet professionnel.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400" dirty="0"/>
              <a:t>Pour réussir, ce projet doit être </a:t>
            </a:r>
            <a:r>
              <a:rPr lang="fr-FR" sz="1400" b="1" dirty="0"/>
              <a:t>réaliste et réalisable.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4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400" b="1" dirty="0">
                <a:solidFill>
                  <a:schemeClr val="bg2"/>
                </a:solidFill>
              </a:rPr>
              <a:t>La place des tests dans ce parcours 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400" dirty="0"/>
              <a:t>Le test permet à l’agent de mesurer s’il </a:t>
            </a:r>
            <a:r>
              <a:rPr lang="fr-FR" sz="1400" b="1" dirty="0"/>
              <a:t>maîtrise les prérequis indispensables </a:t>
            </a:r>
            <a:r>
              <a:rPr lang="fr-FR" sz="1400" dirty="0"/>
              <a:t>pour s’engager en formation dans de bonnes conditions.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400" dirty="0"/>
              <a:t>Les prérequis évalués sont différenciés en fonction de la catégorie du concours ou de l’examen visé. </a:t>
            </a:r>
          </a:p>
          <a:p>
            <a:pPr marL="819136"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400" b="1" dirty="0"/>
              <a:t>Catégorie C</a:t>
            </a:r>
            <a:r>
              <a:rPr lang="fr-FR" sz="1400" dirty="0"/>
              <a:t> : les capacités d’expression écrite, de compréhension et aussi celles à réaliser des tâches ou problèmes mathématiques.</a:t>
            </a:r>
          </a:p>
          <a:p>
            <a:pPr marL="819136"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400" b="1" dirty="0"/>
              <a:t>Catégories A et B </a:t>
            </a:r>
            <a:r>
              <a:rPr lang="fr-FR" sz="1400" dirty="0"/>
              <a:t>: les capacités d’analyse, de synthèse et d’argumentation avec, pour les ingénieurs, un test supplémentaire de Maths/Physique.</a:t>
            </a:r>
          </a:p>
          <a:p>
            <a:pPr marL="819136"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400" dirty="0"/>
              <a:t>Dans tous les cas, </a:t>
            </a:r>
            <a:r>
              <a:rPr lang="fr-FR" sz="1400" b="1" dirty="0"/>
              <a:t>la maîtrise de l’écrit et de l’orthographe </a:t>
            </a:r>
            <a:r>
              <a:rPr lang="fr-FR" sz="1400" dirty="0"/>
              <a:t>est également une compétence évaluée.</a:t>
            </a:r>
          </a:p>
          <a:p>
            <a:pPr marL="533386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400" b="1" dirty="0">
                <a:solidFill>
                  <a:schemeClr val="bg2"/>
                </a:solidFill>
              </a:rPr>
              <a:t>La décision d’orientation 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400" dirty="0"/>
              <a:t>Le test de l’agent fait l’objet d’une correction par un intervenant du CNFPT sur la base d’un </a:t>
            </a:r>
            <a:r>
              <a:rPr lang="fr-FR" sz="1400" b="1" dirty="0"/>
              <a:t>barème national</a:t>
            </a:r>
            <a:r>
              <a:rPr lang="fr-FR" sz="1400" dirty="0"/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400" b="1" dirty="0"/>
              <a:t>L’orientation est définie par la délégation </a:t>
            </a:r>
            <a:r>
              <a:rPr lang="fr-FR" sz="1400" dirty="0"/>
              <a:t>eu égard à cette évaluation et au niveau constaté, de manière globale, de l’ensemble des stagiaires testés dans la même campagne et pour la même préparation. Ce </a:t>
            </a:r>
            <a:r>
              <a:rPr lang="fr-FR" sz="1400" b="1" dirty="0"/>
              <a:t>processus d’harmonisation </a:t>
            </a:r>
            <a:r>
              <a:rPr lang="fr-FR" sz="1400" dirty="0"/>
              <a:t>permet de constituer des groupes de formation de </a:t>
            </a:r>
            <a:r>
              <a:rPr lang="fr-FR" sz="1400" b="1" dirty="0"/>
              <a:t>niveau homogène, facteur de réussite</a:t>
            </a:r>
            <a:r>
              <a:rPr lang="fr-FR" sz="1400" dirty="0"/>
              <a:t>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11A7A5-225A-74C0-2C42-36420329D8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24274" y="542848"/>
            <a:ext cx="580903" cy="328579"/>
          </a:xfrm>
        </p:spPr>
        <p:txBody>
          <a:bodyPr/>
          <a:lstStyle/>
          <a:p>
            <a:pPr algn="ctr"/>
            <a:r>
              <a:rPr lang="fr-FR" dirty="0"/>
              <a:t>7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755907" cy="1658245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7711191" y="275659"/>
            <a:ext cx="2454400" cy="677108"/>
            <a:chOff x="6198694" y="206669"/>
            <a:chExt cx="2454400" cy="677108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694" y="220876"/>
              <a:ext cx="558242" cy="505965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6756936" y="206669"/>
              <a:ext cx="189615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Sophie RAVERA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Cheffe de service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0987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74187" y="2183019"/>
            <a:ext cx="7037300" cy="2745540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/>
              <a:t>Taux d’absentéisme/abandon en préparation à concours 2022-2023</a:t>
            </a:r>
            <a:br>
              <a:rPr lang="fr-FR" u="sng" dirty="0"/>
            </a:br>
            <a:br>
              <a:rPr lang="fr-FR" u="sng" dirty="0"/>
            </a:b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1027059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8586DB8-1062-41B0-DE14-843EC35E8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5272" y="2068624"/>
            <a:ext cx="7653867" cy="892549"/>
          </a:xfrm>
        </p:spPr>
        <p:txBody>
          <a:bodyPr>
            <a:noAutofit/>
          </a:bodyPr>
          <a:lstStyle/>
          <a:p>
            <a:pPr algn="ctr"/>
            <a:r>
              <a:rPr lang="fr-FR" sz="2400" dirty="0"/>
              <a:t>Une place non occupée est une place perdue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AD5A7E-DE95-61DC-254D-03DE9A26C9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4419" y="3593353"/>
            <a:ext cx="9351033" cy="2243853"/>
          </a:xfrm>
        </p:spPr>
        <p:txBody>
          <a:bodyPr>
            <a:noAutofit/>
          </a:bodyPr>
          <a:lstStyle/>
          <a:p>
            <a:r>
              <a:rPr lang="fr-FR" sz="1600" dirty="0"/>
              <a:t>Pour les groupes préparés en 2022-2023 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/>
              <a:t>Filière administrative : </a:t>
            </a:r>
            <a:r>
              <a:rPr lang="fr-FR" sz="1600" b="1" dirty="0"/>
              <a:t>31%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/>
              <a:t>Filière technique : </a:t>
            </a:r>
            <a:r>
              <a:rPr lang="fr-FR" sz="1600" b="1" dirty="0"/>
              <a:t>25,5%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/>
              <a:t>Filière animation et sportive : </a:t>
            </a:r>
            <a:r>
              <a:rPr lang="fr-FR" sz="1600" b="1" dirty="0"/>
              <a:t>36%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/>
              <a:t>À l’exception </a:t>
            </a:r>
            <a:r>
              <a:rPr lang="fr-FR" sz="1600" dirty="0"/>
              <a:t>de la filière sécurité et sapeur pompier : </a:t>
            </a:r>
            <a:r>
              <a:rPr lang="fr-FR" sz="1600" b="1" dirty="0">
                <a:solidFill>
                  <a:srgbClr val="00B050"/>
                </a:solidFill>
              </a:rPr>
              <a:t>1,4%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11A7A5-225A-74C0-2C42-36420329D8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24274" y="542848"/>
            <a:ext cx="580903" cy="328579"/>
          </a:xfrm>
        </p:spPr>
        <p:txBody>
          <a:bodyPr/>
          <a:lstStyle/>
          <a:p>
            <a:pPr algn="ctr"/>
            <a:r>
              <a:rPr lang="fr-FR" dirty="0"/>
              <a:t>8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755907" cy="165824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64419" y="2917442"/>
            <a:ext cx="7959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Le taux d’absentéisme/abandon est </a:t>
            </a:r>
            <a:r>
              <a:rPr lang="fr-FR" sz="1600" b="1" dirty="0"/>
              <a:t>trop élevé </a:t>
            </a:r>
            <a:r>
              <a:rPr lang="fr-FR" sz="1600" dirty="0"/>
              <a:t>en préparation à concours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7711191" y="275659"/>
            <a:ext cx="2454400" cy="677108"/>
            <a:chOff x="6198694" y="206669"/>
            <a:chExt cx="2454400" cy="677108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694" y="220876"/>
              <a:ext cx="558242" cy="505965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6756936" y="206669"/>
              <a:ext cx="189615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Sophie RAVERA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Cheffe de service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232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759225" y="4888301"/>
            <a:ext cx="7993364" cy="1748286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évènements / 3 lieux / 3 thèmes complémentaires</a:t>
            </a:r>
          </a:p>
          <a:p>
            <a:pPr algn="ctr"/>
            <a:endParaRPr lang="fr-F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Détail de l’évènement et INSCRIPTION</a:t>
            </a:r>
            <a:endParaRPr lang="fr-FR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877953" y="2879582"/>
            <a:ext cx="6503870" cy="1277802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200" b="1" u="sng" dirty="0">
                <a:solidFill>
                  <a:prstClr val="black"/>
                </a:solidFill>
              </a:rPr>
              <a:t>SEMAINE DES TRANSITIONS PROFESSIONNELLES</a:t>
            </a:r>
            <a:br>
              <a:rPr lang="fr-FR" sz="2200" b="1" u="sng" dirty="0">
                <a:solidFill>
                  <a:prstClr val="black"/>
                </a:solidFill>
              </a:rPr>
            </a:br>
            <a:br>
              <a:rPr lang="fr-FR" sz="2200" b="1" u="sng" dirty="0">
                <a:solidFill>
                  <a:prstClr val="black"/>
                </a:solidFill>
              </a:rPr>
            </a:br>
            <a:r>
              <a:rPr lang="fr-FR" sz="2200" b="1" dirty="0">
                <a:solidFill>
                  <a:prstClr val="black"/>
                </a:solidFill>
              </a:rPr>
              <a:t>Facilitons les transitions professionnelles sur nos territoires</a:t>
            </a:r>
            <a:br>
              <a:rPr lang="fr-FR" dirty="0">
                <a:solidFill>
                  <a:prstClr val="black"/>
                </a:solidFill>
              </a:rPr>
            </a:b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755907" cy="165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79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73442" y="3028779"/>
            <a:ext cx="80451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877A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Retrouvez les supports, les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77A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replays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877A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les prochaines dates ici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877A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https://www.cnfpt.fr/se-former/se-former-autrement/participer-a-nos-evenements/rencontres-formation/provence-alpes-cote-dazur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19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9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8586DB8-1062-41B0-DE14-843EC35E8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1800" y="1819300"/>
            <a:ext cx="7653867" cy="515129"/>
          </a:xfrm>
        </p:spPr>
        <p:txBody>
          <a:bodyPr>
            <a:normAutofit fontScale="92500"/>
          </a:bodyPr>
          <a:lstStyle/>
          <a:p>
            <a:r>
              <a:rPr lang="fr-FR" u="sng" dirty="0"/>
              <a:t>Reconduction de la campagne Unique en 2025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AD5A7E-DE95-61DC-254D-03DE9A26C9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7216" y="2334429"/>
            <a:ext cx="10737382" cy="1831339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fr-FR" sz="1600" b="1" dirty="0">
                <a:solidFill>
                  <a:srgbClr val="00A3DC"/>
                </a:solidFill>
              </a:rPr>
              <a:t>Une campagne unique d’inscription</a:t>
            </a:r>
            <a:endParaRPr lang="fr-FR" sz="1600" b="1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sz="1600" b="1" dirty="0"/>
              <a:t>Période unique de recensement : </a:t>
            </a:r>
            <a:r>
              <a:rPr lang="fr-FR" sz="1600" b="1" dirty="0">
                <a:solidFill>
                  <a:srgbClr val="00A3DC"/>
                </a:solidFill>
              </a:rPr>
              <a:t>1</a:t>
            </a:r>
            <a:r>
              <a:rPr lang="fr-FR" sz="1600" b="1" baseline="30000" dirty="0">
                <a:solidFill>
                  <a:srgbClr val="00A3DC"/>
                </a:solidFill>
              </a:rPr>
              <a:t>er</a:t>
            </a:r>
            <a:r>
              <a:rPr lang="fr-FR" sz="1600" b="1" dirty="0">
                <a:solidFill>
                  <a:srgbClr val="00A3DC"/>
                </a:solidFill>
              </a:rPr>
              <a:t> décembre 2024 au 15 février 2025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fr-FR" sz="1600" b="1" dirty="0">
                <a:solidFill>
                  <a:srgbClr val="00A3DC"/>
                </a:solidFill>
              </a:rPr>
              <a:t>et une seule période de tests en 2025</a:t>
            </a:r>
          </a:p>
          <a:p>
            <a:pPr algn="ctr">
              <a:spcBef>
                <a:spcPts val="600"/>
              </a:spcBef>
            </a:pPr>
            <a:r>
              <a:rPr lang="fr-FR" sz="1600" b="1" u="sng" dirty="0">
                <a:solidFill>
                  <a:srgbClr val="00A3DC"/>
                </a:solidFill>
              </a:rPr>
              <a:t>Période de tests </a:t>
            </a:r>
            <a:r>
              <a:rPr lang="fr-FR" sz="1600" b="1" dirty="0">
                <a:solidFill>
                  <a:srgbClr val="00A3DC"/>
                </a:solidFill>
              </a:rPr>
              <a:t>: </a:t>
            </a:r>
            <a:r>
              <a:rPr lang="fr-FR" sz="1600" b="1" dirty="0"/>
              <a:t>18 mars au 04 avril 2025</a:t>
            </a:r>
            <a:endParaRPr lang="fr-FR" sz="1600" b="1" dirty="0">
              <a:solidFill>
                <a:srgbClr val="00A3DC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11A7A5-225A-74C0-2C42-36420329D8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24274" y="542848"/>
            <a:ext cx="580903" cy="328579"/>
          </a:xfrm>
        </p:spPr>
        <p:txBody>
          <a:bodyPr/>
          <a:lstStyle/>
          <a:p>
            <a:pPr algn="ctr"/>
            <a:r>
              <a:rPr lang="fr-FR" dirty="0"/>
              <a:t>1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755907" cy="1658245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7711191" y="275659"/>
            <a:ext cx="2454400" cy="677108"/>
            <a:chOff x="6198694" y="206669"/>
            <a:chExt cx="2454400" cy="677108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694" y="220876"/>
              <a:ext cx="558242" cy="505965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6756936" y="206669"/>
              <a:ext cx="189615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Sophie RAVERA</a:t>
              </a:r>
            </a:p>
            <a:p>
              <a:r>
                <a:rPr lang="fr-FR" sz="1200" dirty="0"/>
                <a:t>Cheffe de service</a:t>
              </a:r>
            </a:p>
            <a:p>
              <a:endParaRPr lang="fr-FR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155981" y="4345215"/>
            <a:ext cx="4567732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fr-FR" sz="1600" b="1" dirty="0">
                <a:solidFill>
                  <a:srgbClr val="00A3D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Kit encadrant</a:t>
            </a:r>
            <a:endParaRPr lang="fr-FR" sz="1600" b="1" dirty="0">
              <a:solidFill>
                <a:srgbClr val="00A3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Proposition d’un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outil à disposition de l’encadrant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pour guider le dialogue à initier avec l’agent sur son projet d’évolution par la voie du concours et ainsi articuler l’évolution professionnelle et l’entretien professionnel.</a:t>
            </a:r>
            <a:endParaRPr lang="fr-FR" sz="1600" b="1" dirty="0">
              <a:solidFill>
                <a:srgbClr val="00A3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97170" y="4229441"/>
            <a:ext cx="6188943" cy="213904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49263">
              <a:lnSpc>
                <a:spcPct val="120000"/>
              </a:lnSpc>
              <a:spcBef>
                <a:spcPts val="600"/>
              </a:spcBef>
            </a:pPr>
            <a:r>
              <a:rPr lang="fr-FR" sz="1600" b="1" dirty="0"/>
              <a:t>	</a:t>
            </a:r>
            <a:r>
              <a:rPr lang="fr-FR" sz="1400" b="1" u="sng" dirty="0"/>
              <a:t>Objectifs </a:t>
            </a:r>
            <a:r>
              <a:rPr lang="fr-FR" sz="1400" b="1" dirty="0"/>
              <a:t>:</a:t>
            </a:r>
          </a:p>
          <a:p>
            <a:pPr defTabSz="449263">
              <a:lnSpc>
                <a:spcPct val="120000"/>
              </a:lnSpc>
            </a:pPr>
            <a:endParaRPr lang="fr-FR" sz="700" b="1" dirty="0"/>
          </a:p>
          <a:p>
            <a:pPr marL="0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Une seule période de recensement des inscriptions des agents :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gain de temps et plus grande visibilité.</a:t>
            </a:r>
          </a:p>
          <a:p>
            <a:pPr marL="0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Vous mobiliser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une seule fois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dans l’année.</a:t>
            </a:r>
          </a:p>
          <a:p>
            <a:pPr marL="0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Simultanéité de la campagne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recensement et des entretiens professionnels.</a:t>
            </a:r>
            <a:endParaRPr lang="fr-FR" sz="1400" b="1" dirty="0">
              <a:solidFill>
                <a:srgbClr val="00A3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2193" y="3250098"/>
            <a:ext cx="1004809" cy="131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5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8586DB8-1062-41B0-DE14-843EC35E8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5899" y="2088226"/>
            <a:ext cx="7653867" cy="515129"/>
          </a:xfrm>
        </p:spPr>
        <p:txBody>
          <a:bodyPr>
            <a:normAutofit fontScale="92500"/>
          </a:bodyPr>
          <a:lstStyle/>
          <a:p>
            <a:r>
              <a:rPr lang="fr-FR" u="sng" dirty="0"/>
              <a:t>Reconduction de la campagne Unique en 2025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AD5A7E-DE95-61DC-254D-03DE9A26C9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5133" y="2900086"/>
            <a:ext cx="10527102" cy="3900405"/>
          </a:xfrm>
        </p:spPr>
        <p:txBody>
          <a:bodyPr>
            <a:normAutofit/>
          </a:bodyPr>
          <a:lstStyle/>
          <a:p>
            <a:pPr marL="742950" lvl="1" indent="-2857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Création d’un </a:t>
            </a: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groupe « miroir » 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de collectivités représentant 32% des agents inscrits aux tests (toutes strates) pour mesurer la satisfaction usager : unanimement favorables au renouvellement de la campagne unique.</a:t>
            </a:r>
          </a:p>
          <a:p>
            <a:pPr marL="742950" lvl="1" indent="-2857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Les collectivités sont favorables au </a:t>
            </a: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lancement de la campagne 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de recensement </a:t>
            </a: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en parallèle 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de celle des entretiens professionnels pour sécuriser les projets professionnels.</a:t>
            </a:r>
          </a:p>
          <a:p>
            <a:pPr marL="742950" lvl="1" indent="-2857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Les pistes d’amélioration </a:t>
            </a: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: kits de communication 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à destination des agents et des encadrants.</a:t>
            </a:r>
          </a:p>
          <a:p>
            <a:pPr marL="742950" lvl="1" indent="-2857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La campagne unique : pas d’impact sur le </a:t>
            </a: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nombre d’inscrits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11A7A5-225A-74C0-2C42-36420329D8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24274" y="542848"/>
            <a:ext cx="580903" cy="328579"/>
          </a:xfrm>
        </p:spPr>
        <p:txBody>
          <a:bodyPr/>
          <a:lstStyle/>
          <a:p>
            <a:pPr algn="ctr"/>
            <a:r>
              <a:rPr lang="fr-FR" dirty="0"/>
              <a:t>1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755907" cy="1658245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7711191" y="275659"/>
            <a:ext cx="2454400" cy="677108"/>
            <a:chOff x="6198694" y="206669"/>
            <a:chExt cx="2454400" cy="677108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694" y="220876"/>
              <a:ext cx="558242" cy="505965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6756936" y="206669"/>
              <a:ext cx="189615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Sophie RAVERA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Cheffe de service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1801472" y="5196954"/>
            <a:ext cx="2418988" cy="646331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2,5% des effectifs PACA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746936"/>
              </p:ext>
            </p:extLst>
          </p:nvPr>
        </p:nvGraphicFramePr>
        <p:xfrm>
          <a:off x="5629370" y="4850288"/>
          <a:ext cx="5753800" cy="13396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8450">
                  <a:extLst>
                    <a:ext uri="{9D8B030D-6E8A-4147-A177-3AD203B41FA5}">
                      <a16:colId xmlns:a16="http://schemas.microsoft.com/office/drawing/2014/main" val="2609295057"/>
                    </a:ext>
                  </a:extLst>
                </a:gridCol>
                <a:gridCol w="1438450">
                  <a:extLst>
                    <a:ext uri="{9D8B030D-6E8A-4147-A177-3AD203B41FA5}">
                      <a16:colId xmlns:a16="http://schemas.microsoft.com/office/drawing/2014/main" val="2879379817"/>
                    </a:ext>
                  </a:extLst>
                </a:gridCol>
                <a:gridCol w="1438450">
                  <a:extLst>
                    <a:ext uri="{9D8B030D-6E8A-4147-A177-3AD203B41FA5}">
                      <a16:colId xmlns:a16="http://schemas.microsoft.com/office/drawing/2014/main" val="3539022327"/>
                    </a:ext>
                  </a:extLst>
                </a:gridCol>
                <a:gridCol w="1438450">
                  <a:extLst>
                    <a:ext uri="{9D8B030D-6E8A-4147-A177-3AD203B41FA5}">
                      <a16:colId xmlns:a16="http://schemas.microsoft.com/office/drawing/2014/main" val="2764904726"/>
                    </a:ext>
                  </a:extLst>
                </a:gridCol>
              </a:tblGrid>
              <a:tr h="54718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Evolution du nombre d’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inscrits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aux tests par filières*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FF82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377200"/>
                  </a:ext>
                </a:extLst>
              </a:tr>
              <a:tr h="392408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Années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endParaRPr lang="fr-FR" sz="20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endParaRPr lang="fr-FR" sz="20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endParaRPr lang="fr-FR" sz="20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15747"/>
                  </a:ext>
                </a:extLst>
              </a:tr>
              <a:tr h="392408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rial Narrow" panose="020B0606020202030204" pitchFamily="34" charset="0"/>
                        </a:rPr>
                        <a:t>Inscriptions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Arial Narrow" panose="020B0606020202030204" pitchFamily="34" charset="0"/>
                        </a:rPr>
                        <a:t>3 687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Arial Narrow" panose="020B0606020202030204" pitchFamily="34" charset="0"/>
                        </a:rPr>
                        <a:t>3 796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Arial Narrow" panose="020B0606020202030204" pitchFamily="34" charset="0"/>
                        </a:rPr>
                        <a:t>3 828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222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33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DEAB3-16CD-102F-E2DC-8FB8E37D0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8164" y="2574083"/>
            <a:ext cx="6488869" cy="2376496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1800"/>
              </a:spcBef>
            </a:pPr>
            <a:r>
              <a:rPr lang="fr-FR" sz="4300" u="sng" dirty="0"/>
              <a:t>Avant l’inscription de l’agent</a:t>
            </a:r>
          </a:p>
        </p:txBody>
      </p:sp>
    </p:spTree>
    <p:extLst>
      <p:ext uri="{BB962C8B-B14F-4D97-AF65-F5344CB8AC3E}">
        <p14:creationId xmlns:p14="http://schemas.microsoft.com/office/powerpoint/2010/main" val="275639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8586DB8-1062-41B0-DE14-843EC35E8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1649" y="1820318"/>
            <a:ext cx="7653867" cy="515129"/>
          </a:xfrm>
        </p:spPr>
        <p:txBody>
          <a:bodyPr>
            <a:normAutofit/>
          </a:bodyPr>
          <a:lstStyle/>
          <a:p>
            <a:pPr algn="ctr"/>
            <a:r>
              <a:rPr lang="fr-FR" sz="2600" u="sng" dirty="0"/>
              <a:t>Avant l’inscription de l’agent</a:t>
            </a:r>
            <a:endParaRPr lang="fr-FR" sz="26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AD5A7E-DE95-61DC-254D-03DE9A26C9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469" y="2431662"/>
            <a:ext cx="9437297" cy="309814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fr-FR" sz="1500" dirty="0">
                <a:latin typeface="+mn-lt"/>
              </a:rPr>
              <a:t>Le service formation doit impérativement </a:t>
            </a:r>
            <a:r>
              <a:rPr lang="fr-FR" sz="1500" b="1" dirty="0">
                <a:latin typeface="+mn-lt"/>
              </a:rPr>
              <a:t>mettre à jour la fiche IEL de l’agent </a:t>
            </a:r>
            <a:r>
              <a:rPr lang="fr-FR" sz="1500" dirty="0">
                <a:latin typeface="+mn-lt"/>
              </a:rPr>
              <a:t>afin d’assurer un bon suivi de son parcours 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endParaRPr lang="fr-FR" sz="1500" dirty="0">
              <a:latin typeface="+mn-lt"/>
            </a:endParaRPr>
          </a:p>
          <a:p>
            <a:pPr lvl="1" algn="just">
              <a:lnSpc>
                <a:spcPct val="100000"/>
              </a:lnSpc>
            </a:pPr>
            <a:r>
              <a:rPr lang="fr-FR" sz="1500" dirty="0"/>
              <a:t>Tout changement de patronyme</a:t>
            </a:r>
          </a:p>
          <a:p>
            <a:pPr lvl="1" algn="just">
              <a:lnSpc>
                <a:spcPct val="100000"/>
              </a:lnSpc>
            </a:pPr>
            <a:r>
              <a:rPr lang="fr-FR" sz="1500" dirty="0"/>
              <a:t>Les coordonnées de l’agent (adresse postale, téléphone)</a:t>
            </a:r>
          </a:p>
          <a:p>
            <a:pPr lvl="1" algn="just">
              <a:lnSpc>
                <a:spcPct val="100000"/>
              </a:lnSpc>
            </a:pPr>
            <a:r>
              <a:rPr lang="fr-FR" sz="1500" dirty="0"/>
              <a:t>Tout changement de poste/service/cadre d’emploi</a:t>
            </a:r>
          </a:p>
          <a:p>
            <a:pPr lvl="1" algn="just">
              <a:lnSpc>
                <a:spcPct val="100000"/>
              </a:lnSpc>
            </a:pPr>
            <a:r>
              <a:rPr lang="fr-FR" sz="1500" dirty="0"/>
              <a:t>L’adresse mail : doit être </a:t>
            </a:r>
            <a:r>
              <a:rPr lang="fr-FR" sz="1500" b="1" dirty="0"/>
              <a:t>individuelle et identique </a:t>
            </a:r>
            <a:r>
              <a:rPr lang="fr-FR" sz="1500" dirty="0"/>
              <a:t>à celle du compte </a:t>
            </a:r>
            <a:r>
              <a:rPr lang="fr-FR" sz="1500" dirty="0" err="1"/>
              <a:t>Formadist</a:t>
            </a:r>
            <a:r>
              <a:rPr lang="fr-FR" sz="1500" dirty="0"/>
              <a:t> de l’agent</a:t>
            </a:r>
          </a:p>
          <a:p>
            <a:pPr lvl="1" algn="just">
              <a:lnSpc>
                <a:spcPct val="100000"/>
              </a:lnSpc>
            </a:pPr>
            <a:r>
              <a:rPr lang="fr-FR" sz="1500" dirty="0"/>
              <a:t>Nom et adresse mail valide du responsable hiérarchique</a:t>
            </a:r>
          </a:p>
          <a:p>
            <a:pPr lvl="1" algn="just">
              <a:lnSpc>
                <a:spcPct val="100000"/>
              </a:lnSpc>
            </a:pPr>
            <a:r>
              <a:rPr lang="fr-FR" sz="1500" dirty="0"/>
              <a:t>Nom et adresse mail valide du correspondant formation</a:t>
            </a:r>
          </a:p>
          <a:p>
            <a:pPr marL="609585" lvl="1" indent="0" algn="just">
              <a:lnSpc>
                <a:spcPct val="100000"/>
              </a:lnSpc>
              <a:buNone/>
            </a:pPr>
            <a:r>
              <a:rPr lang="fr-FR" sz="1500" b="1" dirty="0">
                <a:solidFill>
                  <a:srgbClr val="0061C8"/>
                </a:solidFill>
                <a:hlinkClick r:id="rId2"/>
              </a:rPr>
              <a:t>Bulletin d’inscription dans un parcours de préparation aux concours</a:t>
            </a:r>
            <a:endParaRPr lang="fr-FR" sz="1500" b="1" dirty="0">
              <a:solidFill>
                <a:srgbClr val="0061C8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11A7A5-225A-74C0-2C42-36420329D8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24274" y="542848"/>
            <a:ext cx="580903" cy="328579"/>
          </a:xfrm>
        </p:spPr>
        <p:txBody>
          <a:bodyPr/>
          <a:lstStyle/>
          <a:p>
            <a:pPr algn="ctr"/>
            <a:r>
              <a:rPr lang="fr-FR" dirty="0"/>
              <a:t>2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755907" cy="165824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639539" y="5680995"/>
            <a:ext cx="9060872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Mettre à jour régulièrement toutes ces informations évite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les risques de non réception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des documents transmis par le CNFPT.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7711191" y="275659"/>
            <a:ext cx="2454400" cy="677108"/>
            <a:chOff x="6198694" y="206669"/>
            <a:chExt cx="2454400" cy="677108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694" y="220876"/>
              <a:ext cx="558242" cy="505965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6756936" y="206669"/>
              <a:ext cx="189615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Sophie RAVERA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Cheffe de service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446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94C28A-B023-0684-625E-266EC6A15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3878" y="2585585"/>
            <a:ext cx="6488869" cy="2376496"/>
          </a:xfrm>
        </p:spPr>
        <p:txBody>
          <a:bodyPr>
            <a:normAutofit/>
          </a:bodyPr>
          <a:lstStyle/>
          <a:p>
            <a:pPr algn="ctr"/>
            <a:r>
              <a:rPr lang="fr-FR" sz="4300" u="sng" dirty="0"/>
              <a:t>L’inscription de l’agent </a:t>
            </a:r>
            <a:endParaRPr lang="fr-FR" sz="4300" dirty="0"/>
          </a:p>
        </p:txBody>
      </p:sp>
    </p:spTree>
    <p:extLst>
      <p:ext uri="{BB962C8B-B14F-4D97-AF65-F5344CB8AC3E}">
        <p14:creationId xmlns:p14="http://schemas.microsoft.com/office/powerpoint/2010/main" val="89567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8586DB8-1062-41B0-DE14-843EC35E8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8973" y="2126695"/>
            <a:ext cx="7653867" cy="515129"/>
          </a:xfrm>
        </p:spPr>
        <p:txBody>
          <a:bodyPr>
            <a:normAutofit/>
          </a:bodyPr>
          <a:lstStyle/>
          <a:p>
            <a:pPr algn="ctr"/>
            <a:r>
              <a:rPr lang="fr-FR" sz="2400" u="sng" dirty="0"/>
              <a:t>L’inscription de l’agent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AD5A7E-DE95-61DC-254D-03DE9A26C9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4695" y="2972252"/>
            <a:ext cx="10081403" cy="3098148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600" dirty="0"/>
              <a:t>Vérifier que l’agent remplit bien </a:t>
            </a:r>
            <a:r>
              <a:rPr lang="fr-FR" sz="1600" b="1" dirty="0"/>
              <a:t>les conditions d’accès </a:t>
            </a:r>
            <a:r>
              <a:rPr lang="fr-FR" sz="1600" dirty="0"/>
              <a:t>au concours/examen visé.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600" dirty="0"/>
              <a:t>Les tests d’orientation se déroulent </a:t>
            </a:r>
            <a:r>
              <a:rPr lang="fr-FR" sz="1600" b="1" dirty="0"/>
              <a:t>à distance </a:t>
            </a:r>
            <a:r>
              <a:rPr lang="fr-FR" sz="1600" dirty="0"/>
              <a:t>sur </a:t>
            </a:r>
            <a:r>
              <a:rPr lang="fr-FR" sz="1600" dirty="0" err="1"/>
              <a:t>Formadist</a:t>
            </a:r>
            <a:r>
              <a:rPr lang="fr-FR" sz="1600" dirty="0"/>
              <a:t>.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600" dirty="0"/>
              <a:t>Les sessions sont organisées par </a:t>
            </a:r>
            <a:r>
              <a:rPr lang="fr-FR" sz="1600" b="1" dirty="0"/>
              <a:t>département</a:t>
            </a:r>
            <a:r>
              <a:rPr lang="fr-FR" sz="1600" dirty="0"/>
              <a:t> pour une mise en œuvre de la formation prépa concours en présentiel au plus près de la résidence administrative de l’agent.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600" dirty="0"/>
              <a:t>L’inscription de l’agent doit se faire sur de votre département : un tableau « </a:t>
            </a:r>
            <a:r>
              <a:rPr lang="fr-FR" sz="1600" b="1" dirty="0"/>
              <a:t>de codes test d’orientation par département » </a:t>
            </a:r>
            <a:r>
              <a:rPr lang="fr-FR" sz="1600" dirty="0"/>
              <a:t>est </a:t>
            </a:r>
            <a:r>
              <a:rPr lang="fr-FR" sz="1600" b="1" dirty="0"/>
              <a:t>le code relié à l’antenne </a:t>
            </a:r>
            <a:r>
              <a:rPr lang="fr-FR" sz="1600" dirty="0"/>
              <a:t> transmis lors de la campagne.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600" dirty="0"/>
              <a:t>Lorsque votre </a:t>
            </a:r>
            <a:r>
              <a:rPr lang="fr-FR" sz="1600" b="1" dirty="0"/>
              <a:t>agent est inscrit</a:t>
            </a:r>
            <a:r>
              <a:rPr lang="fr-FR" sz="1600" dirty="0"/>
              <a:t>, vous recevez une confirmation par mail.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11A7A5-225A-74C0-2C42-36420329D8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24274" y="542848"/>
            <a:ext cx="580903" cy="328579"/>
          </a:xfrm>
        </p:spPr>
        <p:txBody>
          <a:bodyPr/>
          <a:lstStyle/>
          <a:p>
            <a:pPr algn="ctr"/>
            <a:r>
              <a:rPr lang="fr-FR" dirty="0"/>
              <a:t>3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755907" cy="1658245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7711191" y="275659"/>
            <a:ext cx="2454400" cy="677108"/>
            <a:chOff x="6198694" y="206669"/>
            <a:chExt cx="2454400" cy="677108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694" y="220876"/>
              <a:ext cx="558242" cy="505965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6756936" y="206669"/>
              <a:ext cx="189615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Sophie RAVERA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Cheffe de service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268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74189" y="2919139"/>
            <a:ext cx="6892412" cy="2076575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/>
              <a:t>La demande de dispense de test</a:t>
            </a:r>
            <a:br>
              <a:rPr lang="fr-FR" u="sng" dirty="0"/>
            </a:br>
            <a:br>
              <a:rPr lang="fr-FR" u="sng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042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8586DB8-1062-41B0-DE14-843EC35E8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4754" y="2004452"/>
            <a:ext cx="7653867" cy="515129"/>
          </a:xfrm>
        </p:spPr>
        <p:txBody>
          <a:bodyPr>
            <a:normAutofit/>
          </a:bodyPr>
          <a:lstStyle/>
          <a:p>
            <a:pPr algn="ctr"/>
            <a:r>
              <a:rPr lang="fr-FR" sz="2400" u="sng" dirty="0"/>
              <a:t>La demande de dispense de test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AD5A7E-DE95-61DC-254D-03DE9A26C9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80203" y="2736463"/>
            <a:ext cx="9351033" cy="2117333"/>
          </a:xfrm>
        </p:spPr>
        <p:txBody>
          <a:bodyPr>
            <a:normAutofit/>
          </a:bodyPr>
          <a:lstStyle/>
          <a:p>
            <a:pPr algn="just"/>
            <a:r>
              <a:rPr lang="fr-FR" sz="1600" dirty="0"/>
              <a:t>Une dispense de test peut être demandée sur </a:t>
            </a:r>
            <a:r>
              <a:rPr lang="fr-FR" sz="1600" b="1" dirty="0"/>
              <a:t>IEL lors de l’inscription </a:t>
            </a:r>
            <a:r>
              <a:rPr lang="fr-FR" sz="1600" dirty="0"/>
              <a:t>de l’agent. Cette demande sera étudiée attentivement par le service préparation :</a:t>
            </a:r>
          </a:p>
          <a:p>
            <a:pPr algn="just"/>
            <a:endParaRPr lang="fr-FR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/>
              <a:t>Si l’agent a passé et réussi </a:t>
            </a:r>
            <a:r>
              <a:rPr lang="fr-FR" sz="1600" b="1" dirty="0"/>
              <a:t>le même test </a:t>
            </a:r>
            <a:r>
              <a:rPr lang="fr-FR" sz="1600" dirty="0"/>
              <a:t>lors de la précédente campagne mais n’a pas effectué sa formation (congé maternité, raison de service,…).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/>
              <a:t>L’agent a dû abandonner en cours sa formation pour un impératif </a:t>
            </a:r>
            <a:r>
              <a:rPr lang="fr-FR" sz="1600" b="1" dirty="0"/>
              <a:t>justifié.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11A7A5-225A-74C0-2C42-36420329D8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24274" y="542848"/>
            <a:ext cx="580903" cy="328579"/>
          </a:xfrm>
        </p:spPr>
        <p:txBody>
          <a:bodyPr/>
          <a:lstStyle/>
          <a:p>
            <a:pPr algn="ctr"/>
            <a:r>
              <a:rPr lang="fr-FR" dirty="0"/>
              <a:t>4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755907" cy="165824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78531" y="5136741"/>
            <a:ext cx="9179944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demande de dispense se fait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UNIQUEMENT par le service formation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lors de l’inscription de l’agent,  après vérification des conditions de recevabilité.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demande sera traitée par le service et la réponse sera transmise par mail au service formation.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61C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Demande de dispense de test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61C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7711191" y="275659"/>
            <a:ext cx="2454400" cy="677108"/>
            <a:chOff x="6198694" y="206669"/>
            <a:chExt cx="2454400" cy="677108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694" y="220876"/>
              <a:ext cx="558242" cy="505965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6756936" y="206669"/>
              <a:ext cx="189615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Sophie RAVERA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Cheffe de service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86363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3">
      <a:dk1>
        <a:srgbClr val="000000"/>
      </a:dk1>
      <a:lt1>
        <a:srgbClr val="FFFFFF"/>
      </a:lt1>
      <a:dk2>
        <a:srgbClr val="FF5D6B"/>
      </a:dk2>
      <a:lt2>
        <a:srgbClr val="07008D"/>
      </a:lt2>
      <a:accent1>
        <a:srgbClr val="FACDB0"/>
      </a:accent1>
      <a:accent2>
        <a:srgbClr val="FBEA39"/>
      </a:accent2>
      <a:accent3>
        <a:srgbClr val="FFB1FD"/>
      </a:accent3>
      <a:accent4>
        <a:srgbClr val="7A00D4"/>
      </a:accent4>
      <a:accent5>
        <a:srgbClr val="007DFF"/>
      </a:accent5>
      <a:accent6>
        <a:srgbClr val="00AFAD"/>
      </a:accent6>
      <a:hlink>
        <a:srgbClr val="7DF3C9"/>
      </a:hlink>
      <a:folHlink>
        <a:srgbClr val="4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8482</TotalTime>
  <Words>1315</Words>
  <Application>Microsoft Office PowerPoint</Application>
  <PresentationFormat>Grand écran</PresentationFormat>
  <Paragraphs>145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Aptos</vt:lpstr>
      <vt:lpstr>Arial</vt:lpstr>
      <vt:lpstr>Arial Narrow</vt:lpstr>
      <vt:lpstr>Calibri</vt:lpstr>
      <vt:lpstr>Calibri Light</vt:lpstr>
      <vt:lpstr>Courier New</vt:lpstr>
      <vt:lpstr>Wingdings</vt:lpstr>
      <vt:lpstr>Thème Office</vt:lpstr>
      <vt:lpstr>1_Thème Office</vt:lpstr>
      <vt:lpstr>Reconduction de la campagne unique en 2025 </vt:lpstr>
      <vt:lpstr>Présentation PowerPoint</vt:lpstr>
      <vt:lpstr>Présentation PowerPoint</vt:lpstr>
      <vt:lpstr>Avant l’inscription de l’agent</vt:lpstr>
      <vt:lpstr>Présentation PowerPoint</vt:lpstr>
      <vt:lpstr>L’inscription de l’agent </vt:lpstr>
      <vt:lpstr>Présentation PowerPoint</vt:lpstr>
      <vt:lpstr>La demande de dispense de test  </vt:lpstr>
      <vt:lpstr>Présentation PowerPoint</vt:lpstr>
      <vt:lpstr>Rappels importants</vt:lpstr>
      <vt:lpstr>Présentation PowerPoint</vt:lpstr>
      <vt:lpstr>Présentation PowerPoint</vt:lpstr>
      <vt:lpstr>Présentation PowerPoint</vt:lpstr>
      <vt:lpstr>La préparation à concours, un parcours exigeant </vt:lpstr>
      <vt:lpstr>Présentation PowerPoint</vt:lpstr>
      <vt:lpstr>Taux d’absentéisme/abandon en préparation à concours 2022-2023  </vt:lpstr>
      <vt:lpstr>Présentation PowerPoint</vt:lpstr>
      <vt:lpstr>SEMAINE DES TRANSITIONS PROFESSIONNELLES  Facilitons les transitions professionnelles sur nos territoires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KOBAYASHI-TISSOT Aya</dc:creator>
  <cp:lastModifiedBy>MAZARON Sylvain</cp:lastModifiedBy>
  <cp:revision>437</cp:revision>
  <cp:lastPrinted>2024-11-07T09:48:39Z</cp:lastPrinted>
  <dcterms:created xsi:type="dcterms:W3CDTF">2024-07-28T23:48:48Z</dcterms:created>
  <dcterms:modified xsi:type="dcterms:W3CDTF">2024-11-19T13:17:53Z</dcterms:modified>
</cp:coreProperties>
</file>