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288" r:id="rId4"/>
    <p:sldId id="289" r:id="rId5"/>
    <p:sldId id="285" r:id="rId6"/>
    <p:sldId id="290" r:id="rId7"/>
    <p:sldId id="291" r:id="rId8"/>
    <p:sldId id="273" r:id="rId9"/>
    <p:sldId id="292" r:id="rId10"/>
    <p:sldId id="293" r:id="rId11"/>
    <p:sldId id="260" r:id="rId12"/>
    <p:sldId id="294" r:id="rId13"/>
    <p:sldId id="295" r:id="rId14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2756">
          <p15:clr>
            <a:srgbClr val="A4A3A4"/>
          </p15:clr>
        </p15:guide>
        <p15:guide id="3" orient="horz" pos="3779">
          <p15:clr>
            <a:srgbClr val="A4A3A4"/>
          </p15:clr>
        </p15:guide>
        <p15:guide id="4" pos="2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IGNARD Zélie" initials="GZ" lastIdx="1" clrIdx="0">
    <p:extLst>
      <p:ext uri="{19B8F6BF-5375-455C-9EA6-DF929625EA0E}">
        <p15:presenceInfo xmlns:p15="http://schemas.microsoft.com/office/powerpoint/2012/main" userId="S-1-5-21-1708537768-1659004503-839522115-1058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4162"/>
    <a:srgbClr val="00697B"/>
    <a:srgbClr val="8AAEC4"/>
    <a:srgbClr val="F2A0B0"/>
    <a:srgbClr val="BBD0C8"/>
    <a:srgbClr val="78A292"/>
    <a:srgbClr val="FFD961"/>
    <a:srgbClr val="FDC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75" autoAdjust="0"/>
    <p:restoredTop sz="94632" autoAdjust="0"/>
  </p:normalViewPr>
  <p:slideViewPr>
    <p:cSldViewPr>
      <p:cViewPr varScale="1">
        <p:scale>
          <a:sx n="69" d="100"/>
          <a:sy n="69" d="100"/>
        </p:scale>
        <p:origin x="1632" y="66"/>
      </p:cViewPr>
      <p:guideLst>
        <p:guide orient="horz" pos="2160"/>
        <p:guide orient="horz" pos="2756"/>
        <p:guide orient="horz" pos="3779"/>
        <p:guide pos="2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2754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fr-FR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350A9648-9D93-41D5-A720-46A0D73F5CD4}" type="datetimeFigureOut">
              <a:rPr lang="fr-FR"/>
              <a:pPr/>
              <a:t>19/01/2024</a:t>
            </a:fld>
            <a:endParaRPr lang="fr-FR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fr-FR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FE608BB5-AC86-4A52-9D6D-44A5CBD8CC8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9316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0228BB8A-CA9E-483F-83D8-3CDBF3F2C349}" type="datetimeFigureOut">
              <a:rPr lang="fr-FR"/>
              <a:pPr/>
              <a:t>19/01/2024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331CF382-B56A-4A31-8948-4086F3587A8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93292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1CF382-B56A-4A31-8948-4086F3587A8C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531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15"/>
          <p:cNvGrpSpPr>
            <a:grpSpLocks/>
          </p:cNvGrpSpPr>
          <p:nvPr userDrawn="1"/>
        </p:nvGrpSpPr>
        <p:grpSpPr bwMode="auto">
          <a:xfrm>
            <a:off x="8015288" y="0"/>
            <a:ext cx="1131887" cy="6858000"/>
            <a:chOff x="7873873" y="-721171"/>
            <a:chExt cx="1270127" cy="7688565"/>
          </a:xfrm>
        </p:grpSpPr>
        <p:grpSp>
          <p:nvGrpSpPr>
            <p:cNvPr id="4" name="Groupe 12"/>
            <p:cNvGrpSpPr>
              <a:grpSpLocks/>
            </p:cNvGrpSpPr>
            <p:nvPr userDrawn="1"/>
          </p:nvGrpSpPr>
          <p:grpSpPr bwMode="auto">
            <a:xfrm>
              <a:off x="8105452" y="-721171"/>
              <a:ext cx="1038547" cy="7688565"/>
              <a:chOff x="7690791" y="-824414"/>
              <a:chExt cx="1453209" cy="8789257"/>
            </a:xfrm>
          </p:grpSpPr>
          <p:sp>
            <p:nvSpPr>
              <p:cNvPr id="7" name="Rectangle 6"/>
              <p:cNvSpPr/>
              <p:nvPr userDrawn="1"/>
            </p:nvSpPr>
            <p:spPr>
              <a:xfrm>
                <a:off x="7957503" y="-824414"/>
                <a:ext cx="1186497" cy="8789257"/>
              </a:xfrm>
              <a:prstGeom prst="rect">
                <a:avLst/>
              </a:prstGeom>
              <a:solidFill>
                <a:srgbClr val="E641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>
                  <a:solidFill>
                    <a:srgbClr val="FFFFFF"/>
                  </a:solidFill>
                  <a:latin typeface="Calibri" pitchFamily="34" charset="0"/>
                  <a:cs typeface="Arial" charset="0"/>
                </a:endParaRPr>
              </a:p>
            </p:txBody>
          </p:sp>
          <p:sp>
            <p:nvSpPr>
              <p:cNvPr id="8" name="Rectangle 7"/>
              <p:cNvSpPr/>
              <p:nvPr userDrawn="1"/>
            </p:nvSpPr>
            <p:spPr>
              <a:xfrm>
                <a:off x="7690791" y="-824414"/>
                <a:ext cx="266712" cy="8789257"/>
              </a:xfrm>
              <a:prstGeom prst="rect">
                <a:avLst/>
              </a:prstGeom>
              <a:solidFill>
                <a:srgbClr val="F2A0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>
                  <a:solidFill>
                    <a:srgbClr val="FFFFFF"/>
                  </a:solidFill>
                  <a:latin typeface="Calibri" pitchFamily="34" charset="0"/>
                  <a:cs typeface="Arial" charset="0"/>
                </a:endParaRPr>
              </a:p>
            </p:txBody>
          </p:sp>
        </p:grpSp>
        <p:sp>
          <p:nvSpPr>
            <p:cNvPr id="5" name="Rectangle 4"/>
            <p:cNvSpPr/>
            <p:nvPr userDrawn="1"/>
          </p:nvSpPr>
          <p:spPr>
            <a:xfrm>
              <a:off x="7897030" y="5988526"/>
              <a:ext cx="1243407" cy="6994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fr-FR">
                <a:solidFill>
                  <a:srgbClr val="FFFFFF"/>
                </a:solidFill>
                <a:latin typeface="Calibri" pitchFamily="34" charset="0"/>
                <a:cs typeface="Arial" charset="0"/>
              </a:endParaRPr>
            </a:p>
          </p:txBody>
        </p:sp>
        <p:pic>
          <p:nvPicPr>
            <p:cNvPr id="6" name="Image 9" descr="logoCNFPT.png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873873" y="5988435"/>
              <a:ext cx="976254" cy="784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7956550" y="0"/>
            <a:ext cx="1187450" cy="6858000"/>
          </a:xfrm>
          <a:prstGeom prst="rect">
            <a:avLst/>
          </a:prstGeom>
          <a:solidFill>
            <a:srgbClr val="FDC5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7689850" y="0"/>
            <a:ext cx="266700" cy="6858000"/>
          </a:xfrm>
          <a:prstGeom prst="rect">
            <a:avLst/>
          </a:prstGeom>
          <a:solidFill>
            <a:srgbClr val="FFD96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1" name="Rectangle 18"/>
          <p:cNvSpPr/>
          <p:nvPr userDrawn="1"/>
        </p:nvSpPr>
        <p:spPr>
          <a:xfrm>
            <a:off x="6732588" y="5013325"/>
            <a:ext cx="2411412" cy="981075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35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2" name="Rectangle 18"/>
          <p:cNvSpPr>
            <a:spLocks noChangeArrowheads="1"/>
          </p:cNvSpPr>
          <p:nvPr userDrawn="1"/>
        </p:nvSpPr>
        <p:spPr bwMode="auto">
          <a:xfrm>
            <a:off x="6443663" y="5013325"/>
            <a:ext cx="1260475" cy="981075"/>
          </a:xfrm>
          <a:prstGeom prst="rect">
            <a:avLst/>
          </a:prstGeom>
          <a:gradFill rotWithShape="0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3" name="Rectangle 22"/>
          <p:cNvSpPr>
            <a:spLocks noChangeArrowheads="1"/>
          </p:cNvSpPr>
          <p:nvPr userDrawn="1"/>
        </p:nvSpPr>
        <p:spPr bwMode="auto">
          <a:xfrm>
            <a:off x="7943850" y="5013325"/>
            <a:ext cx="1200150" cy="9842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pic>
        <p:nvPicPr>
          <p:cNvPr id="14" name="Image 20" descr="logoCNFPT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367588" y="5013325"/>
            <a:ext cx="1368425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8312" y="4365104"/>
            <a:ext cx="5183807" cy="1917033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600">
                <a:solidFill>
                  <a:srgbClr val="E6416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1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7038" y="6242050"/>
            <a:ext cx="2133600" cy="365125"/>
          </a:xfrm>
        </p:spPr>
        <p:txBody>
          <a:bodyPr/>
          <a:lstStyle>
            <a:lvl1pPr>
              <a:defRPr sz="1400" b="1">
                <a:solidFill>
                  <a:srgbClr val="FFD961"/>
                </a:solidFill>
              </a:defRPr>
            </a:lvl1pPr>
          </a:lstStyle>
          <a:p>
            <a:fld id="{06108F11-2528-494C-AEB5-D67B76573E82}" type="datetime4">
              <a:rPr lang="fr-FR"/>
              <a:pPr/>
              <a:t>19 janvier 2024</a:t>
            </a:fld>
            <a:endParaRPr lang="fr-FR"/>
          </a:p>
        </p:txBody>
      </p:sp>
      <p:sp>
        <p:nvSpPr>
          <p:cNvPr id="16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63713" y="6242050"/>
            <a:ext cx="2895600" cy="365125"/>
          </a:xfrm>
        </p:spPr>
        <p:txBody>
          <a:bodyPr/>
          <a:lstStyle>
            <a:lvl1pPr>
              <a:defRPr sz="1400" b="1">
                <a:solidFill>
                  <a:srgbClr val="FFD961"/>
                </a:solidFill>
              </a:defRPr>
            </a:lvl1pPr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8391525" y="0"/>
            <a:ext cx="755650" cy="6858000"/>
          </a:xfrm>
          <a:prstGeom prst="rect">
            <a:avLst/>
          </a:prstGeom>
          <a:solidFill>
            <a:srgbClr val="FDC5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8221663" y="0"/>
            <a:ext cx="169862" cy="6858000"/>
          </a:xfrm>
          <a:prstGeom prst="rect">
            <a:avLst/>
          </a:prstGeom>
          <a:solidFill>
            <a:srgbClr val="FFD96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8035925" y="5984875"/>
            <a:ext cx="1108075" cy="62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7" name="Image 9" descr="logoCNFPT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15288" y="5984875"/>
            <a:ext cx="869950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468313" y="620713"/>
            <a:ext cx="6840537" cy="46037"/>
          </a:xfrm>
          <a:prstGeom prst="rect">
            <a:avLst/>
          </a:prstGeom>
          <a:solidFill>
            <a:srgbClr val="FFD96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468313" y="1052513"/>
            <a:ext cx="6840537" cy="46037"/>
          </a:xfrm>
          <a:prstGeom prst="rect">
            <a:avLst/>
          </a:prstGeom>
          <a:solidFill>
            <a:srgbClr val="FFD96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C6E24F-D206-497F-B3B2-EA9A623C26D6}" type="datetime4">
              <a:rPr lang="fr-FR"/>
              <a:pPr/>
              <a:t>19 janvier 2024</a:t>
            </a:fld>
            <a:endParaRPr lang="fr-FR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251673-11DE-4310-AEF8-1827D97E3EB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15"/>
          <p:cNvGrpSpPr>
            <a:grpSpLocks/>
          </p:cNvGrpSpPr>
          <p:nvPr userDrawn="1"/>
        </p:nvGrpSpPr>
        <p:grpSpPr bwMode="auto">
          <a:xfrm>
            <a:off x="8015288" y="0"/>
            <a:ext cx="1131887" cy="6858000"/>
            <a:chOff x="7873873" y="-721171"/>
            <a:chExt cx="1270127" cy="7688565"/>
          </a:xfrm>
        </p:grpSpPr>
        <p:grpSp>
          <p:nvGrpSpPr>
            <p:cNvPr id="4" name="Groupe 12"/>
            <p:cNvGrpSpPr>
              <a:grpSpLocks/>
            </p:cNvGrpSpPr>
            <p:nvPr userDrawn="1"/>
          </p:nvGrpSpPr>
          <p:grpSpPr bwMode="auto">
            <a:xfrm>
              <a:off x="8105452" y="-721171"/>
              <a:ext cx="1038547" cy="7688565"/>
              <a:chOff x="7690791" y="-824414"/>
              <a:chExt cx="1453209" cy="8789257"/>
            </a:xfrm>
          </p:grpSpPr>
          <p:sp>
            <p:nvSpPr>
              <p:cNvPr id="7" name="Rectangle 6"/>
              <p:cNvSpPr/>
              <p:nvPr userDrawn="1"/>
            </p:nvSpPr>
            <p:spPr>
              <a:xfrm>
                <a:off x="7957503" y="-824414"/>
                <a:ext cx="1186497" cy="8789257"/>
              </a:xfrm>
              <a:prstGeom prst="rect">
                <a:avLst/>
              </a:prstGeom>
              <a:solidFill>
                <a:srgbClr val="E641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>
                  <a:solidFill>
                    <a:srgbClr val="FFFFFF"/>
                  </a:solidFill>
                  <a:latin typeface="Calibri" pitchFamily="34" charset="0"/>
                  <a:cs typeface="Arial" charset="0"/>
                </a:endParaRPr>
              </a:p>
            </p:txBody>
          </p:sp>
          <p:sp>
            <p:nvSpPr>
              <p:cNvPr id="8" name="Rectangle 7"/>
              <p:cNvSpPr/>
              <p:nvPr userDrawn="1"/>
            </p:nvSpPr>
            <p:spPr>
              <a:xfrm>
                <a:off x="7690791" y="-824414"/>
                <a:ext cx="266712" cy="8789257"/>
              </a:xfrm>
              <a:prstGeom prst="rect">
                <a:avLst/>
              </a:prstGeom>
              <a:solidFill>
                <a:srgbClr val="F2A0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>
                  <a:solidFill>
                    <a:srgbClr val="FFFFFF"/>
                  </a:solidFill>
                  <a:latin typeface="Calibri" pitchFamily="34" charset="0"/>
                  <a:cs typeface="Arial" charset="0"/>
                </a:endParaRPr>
              </a:p>
            </p:txBody>
          </p:sp>
        </p:grpSp>
        <p:sp>
          <p:nvSpPr>
            <p:cNvPr id="5" name="Rectangle 4"/>
            <p:cNvSpPr/>
            <p:nvPr userDrawn="1"/>
          </p:nvSpPr>
          <p:spPr>
            <a:xfrm>
              <a:off x="7897030" y="5988526"/>
              <a:ext cx="1243407" cy="6994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fr-FR">
                <a:solidFill>
                  <a:srgbClr val="FFFFFF"/>
                </a:solidFill>
                <a:latin typeface="Calibri" pitchFamily="34" charset="0"/>
                <a:cs typeface="Arial" charset="0"/>
              </a:endParaRPr>
            </a:p>
          </p:txBody>
        </p:sp>
        <p:pic>
          <p:nvPicPr>
            <p:cNvPr id="6" name="Image 9" descr="logoCNFPT.png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873873" y="5988435"/>
              <a:ext cx="976254" cy="784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7956550" y="0"/>
            <a:ext cx="1187450" cy="6858000"/>
          </a:xfrm>
          <a:prstGeom prst="rect">
            <a:avLst/>
          </a:prstGeom>
          <a:solidFill>
            <a:srgbClr val="FDC5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7689850" y="0"/>
            <a:ext cx="266700" cy="6858000"/>
          </a:xfrm>
          <a:prstGeom prst="rect">
            <a:avLst/>
          </a:prstGeom>
          <a:solidFill>
            <a:srgbClr val="FFD96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0" y="0"/>
            <a:ext cx="6227763" cy="6858000"/>
          </a:xfrm>
          <a:prstGeom prst="rect">
            <a:avLst/>
          </a:prstGeom>
          <a:solidFill>
            <a:srgbClr val="FDC5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Rectangle 18"/>
          <p:cNvSpPr/>
          <p:nvPr userDrawn="1"/>
        </p:nvSpPr>
        <p:spPr>
          <a:xfrm>
            <a:off x="6732588" y="5013325"/>
            <a:ext cx="2411412" cy="981075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35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" name="Rectangle 18"/>
          <p:cNvSpPr>
            <a:spLocks noChangeArrowheads="1"/>
          </p:cNvSpPr>
          <p:nvPr userDrawn="1"/>
        </p:nvSpPr>
        <p:spPr bwMode="auto">
          <a:xfrm>
            <a:off x="6443663" y="5013325"/>
            <a:ext cx="1260475" cy="981075"/>
          </a:xfrm>
          <a:prstGeom prst="rect">
            <a:avLst/>
          </a:prstGeom>
          <a:gradFill rotWithShape="0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4" name="Rectangle 22"/>
          <p:cNvSpPr>
            <a:spLocks noChangeArrowheads="1"/>
          </p:cNvSpPr>
          <p:nvPr userDrawn="1"/>
        </p:nvSpPr>
        <p:spPr bwMode="auto">
          <a:xfrm>
            <a:off x="7943850" y="5013325"/>
            <a:ext cx="1200150" cy="9842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pic>
        <p:nvPicPr>
          <p:cNvPr id="15" name="Image 20" descr="logoCNFPT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380288" y="5013325"/>
            <a:ext cx="1368425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6533" y="4363278"/>
            <a:ext cx="5217839" cy="1910373"/>
          </a:xfrm>
        </p:spPr>
        <p:txBody>
          <a:bodyPr>
            <a:normAutofit/>
          </a:bodyPr>
          <a:lstStyle>
            <a:lvl1pPr algn="l">
              <a:lnSpc>
                <a:spcPct val="80000"/>
              </a:lnSpc>
              <a:defRPr sz="3600" b="1" cap="none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16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47675" y="6240463"/>
            <a:ext cx="2133600" cy="365125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fld id="{160308AE-8431-4387-9CDD-D69C9B71D4EC}" type="datetime4">
              <a:rPr lang="fr-FR"/>
              <a:pPr/>
              <a:t>19 janvier 2024</a:t>
            </a:fld>
            <a:endParaRPr lang="fr-FR"/>
          </a:p>
        </p:txBody>
      </p:sp>
      <p:sp>
        <p:nvSpPr>
          <p:cNvPr id="1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63713" y="6240463"/>
            <a:ext cx="2895600" cy="365125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1363" y="6238875"/>
            <a:ext cx="504825" cy="365125"/>
          </a:xfrm>
        </p:spPr>
        <p:txBody>
          <a:bodyPr/>
          <a:lstStyle>
            <a:lvl1pPr>
              <a:defRPr/>
            </a:lvl1pPr>
          </a:lstStyle>
          <a:p>
            <a:fld id="{E6950DBA-E5BC-48F2-AA6B-19CD5989F0C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8391525" y="0"/>
            <a:ext cx="755650" cy="6858000"/>
          </a:xfrm>
          <a:prstGeom prst="rect">
            <a:avLst/>
          </a:prstGeom>
          <a:solidFill>
            <a:srgbClr val="FDC50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8221663" y="0"/>
            <a:ext cx="169862" cy="6858000"/>
          </a:xfrm>
          <a:prstGeom prst="rect">
            <a:avLst/>
          </a:prstGeom>
          <a:solidFill>
            <a:srgbClr val="FFD96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8035925" y="5984875"/>
            <a:ext cx="1108075" cy="62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7" name="Image 9" descr="logoCNFPT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15288" y="5984875"/>
            <a:ext cx="869950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468313" y="620713"/>
            <a:ext cx="6840537" cy="46037"/>
          </a:xfrm>
          <a:prstGeom prst="rect">
            <a:avLst/>
          </a:prstGeom>
          <a:solidFill>
            <a:srgbClr val="FFD96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468313" y="1052513"/>
            <a:ext cx="6840537" cy="46037"/>
          </a:xfrm>
          <a:prstGeom prst="rect">
            <a:avLst/>
          </a:prstGeom>
          <a:solidFill>
            <a:srgbClr val="FFD96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E64162"/>
              </a:buClr>
              <a:buFont typeface="Wingdings" pitchFamily="2" charset="2"/>
              <a:buChar char="§"/>
              <a:defRPr sz="2500">
                <a:solidFill>
                  <a:srgbClr val="E64162"/>
                </a:solidFill>
              </a:defRPr>
            </a:lvl1pPr>
            <a:lvl2pPr marL="444500" indent="-266700">
              <a:defRPr/>
            </a:lvl2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056C0C-B856-4E66-B6D3-66F4A9A3E1D7}" type="datetime4">
              <a:rPr lang="fr-FR"/>
              <a:pPr/>
              <a:t>19 janvier 2024</a:t>
            </a:fld>
            <a:endParaRPr lang="fr-FR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CABDCD-2784-4C31-B1F6-A6C20484192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68313" y="620713"/>
            <a:ext cx="7210425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5126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268413"/>
            <a:ext cx="7210425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5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1475" y="62325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fld id="{20C7C31B-2F4F-4210-8DD2-4DFE53347F88}" type="datetime4">
              <a:rPr lang="fr-FR"/>
              <a:pPr/>
              <a:t>19 janvier 2024</a:t>
            </a:fld>
            <a:endParaRPr lang="fr-FR"/>
          </a:p>
        </p:txBody>
      </p:sp>
      <p:sp>
        <p:nvSpPr>
          <p:cNvPr id="16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476375" y="623252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fr-FR"/>
          </a:p>
        </p:txBody>
      </p:sp>
      <p:sp>
        <p:nvSpPr>
          <p:cNvPr id="1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2950" y="6237288"/>
            <a:ext cx="5032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Calibri" pitchFamily="34" charset="0"/>
              </a:defRPr>
            </a:lvl1pPr>
          </a:lstStyle>
          <a:p>
            <a:fld id="{6FE773EE-3B90-4063-AB01-45F217E0F2A6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500" b="1" kern="1200">
          <a:solidFill>
            <a:srgbClr val="FFD96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FFD96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FFD96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FFD96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FFD96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E6416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E6416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E6416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E64162"/>
          </a:solidFill>
          <a:latin typeface="Arial" charset="0"/>
          <a:cs typeface="Arial" charset="0"/>
        </a:defRPr>
      </a:lvl9pPr>
    </p:titleStyle>
    <p:bodyStyle>
      <a:lvl1pPr marL="180975" indent="-180975" algn="l" rtl="0" eaLnBrk="1" fontAlgn="base" hangingPunct="1">
        <a:spcBef>
          <a:spcPct val="20000"/>
        </a:spcBef>
        <a:spcAft>
          <a:spcPct val="0"/>
        </a:spcAft>
        <a:buClr>
          <a:srgbClr val="F2A0B0"/>
        </a:buClr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rtl="0" eaLnBrk="1" fontAlgn="base" hangingPunct="1">
        <a:spcBef>
          <a:spcPct val="20000"/>
        </a:spcBef>
        <a:spcAft>
          <a:spcPct val="0"/>
        </a:spcAft>
        <a:buClr>
          <a:srgbClr val="FFD961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542925" indent="-18097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95350" indent="-18097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98107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 r="-6134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e la date 3"/>
          <p:cNvSpPr>
            <a:spLocks noGrp="1"/>
          </p:cNvSpPr>
          <p:nvPr>
            <p:ph type="dt" sz="quarter" idx="10"/>
          </p:nvPr>
        </p:nvSpPr>
        <p:spPr bwMode="auto">
          <a:xfrm>
            <a:off x="7884368" y="6242051"/>
            <a:ext cx="1259632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D415706B-B062-4C38-BEA0-EAE5FB4E0FC2}" type="datetime4">
              <a:rPr lang="fr-FR" sz="1000">
                <a:solidFill>
                  <a:schemeClr val="bg1"/>
                </a:solidFill>
              </a:rPr>
              <a:pPr/>
              <a:t>19 janvier 2024</a:t>
            </a:fld>
            <a:endParaRPr lang="fr-FR" sz="1000" dirty="0">
              <a:solidFill>
                <a:schemeClr val="bg1"/>
              </a:solidFill>
            </a:endParaRPr>
          </a:p>
        </p:txBody>
      </p:sp>
      <p:sp>
        <p:nvSpPr>
          <p:cNvPr id="6147" name="Espace réservé du pied de page 5"/>
          <p:cNvSpPr>
            <a:spLocks noGrp="1"/>
          </p:cNvSpPr>
          <p:nvPr>
            <p:ph type="ftr" sz="quarter" idx="11"/>
          </p:nvPr>
        </p:nvSpPr>
        <p:spPr bwMode="auto">
          <a:xfrm>
            <a:off x="6894004" y="6242051"/>
            <a:ext cx="3240360" cy="35530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r-FR" sz="1100" dirty="0" smtClean="0">
                <a:solidFill>
                  <a:schemeClr val="bg1"/>
                </a:solidFill>
              </a:rPr>
              <a:t>DGA DQF </a:t>
            </a:r>
            <a:endParaRPr lang="fr-FR" sz="1100" dirty="0">
              <a:solidFill>
                <a:schemeClr val="bg1"/>
              </a:solidFill>
            </a:endParaRPr>
          </a:p>
        </p:txBody>
      </p:sp>
      <p:sp>
        <p:nvSpPr>
          <p:cNvPr id="6148" name="Titre 8"/>
          <p:cNvSpPr>
            <a:spLocks noGrp="1"/>
          </p:cNvSpPr>
          <p:nvPr>
            <p:ph type="ctrTitle"/>
          </p:nvPr>
        </p:nvSpPr>
        <p:spPr>
          <a:xfrm>
            <a:off x="323850" y="3933825"/>
            <a:ext cx="7560518" cy="1943447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FORMATIONS STATUTAIRES, VOIE D’ACCES &amp; CADRES D’EMPLOIS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9360271" cy="474662"/>
          </a:xfrm>
        </p:spPr>
        <p:txBody>
          <a:bodyPr/>
          <a:lstStyle/>
          <a:p>
            <a:r>
              <a:rPr lang="fr-FR" sz="2000" dirty="0"/>
              <a:t>Formations statutaires et cadres d’emplois de cat. </a:t>
            </a:r>
            <a:r>
              <a:rPr lang="fr-FR" sz="2000" dirty="0" smtClean="0"/>
              <a:t>B</a:t>
            </a:r>
            <a:endParaRPr lang="fr-FR" sz="20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23627" y="6362079"/>
            <a:ext cx="2133600" cy="365125"/>
          </a:xfrm>
        </p:spPr>
        <p:txBody>
          <a:bodyPr/>
          <a:lstStyle/>
          <a:p>
            <a:fld id="{9B056C0C-B856-4E66-B6D3-66F4A9A3E1D7}" type="datetime4">
              <a:rPr lang="fr-FR" smtClean="0"/>
              <a:pPr/>
              <a:t>19 janvier 2024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164288" y="6362078"/>
            <a:ext cx="503238" cy="365125"/>
          </a:xfrm>
        </p:spPr>
        <p:txBody>
          <a:bodyPr/>
          <a:lstStyle/>
          <a:p>
            <a:fld id="{C7CABDCD-2784-4C31-B1F6-A6C20484192E}" type="slidenum">
              <a:rPr lang="fr-FR" smtClean="0"/>
              <a:pPr/>
              <a:t>10</a:t>
            </a:fld>
            <a:endParaRPr lang="fr-FR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663982"/>
              </p:ext>
            </p:extLst>
          </p:nvPr>
        </p:nvGraphicFramePr>
        <p:xfrm>
          <a:off x="334751" y="1610242"/>
          <a:ext cx="7536924" cy="33558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8212">
                  <a:extLst>
                    <a:ext uri="{9D8B030D-6E8A-4147-A177-3AD203B41FA5}">
                      <a16:colId xmlns:a16="http://schemas.microsoft.com/office/drawing/2014/main" val="372513272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24887067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039450048"/>
                    </a:ext>
                  </a:extLst>
                </a:gridCol>
                <a:gridCol w="718922">
                  <a:extLst>
                    <a:ext uri="{9D8B030D-6E8A-4147-A177-3AD203B41FA5}">
                      <a16:colId xmlns:a16="http://schemas.microsoft.com/office/drawing/2014/main" val="4253413816"/>
                    </a:ext>
                  </a:extLst>
                </a:gridCol>
                <a:gridCol w="2089390">
                  <a:extLst>
                    <a:ext uri="{9D8B030D-6E8A-4147-A177-3AD203B41FA5}">
                      <a16:colId xmlns:a16="http://schemas.microsoft.com/office/drawing/2014/main" val="26932818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Filière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Cadre d’emplois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Voie d’accès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Conditions statutaires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1563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/>
                        <a:t>Sociale</a:t>
                      </a:r>
                      <a:endParaRPr lang="fr-FR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i="0" dirty="0" smtClean="0">
                          <a:solidFill>
                            <a:schemeClr val="tx1"/>
                          </a:solidFill>
                        </a:rPr>
                        <a:t>Moniteur-éducateur</a:t>
                      </a:r>
                      <a:r>
                        <a:rPr lang="fr-FR" sz="1000" i="0" baseline="0" dirty="0" smtClean="0">
                          <a:solidFill>
                            <a:schemeClr val="tx1"/>
                          </a:solidFill>
                        </a:rPr>
                        <a:t> et intervenant familial et territorial</a:t>
                      </a:r>
                      <a:endParaRPr lang="fr-FR" sz="10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l"/>
                      <a:r>
                        <a:rPr lang="fr-FR" sz="1000" dirty="0" smtClean="0"/>
                        <a:t>Accès sur le</a:t>
                      </a:r>
                      <a:r>
                        <a:rPr lang="fr-FR" sz="1000" baseline="0" dirty="0" smtClean="0"/>
                        <a:t> 1</a:t>
                      </a:r>
                      <a:r>
                        <a:rPr lang="fr-FR" sz="1000" baseline="30000" dirty="0" smtClean="0"/>
                        <a:t>er</a:t>
                      </a:r>
                      <a:r>
                        <a:rPr lang="fr-FR" sz="1000" baseline="0" dirty="0" smtClean="0"/>
                        <a:t> grade uniquement (avancement de grade par la suite)</a:t>
                      </a:r>
                    </a:p>
                    <a:p>
                      <a:pPr algn="l"/>
                      <a:endParaRPr lang="fr-FR" sz="1000" baseline="0" dirty="0" smtClean="0"/>
                    </a:p>
                    <a:p>
                      <a:pPr algn="l"/>
                      <a:r>
                        <a:rPr lang="fr-FR" sz="1000" baseline="0" dirty="0" smtClean="0"/>
                        <a:t>Stage d’un an</a:t>
                      </a:r>
                      <a:r>
                        <a:rPr lang="fr-FR" sz="1000" dirty="0" smtClean="0"/>
                        <a:t>         </a:t>
                      </a:r>
                      <a:endParaRPr lang="fr-FR" sz="1000" dirty="0"/>
                    </a:p>
                  </a:txBody>
                  <a:tcPr anchor="ctr"/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462319"/>
                  </a:ext>
                </a:extLst>
              </a:tr>
              <a:tr h="979670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/>
                        <a:t>Médico-sociale</a:t>
                      </a:r>
                      <a:endParaRPr lang="fr-FR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i="0" dirty="0" smtClean="0">
                          <a:solidFill>
                            <a:schemeClr val="tx1"/>
                          </a:solidFill>
                        </a:rPr>
                        <a:t>Auxiliaire de puériculture territoriale</a:t>
                      </a:r>
                    </a:p>
                    <a:p>
                      <a:pPr algn="ctr"/>
                      <a:r>
                        <a:rPr lang="fr-FR" sz="1000" i="0" dirty="0" smtClean="0">
                          <a:solidFill>
                            <a:schemeClr val="tx1"/>
                          </a:solidFill>
                        </a:rPr>
                        <a:t>Aide soignant territorial</a:t>
                      </a:r>
                      <a:endParaRPr lang="fr-FR" sz="10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l"/>
                      <a:endParaRPr lang="fr-FR" sz="1000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0486478"/>
                  </a:ext>
                </a:extLst>
              </a:tr>
              <a:tr h="481345">
                <a:tc rowSpan="4">
                  <a:txBody>
                    <a:bodyPr/>
                    <a:lstStyle/>
                    <a:p>
                      <a:pPr algn="ctr"/>
                      <a:r>
                        <a:rPr lang="fr-FR" sz="1000" b="1" dirty="0" err="1" smtClean="0"/>
                        <a:t>Médico-technique</a:t>
                      </a:r>
                      <a:endParaRPr lang="fr-FR" sz="1000" b="1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Technicien paramédical territorial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0770924"/>
                  </a:ext>
                </a:extLst>
              </a:tr>
              <a:tr h="36147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FI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/>
                        <a:t>Obligatoire</a:t>
                      </a:r>
                    </a:p>
                    <a:p>
                      <a:pPr algn="r"/>
                      <a:r>
                        <a:rPr lang="fr-FR" sz="1000" dirty="0" smtClean="0"/>
                        <a:t> pour être titularisé</a:t>
                      </a:r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766610"/>
                  </a:ext>
                </a:extLst>
              </a:tr>
              <a:tr h="354320">
                <a:tc vMerge="1">
                  <a:txBody>
                    <a:bodyPr/>
                    <a:lstStyle/>
                    <a:p>
                      <a:pPr algn="ctr"/>
                      <a:endParaRPr lang="fr-FR" sz="1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FPPE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37006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FPTLC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761249"/>
                  </a:ext>
                </a:extLst>
              </a:tr>
            </a:tbl>
          </a:graphicData>
        </a:graphic>
      </p:graphicFrame>
      <p:sp>
        <p:nvSpPr>
          <p:cNvPr id="8" name="Parenthèse fermante 7"/>
          <p:cNvSpPr/>
          <p:nvPr/>
        </p:nvSpPr>
        <p:spPr>
          <a:xfrm>
            <a:off x="3550760" y="2050623"/>
            <a:ext cx="135426" cy="2853221"/>
          </a:xfrm>
          <a:prstGeom prst="rightBracket">
            <a:avLst/>
          </a:prstGeom>
          <a:ln>
            <a:solidFill>
              <a:srgbClr val="FFC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9" name="Flèche droite 8"/>
          <p:cNvSpPr/>
          <p:nvPr/>
        </p:nvSpPr>
        <p:spPr>
          <a:xfrm>
            <a:off x="3758194" y="2420888"/>
            <a:ext cx="1261769" cy="1104286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3773085" y="2696032"/>
            <a:ext cx="11748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solidFill>
                  <a:schemeClr val="bg1"/>
                </a:solidFill>
              </a:rPr>
              <a:t>Par voie de concours uniquement</a:t>
            </a:r>
            <a:endParaRPr lang="fr-FR" sz="1000" b="1" dirty="0">
              <a:solidFill>
                <a:schemeClr val="bg1"/>
              </a:solidFill>
            </a:endParaRPr>
          </a:p>
        </p:txBody>
      </p:sp>
      <p:sp>
        <p:nvSpPr>
          <p:cNvPr id="17" name="Forme en L 16"/>
          <p:cNvSpPr/>
          <p:nvPr/>
        </p:nvSpPr>
        <p:spPr>
          <a:xfrm rot="18951127">
            <a:off x="5867566" y="4678000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orme en L 17"/>
          <p:cNvSpPr/>
          <p:nvPr/>
        </p:nvSpPr>
        <p:spPr>
          <a:xfrm rot="18951127">
            <a:off x="5867567" y="3949460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orme en L 18"/>
          <p:cNvSpPr/>
          <p:nvPr/>
        </p:nvSpPr>
        <p:spPr>
          <a:xfrm rot="18951127">
            <a:off x="5867567" y="4344856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9724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 r="-6134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itre 8"/>
          <p:cNvSpPr>
            <a:spLocks/>
          </p:cNvSpPr>
          <p:nvPr/>
        </p:nvSpPr>
        <p:spPr bwMode="auto">
          <a:xfrm>
            <a:off x="468313" y="4365625"/>
            <a:ext cx="5183187" cy="191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3600" b="1" dirty="0" smtClean="0">
                <a:solidFill>
                  <a:schemeClr val="bg1"/>
                </a:solidFill>
              </a:rPr>
              <a:t>CATÉGORIE C</a:t>
            </a:r>
            <a:endParaRPr lang="fr-FR" sz="3600" b="1" dirty="0">
              <a:solidFill>
                <a:schemeClr val="bg1"/>
              </a:solidFill>
            </a:endParaRP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quarter" idx="10"/>
          </p:nvPr>
        </p:nvSpPr>
        <p:spPr bwMode="auto">
          <a:xfrm>
            <a:off x="7884368" y="6249417"/>
            <a:ext cx="1259632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D415706B-B062-4C38-BEA0-EAE5FB4E0FC2}" type="datetime4">
              <a:rPr lang="fr-FR" sz="1000">
                <a:solidFill>
                  <a:schemeClr val="bg1"/>
                </a:solidFill>
              </a:rPr>
              <a:pPr/>
              <a:t>19 janvier 2024</a:t>
            </a:fld>
            <a:endParaRPr lang="fr-FR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9360271" cy="474662"/>
          </a:xfrm>
        </p:spPr>
        <p:txBody>
          <a:bodyPr/>
          <a:lstStyle/>
          <a:p>
            <a:r>
              <a:rPr lang="fr-FR" sz="2000" dirty="0"/>
              <a:t>Formations statutaires et cadres d’emplois de cat. </a:t>
            </a:r>
            <a:r>
              <a:rPr lang="fr-FR" sz="2000" dirty="0" smtClean="0"/>
              <a:t>C</a:t>
            </a:r>
            <a:endParaRPr lang="fr-FR" sz="2000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545673"/>
              </p:ext>
            </p:extLst>
          </p:nvPr>
        </p:nvGraphicFramePr>
        <p:xfrm>
          <a:off x="417880" y="1268760"/>
          <a:ext cx="7536924" cy="494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8212">
                  <a:extLst>
                    <a:ext uri="{9D8B030D-6E8A-4147-A177-3AD203B41FA5}">
                      <a16:colId xmlns:a16="http://schemas.microsoft.com/office/drawing/2014/main" val="372513272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24887067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039450048"/>
                    </a:ext>
                  </a:extLst>
                </a:gridCol>
                <a:gridCol w="718922">
                  <a:extLst>
                    <a:ext uri="{9D8B030D-6E8A-4147-A177-3AD203B41FA5}">
                      <a16:colId xmlns:a16="http://schemas.microsoft.com/office/drawing/2014/main" val="4253413816"/>
                    </a:ext>
                  </a:extLst>
                </a:gridCol>
                <a:gridCol w="2089390">
                  <a:extLst>
                    <a:ext uri="{9D8B030D-6E8A-4147-A177-3AD203B41FA5}">
                      <a16:colId xmlns:a16="http://schemas.microsoft.com/office/drawing/2014/main" val="26932818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Filière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Cadre d’emplois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Voie d’accès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Conditions statutaires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1563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/>
                        <a:t>Administrative</a:t>
                      </a:r>
                      <a:endParaRPr lang="fr-FR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Adjoint</a:t>
                      </a:r>
                      <a:r>
                        <a:rPr lang="fr-FR" sz="1000" baseline="0" dirty="0" smtClean="0"/>
                        <a:t> administratif territorial</a:t>
                      </a:r>
                      <a:endParaRPr lang="fr-FR" sz="1000" dirty="0"/>
                    </a:p>
                  </a:txBody>
                  <a:tcPr anchor="ctr"/>
                </a:tc>
                <a:tc rowSpan="9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just"/>
                      <a:r>
                        <a:rPr lang="fr-FR" sz="1000" dirty="0" smtClean="0"/>
                        <a:t>Stage d’un an</a:t>
                      </a:r>
                    </a:p>
                    <a:p>
                      <a:pPr algn="just"/>
                      <a:r>
                        <a:rPr lang="fr-FR" sz="1000" i="1" dirty="0" smtClean="0">
                          <a:solidFill>
                            <a:schemeClr val="tx1"/>
                          </a:solidFill>
                        </a:rPr>
                        <a:t>Exception : Les agents qui, antérieurement à leur nomination, avaient la qualité de fonctionnaire, sont dispensés de stage à condition qu'ils aient accompli </a:t>
                      </a:r>
                      <a:r>
                        <a:rPr lang="fr-FR" sz="1000" b="1" i="1" u="sng" dirty="0" smtClean="0">
                          <a:solidFill>
                            <a:schemeClr val="tx1"/>
                          </a:solidFill>
                        </a:rPr>
                        <a:t>deux ans au moins de services publics effectifs</a:t>
                      </a:r>
                      <a:r>
                        <a:rPr lang="fr-FR" sz="1000" b="1" i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000" i="1" dirty="0" smtClean="0">
                          <a:solidFill>
                            <a:schemeClr val="tx1"/>
                          </a:solidFill>
                        </a:rPr>
                        <a:t>dans un emploi de même nature*.</a:t>
                      </a:r>
                      <a:endParaRPr lang="fr-FR" sz="100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0486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/>
                        <a:t>Technique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Adjoint technique territorial</a:t>
                      </a:r>
                    </a:p>
                    <a:p>
                      <a:pPr algn="ctr"/>
                      <a:r>
                        <a:rPr lang="fr-FR" sz="1000" dirty="0" smtClean="0"/>
                        <a:t>Adjoint technique territorial des établissements d’enseignement</a:t>
                      </a:r>
                    </a:p>
                    <a:p>
                      <a:pPr algn="ctr"/>
                      <a:r>
                        <a:rPr lang="fr-FR" sz="1000" dirty="0" smtClean="0"/>
                        <a:t>Agent de maîtrise 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019741"/>
                  </a:ext>
                </a:extLst>
              </a:tr>
              <a:tr h="480060">
                <a:tc rowSpan="3">
                  <a:txBody>
                    <a:bodyPr/>
                    <a:lstStyle/>
                    <a:p>
                      <a:pPr algn="ctr"/>
                      <a:r>
                        <a:rPr lang="fr-FR" sz="1000" b="1" dirty="0" smtClean="0"/>
                        <a:t>Culturelle</a:t>
                      </a:r>
                      <a:endParaRPr lang="fr-FR" sz="1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Adjoint</a:t>
                      </a:r>
                      <a:r>
                        <a:rPr lang="fr-FR" sz="1000" baseline="0" dirty="0" smtClean="0"/>
                        <a:t> territorial du patrimoine</a:t>
                      </a:r>
                      <a:endParaRPr lang="fr-FR" sz="10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FI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/>
                        <a:t>             Obligatoire pour être titularisé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107087"/>
                  </a:ext>
                </a:extLst>
              </a:tr>
              <a:tr h="48006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FPPE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553902"/>
                  </a:ext>
                </a:extLst>
              </a:tr>
              <a:tr h="7568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FPTLC</a:t>
                      </a:r>
                      <a:endParaRPr lang="fr-FR" sz="10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2098114"/>
                  </a:ext>
                </a:extLst>
              </a:tr>
              <a:tr h="574080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/>
                        <a:t>Animation</a:t>
                      </a:r>
                      <a:endParaRPr lang="fr-FR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Adjoin</a:t>
                      </a:r>
                      <a:r>
                        <a:rPr lang="fr-FR" sz="1000" baseline="0" dirty="0" smtClean="0"/>
                        <a:t>t territorial d’animation</a:t>
                      </a:r>
                      <a:endParaRPr lang="fr-FR" sz="10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fr-FR" sz="1000" dirty="0" smtClean="0"/>
                        <a:t>Accès dans les conditions prévues</a:t>
                      </a:r>
                      <a:r>
                        <a:rPr lang="fr-FR" sz="1000" baseline="0" dirty="0" smtClean="0"/>
                        <a:t> par les décrets portant statut particulier.</a:t>
                      </a:r>
                    </a:p>
                    <a:p>
                      <a:r>
                        <a:rPr lang="fr-FR" sz="1000" baseline="0" dirty="0" smtClean="0"/>
                        <a:t>Stage de 6 mois</a:t>
                      </a:r>
                      <a:endParaRPr lang="fr-FR" sz="10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370062"/>
                  </a:ext>
                </a:extLst>
              </a:tr>
              <a:tr h="231080">
                <a:tc rowSpan="3">
                  <a:txBody>
                    <a:bodyPr/>
                    <a:lstStyle/>
                    <a:p>
                      <a:pPr algn="ctr"/>
                      <a:r>
                        <a:rPr lang="fr-FR" sz="1000" b="1" dirty="0" smtClean="0"/>
                        <a:t>Sportive</a:t>
                      </a:r>
                      <a:endParaRPr lang="fr-FR" sz="1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Opérateur territorial</a:t>
                      </a:r>
                      <a:r>
                        <a:rPr lang="fr-FR" sz="1000" baseline="0" dirty="0" smtClean="0"/>
                        <a:t> des activités physiques et sportives</a:t>
                      </a:r>
                      <a:endParaRPr lang="fr-FR" sz="10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FI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/>
                        <a:t>Article 6 </a:t>
                      </a:r>
                    </a:p>
                    <a:p>
                      <a:pPr algn="r"/>
                      <a:r>
                        <a:rPr lang="fr-FR" sz="1000" dirty="0" smtClean="0"/>
                        <a:t>du décret 2008-512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8137725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FPPE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57129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FPTLC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761249"/>
                  </a:ext>
                </a:extLst>
              </a:tr>
            </a:tbl>
          </a:graphicData>
        </a:graphic>
      </p:graphicFrame>
      <p:sp>
        <p:nvSpPr>
          <p:cNvPr id="9" name="Flèche droite 8"/>
          <p:cNvSpPr/>
          <p:nvPr/>
        </p:nvSpPr>
        <p:spPr>
          <a:xfrm>
            <a:off x="3780053" y="1679603"/>
            <a:ext cx="1299321" cy="1193987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3757088" y="1929026"/>
            <a:ext cx="13149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solidFill>
                  <a:schemeClr val="bg1"/>
                </a:solidFill>
              </a:rPr>
              <a:t>Grade de 2</a:t>
            </a:r>
            <a:r>
              <a:rPr lang="fr-FR" sz="1000" b="1" baseline="30000" dirty="0" smtClean="0">
                <a:solidFill>
                  <a:schemeClr val="bg1"/>
                </a:solidFill>
              </a:rPr>
              <a:t>ème</a:t>
            </a:r>
            <a:r>
              <a:rPr lang="fr-FR" sz="1000" b="1" dirty="0" smtClean="0">
                <a:solidFill>
                  <a:schemeClr val="bg1"/>
                </a:solidFill>
              </a:rPr>
              <a:t> classe : recrutement sans concours</a:t>
            </a:r>
            <a:endParaRPr lang="fr-FR" sz="1000" b="1" dirty="0">
              <a:solidFill>
                <a:schemeClr val="bg1"/>
              </a:solidFill>
            </a:endParaRPr>
          </a:p>
        </p:txBody>
      </p:sp>
      <p:sp>
        <p:nvSpPr>
          <p:cNvPr id="11" name="Flèche droite 10"/>
          <p:cNvSpPr/>
          <p:nvPr/>
        </p:nvSpPr>
        <p:spPr>
          <a:xfrm>
            <a:off x="3807910" y="4775877"/>
            <a:ext cx="1299321" cy="864096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844964" y="5027650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solidFill>
                  <a:schemeClr val="bg1"/>
                </a:solidFill>
              </a:rPr>
              <a:t>Par promotion interne</a:t>
            </a:r>
            <a:endParaRPr lang="fr-FR" sz="1000" b="1" dirty="0">
              <a:solidFill>
                <a:schemeClr val="bg1"/>
              </a:solidFill>
            </a:endParaRPr>
          </a:p>
        </p:txBody>
      </p:sp>
      <p:sp>
        <p:nvSpPr>
          <p:cNvPr id="13" name="Forme en L 12"/>
          <p:cNvSpPr/>
          <p:nvPr/>
        </p:nvSpPr>
        <p:spPr>
          <a:xfrm rot="18951127">
            <a:off x="6036527" y="3443864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orme en L 13"/>
          <p:cNvSpPr/>
          <p:nvPr/>
        </p:nvSpPr>
        <p:spPr>
          <a:xfrm rot="18951127">
            <a:off x="6024045" y="4056413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orme en L 14"/>
          <p:cNvSpPr/>
          <p:nvPr/>
        </p:nvSpPr>
        <p:spPr>
          <a:xfrm rot="18951127">
            <a:off x="6029581" y="2962253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Multiplication 15"/>
          <p:cNvSpPr/>
          <p:nvPr/>
        </p:nvSpPr>
        <p:spPr>
          <a:xfrm>
            <a:off x="5978188" y="5120563"/>
            <a:ext cx="360040" cy="360040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orme en L 16"/>
          <p:cNvSpPr/>
          <p:nvPr/>
        </p:nvSpPr>
        <p:spPr>
          <a:xfrm rot="18951127">
            <a:off x="6024045" y="5938183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orme en L 17"/>
          <p:cNvSpPr/>
          <p:nvPr/>
        </p:nvSpPr>
        <p:spPr>
          <a:xfrm rot="18951127">
            <a:off x="6024044" y="5585398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Accolade fermante 18"/>
          <p:cNvSpPr/>
          <p:nvPr/>
        </p:nvSpPr>
        <p:spPr>
          <a:xfrm>
            <a:off x="3635896" y="1698857"/>
            <a:ext cx="144156" cy="4466447"/>
          </a:xfrm>
          <a:prstGeom prst="rightBrac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349076" y="6270530"/>
            <a:ext cx="767453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50" i="1" dirty="0" smtClean="0"/>
              <a:t>* Les </a:t>
            </a:r>
            <a:r>
              <a:rPr lang="fr-FR" sz="1050" i="1" dirty="0"/>
              <a:t>décrets régissant les cadres d’emploi de catégorie </a:t>
            </a:r>
            <a:r>
              <a:rPr lang="fr-FR" sz="1050" i="1" dirty="0" smtClean="0"/>
              <a:t>C </a:t>
            </a:r>
            <a:r>
              <a:rPr lang="fr-FR" sz="1050" i="1" dirty="0"/>
              <a:t>sont  rédigés de telle manière qu’ils impliquent qu’en l’absence de stage, il n’y a pas de formation d’intégration. </a:t>
            </a:r>
          </a:p>
        </p:txBody>
      </p:sp>
      <p:sp>
        <p:nvSpPr>
          <p:cNvPr id="21" name="Flèche droite 20"/>
          <p:cNvSpPr/>
          <p:nvPr/>
        </p:nvSpPr>
        <p:spPr>
          <a:xfrm>
            <a:off x="3780054" y="2664536"/>
            <a:ext cx="1299321" cy="1198736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3757088" y="2986905"/>
            <a:ext cx="13149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solidFill>
                  <a:schemeClr val="bg1"/>
                </a:solidFill>
              </a:rPr>
              <a:t>Grade de 1</a:t>
            </a:r>
            <a:r>
              <a:rPr lang="fr-FR" sz="1000" b="1" baseline="30000" dirty="0" smtClean="0">
                <a:solidFill>
                  <a:schemeClr val="bg1"/>
                </a:solidFill>
              </a:rPr>
              <a:t>ème</a:t>
            </a:r>
            <a:r>
              <a:rPr lang="fr-FR" sz="1000" b="1" dirty="0" smtClean="0">
                <a:solidFill>
                  <a:schemeClr val="bg1"/>
                </a:solidFill>
              </a:rPr>
              <a:t> classe par voie de concours</a:t>
            </a:r>
            <a:endParaRPr lang="fr-FR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150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608849"/>
            <a:ext cx="9360271" cy="474662"/>
          </a:xfrm>
        </p:spPr>
        <p:txBody>
          <a:bodyPr/>
          <a:lstStyle/>
          <a:p>
            <a:r>
              <a:rPr lang="fr-FR" sz="2000" dirty="0"/>
              <a:t>Formations statutaires et cadres d’emplois de cat. </a:t>
            </a:r>
            <a:r>
              <a:rPr lang="fr-FR" sz="2000" dirty="0" smtClean="0"/>
              <a:t>C</a:t>
            </a:r>
            <a:endParaRPr lang="fr-FR" sz="2000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302810"/>
              </p:ext>
            </p:extLst>
          </p:nvPr>
        </p:nvGraphicFramePr>
        <p:xfrm>
          <a:off x="323528" y="1268760"/>
          <a:ext cx="7536924" cy="48340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8212">
                  <a:extLst>
                    <a:ext uri="{9D8B030D-6E8A-4147-A177-3AD203B41FA5}">
                      <a16:colId xmlns:a16="http://schemas.microsoft.com/office/drawing/2014/main" val="372513272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24887067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039450048"/>
                    </a:ext>
                  </a:extLst>
                </a:gridCol>
                <a:gridCol w="718922">
                  <a:extLst>
                    <a:ext uri="{9D8B030D-6E8A-4147-A177-3AD203B41FA5}">
                      <a16:colId xmlns:a16="http://schemas.microsoft.com/office/drawing/2014/main" val="4253413816"/>
                    </a:ext>
                  </a:extLst>
                </a:gridCol>
                <a:gridCol w="2089390">
                  <a:extLst>
                    <a:ext uri="{9D8B030D-6E8A-4147-A177-3AD203B41FA5}">
                      <a16:colId xmlns:a16="http://schemas.microsoft.com/office/drawing/2014/main" val="26932818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Filière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Cadre d’emplois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Voie d’accès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Conditions statutaires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1563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/>
                        <a:t>Sociale</a:t>
                      </a:r>
                      <a:endParaRPr lang="fr-FR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Agent territorial spécialisé des écoles maternelles</a:t>
                      </a:r>
                    </a:p>
                    <a:p>
                      <a:pPr algn="ctr"/>
                      <a:r>
                        <a:rPr lang="fr-FR" sz="1000" dirty="0" smtClean="0"/>
                        <a:t>Agent social territorial</a:t>
                      </a:r>
                    </a:p>
                  </a:txBody>
                  <a:tcPr anchor="ctr"/>
                </a:tc>
                <a:tc rowSpan="9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just"/>
                      <a:r>
                        <a:rPr lang="fr-FR" sz="1000" dirty="0" smtClean="0"/>
                        <a:t>Stage d’un an </a:t>
                      </a:r>
                    </a:p>
                    <a:p>
                      <a:pPr algn="just"/>
                      <a:endParaRPr lang="fr-FR" sz="1000" i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r>
                        <a:rPr lang="fr-FR" sz="1000" i="1" dirty="0" smtClean="0">
                          <a:solidFill>
                            <a:schemeClr val="tx1"/>
                          </a:solidFill>
                        </a:rPr>
                        <a:t>Exception : Les agents qui, antérieurement à leur nomination, avaient la qualité de fonctionnaire, sont dispensés de stage à condition qu'ils aient accompli </a:t>
                      </a:r>
                      <a:r>
                        <a:rPr lang="fr-FR" sz="1000" b="1" i="1" u="sng" dirty="0" smtClean="0">
                          <a:solidFill>
                            <a:schemeClr val="tx1"/>
                          </a:solidFill>
                        </a:rPr>
                        <a:t>deux ans au moins de services publics effectifs</a:t>
                      </a:r>
                      <a:r>
                        <a:rPr lang="fr-FR" sz="1000" b="1" i="1" u="non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000" i="1" dirty="0" smtClean="0">
                          <a:solidFill>
                            <a:schemeClr val="tx1"/>
                          </a:solidFill>
                        </a:rPr>
                        <a:t>dans un emploi de même nature*.</a:t>
                      </a:r>
                      <a:endParaRPr lang="fr-FR" sz="100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462319"/>
                  </a:ext>
                </a:extLst>
              </a:tr>
              <a:tr h="952728">
                <a:tc rowSpan="3">
                  <a:txBody>
                    <a:bodyPr/>
                    <a:lstStyle/>
                    <a:p>
                      <a:pPr algn="ctr"/>
                      <a:r>
                        <a:rPr lang="fr-FR" sz="1000" b="1" dirty="0" smtClean="0"/>
                        <a:t>Médico-sociale</a:t>
                      </a:r>
                      <a:endParaRPr lang="fr-FR" sz="1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Auxiliaire</a:t>
                      </a:r>
                      <a:r>
                        <a:rPr lang="fr-FR" sz="1000" baseline="0" dirty="0" smtClean="0"/>
                        <a:t> territorial de soin</a:t>
                      </a:r>
                      <a:endParaRPr lang="fr-FR" sz="10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l"/>
                      <a:endParaRPr lang="fr-FR" sz="1000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0486478"/>
                  </a:ext>
                </a:extLst>
              </a:tr>
              <a:tr h="43204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FI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/>
                        <a:t>Obligatoire</a:t>
                      </a:r>
                    </a:p>
                    <a:p>
                      <a:pPr algn="r"/>
                      <a:r>
                        <a:rPr lang="fr-FR" sz="1000" dirty="0" smtClean="0"/>
                        <a:t> pour être titularisé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9446206"/>
                  </a:ext>
                </a:extLst>
              </a:tr>
              <a:tr h="24459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FPPE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9327396"/>
                  </a:ext>
                </a:extLst>
              </a:tr>
              <a:tr h="210304">
                <a:tc rowSpan="5">
                  <a:txBody>
                    <a:bodyPr/>
                    <a:lstStyle/>
                    <a:p>
                      <a:pPr algn="ctr"/>
                      <a:r>
                        <a:rPr lang="fr-FR" sz="1000" b="1" dirty="0" err="1" smtClean="0"/>
                        <a:t>Médico-technique</a:t>
                      </a:r>
                      <a:endParaRPr lang="fr-FR" sz="1000" b="1" dirty="0"/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Sans objet</a:t>
                      </a:r>
                      <a:endParaRPr lang="fr-FR" sz="10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FPTLC</a:t>
                      </a:r>
                      <a:endParaRPr lang="fr-FR" sz="10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0770924"/>
                  </a:ext>
                </a:extLst>
              </a:tr>
              <a:tr h="36147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fr-FR" sz="1000" dirty="0" smtClean="0"/>
                        <a:t>Accès dans les conditions prévues par les décrets portant statut particulier</a:t>
                      </a:r>
                    </a:p>
                    <a:p>
                      <a:endParaRPr lang="fr-FR" sz="400" dirty="0" smtClean="0"/>
                    </a:p>
                    <a:p>
                      <a:r>
                        <a:rPr lang="fr-FR" sz="1000" dirty="0" smtClean="0"/>
                        <a:t>Stage de 6 mois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902198"/>
                  </a:ext>
                </a:extLst>
              </a:tr>
              <a:tr h="36147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FI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/>
                        <a:t>Article 6 </a:t>
                      </a:r>
                    </a:p>
                    <a:p>
                      <a:pPr algn="r"/>
                      <a:r>
                        <a:rPr lang="fr-FR" sz="1000" dirty="0" smtClean="0"/>
                        <a:t>du décret 2008-512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766610"/>
                  </a:ext>
                </a:extLst>
              </a:tr>
              <a:tr h="354320">
                <a:tc vMerge="1">
                  <a:txBody>
                    <a:bodyPr/>
                    <a:lstStyle/>
                    <a:p>
                      <a:pPr algn="ctr"/>
                      <a:endParaRPr lang="fr-FR" sz="10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FPPE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37006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FPTLC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761249"/>
                  </a:ext>
                </a:extLst>
              </a:tr>
            </a:tbl>
          </a:graphicData>
        </a:graphic>
      </p:graphicFrame>
      <p:sp>
        <p:nvSpPr>
          <p:cNvPr id="8" name="Parenthèse fermante 7"/>
          <p:cNvSpPr/>
          <p:nvPr/>
        </p:nvSpPr>
        <p:spPr>
          <a:xfrm>
            <a:off x="3541638" y="1713548"/>
            <a:ext cx="101941" cy="4273270"/>
          </a:xfrm>
          <a:prstGeom prst="rightBracket">
            <a:avLst/>
          </a:prstGeom>
          <a:ln>
            <a:solidFill>
              <a:srgbClr val="FFC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9" name="Flèche droite 8"/>
          <p:cNvSpPr/>
          <p:nvPr/>
        </p:nvSpPr>
        <p:spPr>
          <a:xfrm>
            <a:off x="3643578" y="1713547"/>
            <a:ext cx="1322644" cy="1203965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3580921" y="2038530"/>
            <a:ext cx="141758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solidFill>
                  <a:schemeClr val="bg1"/>
                </a:solidFill>
              </a:rPr>
              <a:t>Grade de 2</a:t>
            </a:r>
            <a:r>
              <a:rPr lang="fr-FR" sz="1000" b="1" baseline="30000" dirty="0" smtClean="0">
                <a:solidFill>
                  <a:schemeClr val="bg1"/>
                </a:solidFill>
              </a:rPr>
              <a:t>ème</a:t>
            </a:r>
            <a:r>
              <a:rPr lang="fr-FR" sz="1000" b="1" dirty="0" smtClean="0">
                <a:solidFill>
                  <a:schemeClr val="bg1"/>
                </a:solidFill>
              </a:rPr>
              <a:t> classe recrutement sans concours</a:t>
            </a:r>
            <a:endParaRPr lang="fr-FR" sz="1000" b="1" dirty="0">
              <a:solidFill>
                <a:schemeClr val="bg1"/>
              </a:solidFill>
            </a:endParaRPr>
          </a:p>
        </p:txBody>
      </p:sp>
      <p:sp>
        <p:nvSpPr>
          <p:cNvPr id="17" name="Forme en L 16"/>
          <p:cNvSpPr/>
          <p:nvPr/>
        </p:nvSpPr>
        <p:spPr>
          <a:xfrm rot="18951127">
            <a:off x="5953834" y="5454437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orme en L 17"/>
          <p:cNvSpPr/>
          <p:nvPr/>
        </p:nvSpPr>
        <p:spPr>
          <a:xfrm rot="18951127">
            <a:off x="5942732" y="5822978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droite 13"/>
          <p:cNvSpPr/>
          <p:nvPr/>
        </p:nvSpPr>
        <p:spPr>
          <a:xfrm>
            <a:off x="3643578" y="2643530"/>
            <a:ext cx="1299901" cy="1068328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3610360" y="2900695"/>
            <a:ext cx="135586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solidFill>
                  <a:schemeClr val="bg1"/>
                </a:solidFill>
              </a:rPr>
              <a:t>Grade de 1</a:t>
            </a:r>
            <a:r>
              <a:rPr lang="fr-FR" sz="1000" b="1" baseline="30000" dirty="0" smtClean="0">
                <a:solidFill>
                  <a:schemeClr val="bg1"/>
                </a:solidFill>
              </a:rPr>
              <a:t>ème</a:t>
            </a:r>
            <a:r>
              <a:rPr lang="fr-FR" sz="1000" b="1" dirty="0" smtClean="0">
                <a:solidFill>
                  <a:schemeClr val="bg1"/>
                </a:solidFill>
              </a:rPr>
              <a:t> classe par voie de concours</a:t>
            </a:r>
            <a:endParaRPr lang="fr-FR" sz="1000" b="1" dirty="0">
              <a:solidFill>
                <a:schemeClr val="bg1"/>
              </a:solidFill>
            </a:endParaRPr>
          </a:p>
        </p:txBody>
      </p:sp>
      <p:sp>
        <p:nvSpPr>
          <p:cNvPr id="21" name="Flèche droite 20"/>
          <p:cNvSpPr/>
          <p:nvPr/>
        </p:nvSpPr>
        <p:spPr>
          <a:xfrm>
            <a:off x="3644158" y="4287885"/>
            <a:ext cx="1299321" cy="864096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3681212" y="4539658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solidFill>
                  <a:schemeClr val="bg1"/>
                </a:solidFill>
              </a:rPr>
              <a:t>Par promotion interne</a:t>
            </a:r>
            <a:endParaRPr lang="fr-FR" sz="1000" b="1" dirty="0">
              <a:solidFill>
                <a:schemeClr val="bg1"/>
              </a:solidFill>
            </a:endParaRPr>
          </a:p>
        </p:txBody>
      </p:sp>
      <p:sp>
        <p:nvSpPr>
          <p:cNvPr id="23" name="Multiplication 22"/>
          <p:cNvSpPr/>
          <p:nvPr/>
        </p:nvSpPr>
        <p:spPr>
          <a:xfrm>
            <a:off x="5887034" y="4992261"/>
            <a:ext cx="360040" cy="360040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orme en L 23"/>
          <p:cNvSpPr/>
          <p:nvPr/>
        </p:nvSpPr>
        <p:spPr>
          <a:xfrm rot="18951127">
            <a:off x="5942732" y="3242439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Forme en L 24"/>
          <p:cNvSpPr/>
          <p:nvPr/>
        </p:nvSpPr>
        <p:spPr>
          <a:xfrm rot="18951127">
            <a:off x="5932890" y="4062041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orme en L 25"/>
          <p:cNvSpPr/>
          <p:nvPr/>
        </p:nvSpPr>
        <p:spPr>
          <a:xfrm rot="18951127">
            <a:off x="5953835" y="3676211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291135" y="6163697"/>
            <a:ext cx="756931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050" i="1" dirty="0" smtClean="0"/>
              <a:t>* Les </a:t>
            </a:r>
            <a:r>
              <a:rPr lang="fr-FR" sz="1050" i="1" dirty="0"/>
              <a:t>décrets régissant les cadres d’emploi de catégorie </a:t>
            </a:r>
            <a:r>
              <a:rPr lang="fr-FR" sz="1050" i="1" dirty="0" smtClean="0"/>
              <a:t>C </a:t>
            </a:r>
            <a:r>
              <a:rPr lang="fr-FR" sz="1050" i="1" dirty="0"/>
              <a:t>sont  rédigés de telle manière qu’ils impliquent qu’en l’absence de stage, il n’y a pas de formation d’intégration. </a:t>
            </a:r>
          </a:p>
        </p:txBody>
      </p:sp>
    </p:spTree>
    <p:extLst>
      <p:ext uri="{BB962C8B-B14F-4D97-AF65-F5344CB8AC3E}">
        <p14:creationId xmlns:p14="http://schemas.microsoft.com/office/powerpoint/2010/main" val="665320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 r="-6134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Espace réservé de la date 3"/>
          <p:cNvSpPr>
            <a:spLocks noGrp="1"/>
          </p:cNvSpPr>
          <p:nvPr>
            <p:ph type="dt" sz="quarter" idx="10"/>
          </p:nvPr>
        </p:nvSpPr>
        <p:spPr bwMode="auto">
          <a:xfrm>
            <a:off x="7884369" y="6237312"/>
            <a:ext cx="1227568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C27CB208-13AD-447F-AC6A-3D2789BBA9D2}" type="datetime4">
              <a:rPr lang="fr-FR" sz="1000"/>
              <a:pPr/>
              <a:t>19 janvier 2024</a:t>
            </a:fld>
            <a:endParaRPr lang="fr-FR" sz="1000" dirty="0"/>
          </a:p>
        </p:txBody>
      </p:sp>
      <p:sp>
        <p:nvSpPr>
          <p:cNvPr id="8199" name="Titre 8"/>
          <p:cNvSpPr>
            <a:spLocks/>
          </p:cNvSpPr>
          <p:nvPr/>
        </p:nvSpPr>
        <p:spPr bwMode="auto">
          <a:xfrm>
            <a:off x="468313" y="4365625"/>
            <a:ext cx="5183187" cy="191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3600" b="1" dirty="0" smtClean="0">
                <a:solidFill>
                  <a:schemeClr val="bg1"/>
                </a:solidFill>
              </a:rPr>
              <a:t>VOIE D’ACCES</a:t>
            </a:r>
            <a:endParaRPr lang="fr-FR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Formations statutaires et voie d’accès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6C0C-B856-4E66-B6D3-66F4A9A3E1D7}" type="datetime4">
              <a:rPr lang="fr-FR" sz="1100" smtClean="0">
                <a:latin typeface="+mn-lt"/>
              </a:rPr>
              <a:pPr/>
              <a:t>19 janvier 2024</a:t>
            </a:fld>
            <a:endParaRPr lang="fr-FR" sz="1100" dirty="0">
              <a:latin typeface="+mn-lt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/>
          <a:lstStyle/>
          <a:p>
            <a:fld id="{C7CABDCD-2784-4C31-B1F6-A6C20484192E}" type="slidenum">
              <a:rPr lang="fr-FR" smtClean="0"/>
              <a:pPr/>
              <a:t>3</a:t>
            </a:fld>
            <a:endParaRPr lang="fr-FR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005007"/>
              </p:ext>
            </p:extLst>
          </p:nvPr>
        </p:nvGraphicFramePr>
        <p:xfrm>
          <a:off x="755576" y="1281589"/>
          <a:ext cx="7210424" cy="4759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95575">
                  <a:extLst>
                    <a:ext uri="{9D8B030D-6E8A-4147-A177-3AD203B41FA5}">
                      <a16:colId xmlns:a16="http://schemas.microsoft.com/office/drawing/2014/main" val="975419154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0508682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827384508"/>
                    </a:ext>
                  </a:extLst>
                </a:gridCol>
                <a:gridCol w="1378545">
                  <a:extLst>
                    <a:ext uri="{9D8B030D-6E8A-4147-A177-3AD203B41FA5}">
                      <a16:colId xmlns:a16="http://schemas.microsoft.com/office/drawing/2014/main" val="1076096348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Voie d’accès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Obligations de formations statutaires</a:t>
                      </a:r>
                    </a:p>
                    <a:p>
                      <a:pPr algn="ctr"/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Formation d’Intégration</a:t>
                      </a:r>
                    </a:p>
                    <a:p>
                      <a:pPr algn="ctr"/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Formation au Premier Emploi</a:t>
                      </a:r>
                    </a:p>
                    <a:p>
                      <a:pPr algn="ctr"/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Formation Tout au Long de la Carrière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590008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just"/>
                      <a:endParaRPr lang="fr-FR" sz="1800" i="1" dirty="0" smtClean="0">
                        <a:solidFill>
                          <a:schemeClr val="dk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solidFill>
                            <a:schemeClr val="tx1"/>
                          </a:solidFill>
                        </a:rPr>
                        <a:t>FI</a:t>
                      </a:r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solidFill>
                            <a:schemeClr val="tx1"/>
                          </a:solidFill>
                        </a:rPr>
                        <a:t>FPE</a:t>
                      </a:r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solidFill>
                            <a:schemeClr val="tx1"/>
                          </a:solidFill>
                        </a:rPr>
                        <a:t>FPTLC</a:t>
                      </a:r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9432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Agent issu de concours </a:t>
                      </a:r>
                      <a:r>
                        <a:rPr lang="fr-FR" sz="1000" b="1" u="sng" dirty="0" smtClean="0">
                          <a:solidFill>
                            <a:schemeClr val="tx1"/>
                          </a:solidFill>
                        </a:rPr>
                        <a:t>avec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changement de cadre d’emploi</a:t>
                      </a:r>
                    </a:p>
                    <a:p>
                      <a:pPr algn="l"/>
                      <a:r>
                        <a:rPr lang="fr-FR" sz="1000" i="1" dirty="0" smtClean="0">
                          <a:solidFill>
                            <a:schemeClr val="tx1"/>
                          </a:solidFill>
                        </a:rPr>
                        <a:t>Exemple : adjoint technique</a:t>
                      </a:r>
                      <a:r>
                        <a:rPr lang="fr-FR" sz="1000" i="1" baseline="0" dirty="0" smtClean="0">
                          <a:solidFill>
                            <a:schemeClr val="tx1"/>
                          </a:solidFill>
                        </a:rPr>
                        <a:t> à agent de maîtrise</a:t>
                      </a:r>
                      <a:endParaRPr lang="fr-FR" sz="180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8008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Agent issu de concours </a:t>
                      </a:r>
                      <a:r>
                        <a:rPr lang="fr-FR" sz="1000" b="1" u="sng" dirty="0" smtClean="0">
                          <a:solidFill>
                            <a:schemeClr val="tx1"/>
                          </a:solidFill>
                        </a:rPr>
                        <a:t>sans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changement de cadre d’emploi</a:t>
                      </a:r>
                    </a:p>
                    <a:p>
                      <a:pPr algn="l"/>
                      <a:r>
                        <a:rPr lang="fr-FR" sz="1000" i="1" dirty="0" smtClean="0">
                          <a:solidFill>
                            <a:schemeClr val="tx1"/>
                          </a:solidFill>
                        </a:rPr>
                        <a:t>Exemple</a:t>
                      </a:r>
                      <a:r>
                        <a:rPr lang="fr-FR" sz="1000" i="1" baseline="0" dirty="0" smtClean="0">
                          <a:solidFill>
                            <a:schemeClr val="tx1"/>
                          </a:solidFill>
                        </a:rPr>
                        <a:t> : </a:t>
                      </a:r>
                      <a:r>
                        <a:rPr lang="fr-FR" sz="1000" i="1" dirty="0" smtClean="0">
                          <a:solidFill>
                            <a:schemeClr val="tx1"/>
                          </a:solidFill>
                        </a:rPr>
                        <a:t>adjoint technique de 2ème classe à adjoint technique de 1ère classe ou rédacteur à rédacteur principal 2ème classe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i="1" dirty="0" smtClean="0">
                          <a:solidFill>
                            <a:schemeClr val="tx1"/>
                          </a:solidFill>
                        </a:rPr>
                        <a:t>A voir selo</a:t>
                      </a:r>
                      <a:r>
                        <a:rPr lang="fr-FR" sz="1000" i="1" baseline="0" dirty="0" smtClean="0">
                          <a:solidFill>
                            <a:schemeClr val="tx1"/>
                          </a:solidFill>
                        </a:rPr>
                        <a:t>n les statuts particuliers</a:t>
                      </a:r>
                      <a:endParaRPr lang="fr-FR" sz="100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2403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Agent issu de concours avec changement de cadre d’emploi sans période de stage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1" u="none" dirty="0" smtClean="0">
                          <a:solidFill>
                            <a:schemeClr val="tx1"/>
                          </a:solidFill>
                        </a:rPr>
                        <a:t>Par exemple : adjoint technique de 2ème classe justifiant, à la date de nomination, de deux ans de services dans un emploi de même nature et passant agent de maîtrise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02227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Agent issu d’examen professionnel </a:t>
                      </a:r>
                      <a:r>
                        <a:rPr lang="fr-FR" sz="1000" b="1" u="sng" dirty="0" smtClean="0">
                          <a:solidFill>
                            <a:schemeClr val="tx1"/>
                          </a:solidFill>
                        </a:rPr>
                        <a:t>avec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changement de cadre d’emploi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1" dirty="0" smtClean="0">
                          <a:solidFill>
                            <a:schemeClr val="tx1"/>
                          </a:solidFill>
                        </a:rPr>
                        <a:t>Par exemple : adjoint administratif à rédacteur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7071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Agent issu d’examen professionnel </a:t>
                      </a:r>
                      <a:r>
                        <a:rPr lang="fr-FR" sz="1000" b="1" u="sng" dirty="0" smtClean="0">
                          <a:solidFill>
                            <a:schemeClr val="tx1"/>
                          </a:solidFill>
                        </a:rPr>
                        <a:t>sans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changement de cadre d’emploi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1" dirty="0" smtClean="0">
                          <a:solidFill>
                            <a:schemeClr val="tx1"/>
                          </a:solidFill>
                        </a:rPr>
                        <a:t>Par exemple : adjoint technique de 2ème classe à adjoint technique de 1ère classe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8328599"/>
                  </a:ext>
                </a:extLst>
              </a:tr>
            </a:tbl>
          </a:graphicData>
        </a:graphic>
      </p:graphicFrame>
      <p:sp>
        <p:nvSpPr>
          <p:cNvPr id="9" name="Multiplication 8"/>
          <p:cNvSpPr/>
          <p:nvPr/>
        </p:nvSpPr>
        <p:spPr>
          <a:xfrm>
            <a:off x="4360787" y="3147093"/>
            <a:ext cx="360040" cy="360040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orme en L 12"/>
          <p:cNvSpPr/>
          <p:nvPr/>
        </p:nvSpPr>
        <p:spPr>
          <a:xfrm rot="18951127">
            <a:off x="4425373" y="2581558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Accolade ouvrante 23"/>
          <p:cNvSpPr/>
          <p:nvPr/>
        </p:nvSpPr>
        <p:spPr>
          <a:xfrm>
            <a:off x="539552" y="2382982"/>
            <a:ext cx="164905" cy="2409579"/>
          </a:xfrm>
          <a:prstGeom prst="leftBrac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C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 rot="16200000">
            <a:off x="-393882" y="3236995"/>
            <a:ext cx="1426077" cy="338554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fr-FR" sz="1600" dirty="0" smtClean="0">
                <a:solidFill>
                  <a:srgbClr val="FFC000"/>
                </a:solidFill>
              </a:rPr>
              <a:t>Concours</a:t>
            </a:r>
            <a:endParaRPr lang="fr-FR" sz="1600" dirty="0">
              <a:solidFill>
                <a:srgbClr val="FFC000"/>
              </a:solidFill>
            </a:endParaRPr>
          </a:p>
        </p:txBody>
      </p:sp>
      <p:sp>
        <p:nvSpPr>
          <p:cNvPr id="26" name="Accolade ouvrante 25"/>
          <p:cNvSpPr/>
          <p:nvPr/>
        </p:nvSpPr>
        <p:spPr>
          <a:xfrm>
            <a:off x="533981" y="4802184"/>
            <a:ext cx="170476" cy="1239365"/>
          </a:xfrm>
          <a:prstGeom prst="leftBrac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Forme en L 26"/>
          <p:cNvSpPr/>
          <p:nvPr/>
        </p:nvSpPr>
        <p:spPr>
          <a:xfrm rot="18951127">
            <a:off x="5804776" y="2565683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Forme en L 27"/>
          <p:cNvSpPr/>
          <p:nvPr/>
        </p:nvSpPr>
        <p:spPr>
          <a:xfrm rot="18951127">
            <a:off x="7203622" y="2560233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Multiplication 28"/>
          <p:cNvSpPr/>
          <p:nvPr/>
        </p:nvSpPr>
        <p:spPr>
          <a:xfrm>
            <a:off x="4360787" y="4870549"/>
            <a:ext cx="360040" cy="360040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Multiplication 29"/>
          <p:cNvSpPr/>
          <p:nvPr/>
        </p:nvSpPr>
        <p:spPr>
          <a:xfrm>
            <a:off x="5745229" y="5497417"/>
            <a:ext cx="360040" cy="360040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Multiplication 30"/>
          <p:cNvSpPr/>
          <p:nvPr/>
        </p:nvSpPr>
        <p:spPr>
          <a:xfrm>
            <a:off x="4379517" y="5497417"/>
            <a:ext cx="360040" cy="360040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 rot="16200000">
            <a:off x="-546734" y="5129479"/>
            <a:ext cx="1722334" cy="584775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FFC000"/>
                </a:solidFill>
              </a:rPr>
              <a:t>Examen professionnel</a:t>
            </a:r>
            <a:endParaRPr lang="fr-FR" sz="1600" dirty="0">
              <a:solidFill>
                <a:srgbClr val="FFC000"/>
              </a:solidFill>
            </a:endParaRPr>
          </a:p>
        </p:txBody>
      </p:sp>
      <p:sp>
        <p:nvSpPr>
          <p:cNvPr id="33" name="Forme en L 32"/>
          <p:cNvSpPr/>
          <p:nvPr/>
        </p:nvSpPr>
        <p:spPr>
          <a:xfrm rot="18951127">
            <a:off x="4390916" y="4148252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Forme en L 33"/>
          <p:cNvSpPr/>
          <p:nvPr/>
        </p:nvSpPr>
        <p:spPr>
          <a:xfrm rot="18951127">
            <a:off x="7174757" y="4129399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Forme en L 34"/>
          <p:cNvSpPr/>
          <p:nvPr/>
        </p:nvSpPr>
        <p:spPr>
          <a:xfrm rot="18951127">
            <a:off x="5804775" y="4172023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Forme en L 35"/>
          <p:cNvSpPr/>
          <p:nvPr/>
        </p:nvSpPr>
        <p:spPr>
          <a:xfrm rot="18951127">
            <a:off x="7203622" y="3258523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Forme en L 36"/>
          <p:cNvSpPr/>
          <p:nvPr/>
        </p:nvSpPr>
        <p:spPr>
          <a:xfrm rot="18951127">
            <a:off x="7124503" y="5000275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Forme en L 37"/>
          <p:cNvSpPr/>
          <p:nvPr/>
        </p:nvSpPr>
        <p:spPr>
          <a:xfrm rot="18951127">
            <a:off x="7158317" y="5631613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Forme en L 38"/>
          <p:cNvSpPr/>
          <p:nvPr/>
        </p:nvSpPr>
        <p:spPr>
          <a:xfrm rot="18951127">
            <a:off x="5794101" y="4981980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0131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Formations statutaires et voie d’accès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6C0C-B856-4E66-B6D3-66F4A9A3E1D7}" type="datetime4">
              <a:rPr lang="fr-FR" sz="1100" smtClean="0">
                <a:latin typeface="+mn-lt"/>
              </a:rPr>
              <a:pPr/>
              <a:t>19 janvier 2024</a:t>
            </a:fld>
            <a:endParaRPr lang="fr-FR" sz="1100" dirty="0">
              <a:latin typeface="+mn-lt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266385" y="6396583"/>
            <a:ext cx="503238" cy="365125"/>
          </a:xfrm>
          <a:noFill/>
          <a:ln>
            <a:noFill/>
          </a:ln>
        </p:spPr>
        <p:txBody>
          <a:bodyPr/>
          <a:lstStyle/>
          <a:p>
            <a:fld id="{C7CABDCD-2784-4C31-B1F6-A6C20484192E}" type="slidenum">
              <a:rPr lang="fr-FR" smtClean="0"/>
              <a:pPr/>
              <a:t>4</a:t>
            </a:fld>
            <a:endParaRPr lang="fr-FR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931960"/>
              </p:ext>
            </p:extLst>
          </p:nvPr>
        </p:nvGraphicFramePr>
        <p:xfrm>
          <a:off x="468313" y="1281589"/>
          <a:ext cx="7667391" cy="4714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95575">
                  <a:extLst>
                    <a:ext uri="{9D8B030D-6E8A-4147-A177-3AD203B41FA5}">
                      <a16:colId xmlns:a16="http://schemas.microsoft.com/office/drawing/2014/main" val="975419154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0508682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116119372"/>
                    </a:ext>
                  </a:extLst>
                </a:gridCol>
                <a:gridCol w="1475472">
                  <a:extLst>
                    <a:ext uri="{9D8B030D-6E8A-4147-A177-3AD203B41FA5}">
                      <a16:colId xmlns:a16="http://schemas.microsoft.com/office/drawing/2014/main" val="1896906730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Voie d’accès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Obligations de formations statutaires</a:t>
                      </a:r>
                    </a:p>
                    <a:p>
                      <a:pPr algn="ctr"/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Formation d’Intégration</a:t>
                      </a:r>
                    </a:p>
                    <a:p>
                      <a:pPr algn="ctr"/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Formation au Premier Emploi</a:t>
                      </a:r>
                    </a:p>
                    <a:p>
                      <a:pPr algn="ctr"/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Formation Tout au Long de la Carrière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590008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just"/>
                      <a:endParaRPr lang="fr-FR" sz="1800" i="1" dirty="0" smtClean="0">
                        <a:solidFill>
                          <a:schemeClr val="dk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solidFill>
                            <a:schemeClr val="tx1"/>
                          </a:solidFill>
                        </a:rPr>
                        <a:t>FI</a:t>
                      </a:r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solidFill>
                            <a:schemeClr val="tx1"/>
                          </a:solidFill>
                        </a:rPr>
                        <a:t>FPE</a:t>
                      </a:r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solidFill>
                            <a:schemeClr val="tx1"/>
                          </a:solidFill>
                        </a:rPr>
                        <a:t>FPTLC</a:t>
                      </a:r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9432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000" b="1" dirty="0" smtClean="0">
                          <a:solidFill>
                            <a:schemeClr val="dk1"/>
                          </a:solidFill>
                        </a:rPr>
                        <a:t>Travailleur handicapé sous contrat </a:t>
                      </a:r>
                      <a:r>
                        <a:rPr lang="fr-FR" sz="1000" dirty="0" smtClean="0"/>
                        <a:t>(recrutement sur l’article L. 352-4 du code général de la fonction publique) </a:t>
                      </a:r>
                      <a:endParaRPr lang="fr-FR" sz="1000" dirty="0" smtClean="0">
                        <a:solidFill>
                          <a:schemeClr val="dk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8008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>
                          <a:solidFill>
                            <a:schemeClr val="dk1"/>
                          </a:solidFill>
                        </a:rPr>
                        <a:t>Agent en situation de détachement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2403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000" b="1" dirty="0" smtClean="0"/>
                        <a:t>Intégration directe : </a:t>
                      </a:r>
                      <a:r>
                        <a:rPr lang="fr-FR" sz="1000" b="0" dirty="0" smtClean="0"/>
                        <a:t>un</a:t>
                      </a:r>
                      <a:r>
                        <a:rPr lang="fr-FR" sz="1000" b="0" baseline="0" dirty="0" smtClean="0"/>
                        <a:t> </a:t>
                      </a:r>
                      <a:r>
                        <a:rPr lang="fr-FR" sz="1000" dirty="0" smtClean="0"/>
                        <a:t>fonctionnaire titulaire change de cadre d'emplois, dans une même catégorie, dans le cadre d'une mobilité, sans détachement préalable.</a:t>
                      </a:r>
                    </a:p>
                    <a:p>
                      <a:pPr algn="l"/>
                      <a:r>
                        <a:rPr lang="fr-FR" sz="1000" i="1" dirty="0" smtClean="0"/>
                        <a:t>Par exemple</a:t>
                      </a:r>
                      <a:r>
                        <a:rPr lang="fr-FR" sz="1000" i="1" baseline="0" dirty="0" smtClean="0"/>
                        <a:t> </a:t>
                      </a:r>
                      <a:r>
                        <a:rPr lang="fr-FR" sz="1000" i="1" dirty="0" smtClean="0"/>
                        <a:t>: adjoint d’animation intégré adjoint administratif</a:t>
                      </a:r>
                      <a:endParaRPr lang="fr-FR" sz="1000" i="1" dirty="0" smtClean="0">
                        <a:solidFill>
                          <a:schemeClr val="dk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02227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>
                          <a:solidFill>
                            <a:schemeClr val="dk1"/>
                          </a:solidFill>
                        </a:rPr>
                        <a:t>Agent en </a:t>
                      </a:r>
                      <a:r>
                        <a:rPr lang="fr-FR" sz="1000" b="1" dirty="0" smtClean="0">
                          <a:solidFill>
                            <a:schemeClr val="dk1"/>
                          </a:solidFill>
                        </a:rPr>
                        <a:t>CDI </a:t>
                      </a:r>
                      <a:r>
                        <a:rPr lang="fr-FR" sz="1000" b="0" dirty="0" smtClean="0">
                          <a:solidFill>
                            <a:schemeClr val="dk1"/>
                          </a:solidFill>
                        </a:rPr>
                        <a:t>recruté</a:t>
                      </a:r>
                      <a:r>
                        <a:rPr lang="fr-FR" sz="1000" b="0" baseline="0" dirty="0" smtClean="0">
                          <a:solidFill>
                            <a:schemeClr val="dk1"/>
                          </a:solidFill>
                        </a:rPr>
                        <a:t> depuis le 22 décembre 2019</a:t>
                      </a:r>
                      <a:endParaRPr lang="fr-FR" sz="1000" b="0" dirty="0" smtClean="0">
                        <a:solidFill>
                          <a:schemeClr val="dk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7071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>
                          <a:solidFill>
                            <a:schemeClr val="dk1"/>
                          </a:solidFill>
                        </a:rPr>
                        <a:t>Agent en mutation 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Les obligations de formation suivent la carrière de l’agent. Il ne refait pas tout. 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328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Contractuels titularisés dans le cadre de la loi sur la précarité de mars 2012 et du décret de novembre 2012</a:t>
                      </a:r>
                      <a:endParaRPr lang="fr-FR" sz="1000" b="1" dirty="0" smtClean="0">
                        <a:solidFill>
                          <a:schemeClr val="dk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3791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>
                          <a:solidFill>
                            <a:schemeClr val="dk1"/>
                          </a:solidFill>
                        </a:rPr>
                        <a:t>Contractuel sur emploi permanent </a:t>
                      </a:r>
                      <a:r>
                        <a:rPr lang="fr-FR" sz="1000" b="1" dirty="0" smtClean="0"/>
                        <a:t>article L. 332-8 du code général de la fonction publique</a:t>
                      </a:r>
                      <a:endParaRPr lang="fr-FR" sz="1000" b="1" dirty="0" smtClean="0">
                        <a:solidFill>
                          <a:schemeClr val="dk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5262300"/>
                  </a:ext>
                </a:extLst>
              </a:tr>
            </a:tbl>
          </a:graphicData>
        </a:graphic>
      </p:graphicFrame>
      <p:sp>
        <p:nvSpPr>
          <p:cNvPr id="9" name="Multiplication 8"/>
          <p:cNvSpPr/>
          <p:nvPr/>
        </p:nvSpPr>
        <p:spPr>
          <a:xfrm>
            <a:off x="4066322" y="2940200"/>
            <a:ext cx="360040" cy="360040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orme en L 12"/>
          <p:cNvSpPr/>
          <p:nvPr/>
        </p:nvSpPr>
        <p:spPr>
          <a:xfrm rot="18951127">
            <a:off x="4138110" y="2581558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Forme en L 26"/>
          <p:cNvSpPr/>
          <p:nvPr/>
        </p:nvSpPr>
        <p:spPr>
          <a:xfrm rot="18951127">
            <a:off x="5728934" y="2564863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Forme en L 27"/>
          <p:cNvSpPr/>
          <p:nvPr/>
        </p:nvSpPr>
        <p:spPr>
          <a:xfrm rot="18951127">
            <a:off x="7270348" y="2564863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Multiplication 28"/>
          <p:cNvSpPr/>
          <p:nvPr/>
        </p:nvSpPr>
        <p:spPr>
          <a:xfrm>
            <a:off x="4066322" y="3589078"/>
            <a:ext cx="360040" cy="360040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Forme en L 32"/>
          <p:cNvSpPr/>
          <p:nvPr/>
        </p:nvSpPr>
        <p:spPr>
          <a:xfrm rot="18951127">
            <a:off x="5727318" y="3661241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Forme en L 33"/>
          <p:cNvSpPr/>
          <p:nvPr/>
        </p:nvSpPr>
        <p:spPr>
          <a:xfrm rot="18951127">
            <a:off x="7226686" y="3647966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Forme en L 34"/>
          <p:cNvSpPr/>
          <p:nvPr/>
        </p:nvSpPr>
        <p:spPr>
          <a:xfrm rot="18951127">
            <a:off x="5727318" y="3028863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Forme en L 35"/>
          <p:cNvSpPr/>
          <p:nvPr/>
        </p:nvSpPr>
        <p:spPr>
          <a:xfrm rot="18951127">
            <a:off x="7270348" y="3028226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Forme en L 36"/>
          <p:cNvSpPr/>
          <p:nvPr/>
        </p:nvSpPr>
        <p:spPr>
          <a:xfrm rot="18951127">
            <a:off x="7231190" y="5223860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Forme en L 37"/>
          <p:cNvSpPr/>
          <p:nvPr/>
        </p:nvSpPr>
        <p:spPr>
          <a:xfrm rot="18951127">
            <a:off x="7249241" y="5697300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Forme en L 38"/>
          <p:cNvSpPr/>
          <p:nvPr/>
        </p:nvSpPr>
        <p:spPr>
          <a:xfrm rot="18951127">
            <a:off x="4119382" y="5235886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Forme en L 41"/>
          <p:cNvSpPr/>
          <p:nvPr/>
        </p:nvSpPr>
        <p:spPr>
          <a:xfrm rot="18951127">
            <a:off x="5727318" y="5715096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Forme en L 42"/>
          <p:cNvSpPr/>
          <p:nvPr/>
        </p:nvSpPr>
        <p:spPr>
          <a:xfrm rot="18951127">
            <a:off x="5769069" y="5230213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Forme en L 43"/>
          <p:cNvSpPr/>
          <p:nvPr/>
        </p:nvSpPr>
        <p:spPr>
          <a:xfrm rot="18951127">
            <a:off x="4138109" y="5703057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orme en L 23"/>
          <p:cNvSpPr/>
          <p:nvPr/>
        </p:nvSpPr>
        <p:spPr>
          <a:xfrm rot="18951127">
            <a:off x="4119382" y="4397423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Forme en L 24"/>
          <p:cNvSpPr/>
          <p:nvPr/>
        </p:nvSpPr>
        <p:spPr>
          <a:xfrm rot="18951127">
            <a:off x="5727317" y="4418943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orme en L 25"/>
          <p:cNvSpPr/>
          <p:nvPr/>
        </p:nvSpPr>
        <p:spPr>
          <a:xfrm rot="18951127">
            <a:off x="7226685" y="4427292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8343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 r="-6134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Espace réservé de la date 3"/>
          <p:cNvSpPr>
            <a:spLocks noGrp="1"/>
          </p:cNvSpPr>
          <p:nvPr>
            <p:ph type="dt" sz="quarter" idx="10"/>
          </p:nvPr>
        </p:nvSpPr>
        <p:spPr bwMode="auto">
          <a:xfrm>
            <a:off x="7884369" y="6281738"/>
            <a:ext cx="1259632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C27CB208-13AD-447F-AC6A-3D2789BBA9D2}" type="datetime4">
              <a:rPr lang="fr-FR" sz="1000"/>
              <a:pPr/>
              <a:t>19 janvier 2024</a:t>
            </a:fld>
            <a:endParaRPr lang="fr-FR" sz="1000" dirty="0"/>
          </a:p>
        </p:txBody>
      </p:sp>
      <p:sp>
        <p:nvSpPr>
          <p:cNvPr id="8199" name="Titre 8"/>
          <p:cNvSpPr>
            <a:spLocks/>
          </p:cNvSpPr>
          <p:nvPr/>
        </p:nvSpPr>
        <p:spPr bwMode="auto">
          <a:xfrm>
            <a:off x="468313" y="4365625"/>
            <a:ext cx="5183187" cy="191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3600" b="1" dirty="0" smtClean="0">
                <a:solidFill>
                  <a:schemeClr val="bg1"/>
                </a:solidFill>
              </a:rPr>
              <a:t>CATÉGORIE A</a:t>
            </a:r>
            <a:endParaRPr lang="fr-FR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8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9360271" cy="474662"/>
          </a:xfrm>
        </p:spPr>
        <p:txBody>
          <a:bodyPr/>
          <a:lstStyle/>
          <a:p>
            <a:r>
              <a:rPr lang="fr-FR" sz="2000" dirty="0"/>
              <a:t>Formations statutaires et cadres d’emplois de cat. A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910931"/>
              </p:ext>
            </p:extLst>
          </p:nvPr>
        </p:nvGraphicFramePr>
        <p:xfrm>
          <a:off x="417880" y="1268760"/>
          <a:ext cx="7536924" cy="519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8212">
                  <a:extLst>
                    <a:ext uri="{9D8B030D-6E8A-4147-A177-3AD203B41FA5}">
                      <a16:colId xmlns:a16="http://schemas.microsoft.com/office/drawing/2014/main" val="372513272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24887067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039450048"/>
                    </a:ext>
                  </a:extLst>
                </a:gridCol>
                <a:gridCol w="718922">
                  <a:extLst>
                    <a:ext uri="{9D8B030D-6E8A-4147-A177-3AD203B41FA5}">
                      <a16:colId xmlns:a16="http://schemas.microsoft.com/office/drawing/2014/main" val="4253413816"/>
                    </a:ext>
                  </a:extLst>
                </a:gridCol>
                <a:gridCol w="2089390">
                  <a:extLst>
                    <a:ext uri="{9D8B030D-6E8A-4147-A177-3AD203B41FA5}">
                      <a16:colId xmlns:a16="http://schemas.microsoft.com/office/drawing/2014/main" val="26932818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Filière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Cadre d’emplois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Voie d’accès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Conditions statutaires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1563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/>
                        <a:t>Administrative</a:t>
                      </a:r>
                      <a:endParaRPr lang="fr-FR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Attaché territorial</a:t>
                      </a:r>
                      <a:endParaRPr lang="fr-FR" sz="1000" dirty="0"/>
                    </a:p>
                  </a:txBody>
                  <a:tcPr anchor="ctr"/>
                </a:tc>
                <a:tc rowSpan="10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fr-FR" sz="1000" dirty="0" smtClean="0"/>
                        <a:t>Accès sur le</a:t>
                      </a:r>
                      <a:r>
                        <a:rPr lang="fr-FR" sz="1000" baseline="0" dirty="0" smtClean="0"/>
                        <a:t> 1</a:t>
                      </a:r>
                      <a:r>
                        <a:rPr lang="fr-FR" sz="1000" baseline="30000" dirty="0" smtClean="0"/>
                        <a:t>er</a:t>
                      </a:r>
                      <a:r>
                        <a:rPr lang="fr-FR" sz="1000" baseline="0" dirty="0" smtClean="0"/>
                        <a:t> grade uniquement</a:t>
                      </a:r>
                    </a:p>
                    <a:p>
                      <a:pPr algn="l"/>
                      <a:r>
                        <a:rPr lang="fr-FR" sz="1000" baseline="0" dirty="0" smtClean="0"/>
                        <a:t>Stage d’un an</a:t>
                      </a:r>
                      <a:endParaRPr lang="fr-FR" sz="1000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0486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/>
                        <a:t>Technique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Ingénieur</a:t>
                      </a:r>
                      <a:r>
                        <a:rPr lang="fr-FR" sz="1000" baseline="0" dirty="0" smtClean="0"/>
                        <a:t> territorial</a:t>
                      </a:r>
                    </a:p>
                    <a:p>
                      <a:pPr algn="ctr"/>
                      <a:r>
                        <a:rPr lang="fr-FR" sz="1000" baseline="0" dirty="0" smtClean="0"/>
                        <a:t>Ingénieur en chef</a:t>
                      </a:r>
                      <a:endParaRPr lang="fr-FR" sz="10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019741"/>
                  </a:ext>
                </a:extLst>
              </a:tr>
              <a:tr h="480060">
                <a:tc rowSpan="3">
                  <a:txBody>
                    <a:bodyPr/>
                    <a:lstStyle/>
                    <a:p>
                      <a:pPr algn="ctr"/>
                      <a:r>
                        <a:rPr lang="fr-FR" sz="1000" b="1" dirty="0" smtClean="0"/>
                        <a:t>Culturelle</a:t>
                      </a:r>
                      <a:endParaRPr lang="fr-FR" sz="1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Attaché de conservation du patrimoine</a:t>
                      </a:r>
                    </a:p>
                    <a:p>
                      <a:pPr algn="ctr"/>
                      <a:r>
                        <a:rPr lang="fr-FR" sz="1000" dirty="0" smtClean="0"/>
                        <a:t>Bibliothécaire territorial</a:t>
                      </a:r>
                    </a:p>
                    <a:p>
                      <a:pPr algn="ctr"/>
                      <a:r>
                        <a:rPr lang="fr-FR" sz="1000" dirty="0" smtClean="0"/>
                        <a:t>Directeur d'établissement territorial d'enseignement artistique</a:t>
                      </a:r>
                    </a:p>
                    <a:p>
                      <a:pPr algn="ctr"/>
                      <a:r>
                        <a:rPr lang="fr-FR" sz="1000" dirty="0" smtClean="0"/>
                        <a:t>Professeur territorial d'enseignement artistique</a:t>
                      </a:r>
                    </a:p>
                    <a:p>
                      <a:pPr algn="ctr"/>
                      <a:r>
                        <a:rPr lang="fr-FR" sz="1000" dirty="0" smtClean="0"/>
                        <a:t>Conservateur territorial du patrimoine</a:t>
                      </a:r>
                    </a:p>
                    <a:p>
                      <a:pPr algn="ctr"/>
                      <a:r>
                        <a:rPr lang="fr-FR" sz="1000" dirty="0" smtClean="0"/>
                        <a:t>Conservateur territorial des bibliothèques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FI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/>
                        <a:t>             Obligatoire pour être titularisé</a:t>
                      </a:r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107087"/>
                  </a:ext>
                </a:extLst>
              </a:tr>
              <a:tr h="48006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FPPE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553902"/>
                  </a:ext>
                </a:extLst>
              </a:tr>
              <a:tr h="7568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FPTLC</a:t>
                      </a:r>
                      <a:endParaRPr lang="fr-FR" sz="10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2098114"/>
                  </a:ext>
                </a:extLst>
              </a:tr>
              <a:tr h="203240"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b="1" dirty="0" smtClean="0"/>
                        <a:t>Sociale</a:t>
                      </a:r>
                      <a:endParaRPr lang="fr-FR" sz="10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Conseiller territorial socio-éducatif</a:t>
                      </a:r>
                    </a:p>
                    <a:p>
                      <a:pPr algn="ctr"/>
                      <a:r>
                        <a:rPr lang="fr-FR" sz="1000" dirty="0" smtClean="0"/>
                        <a:t>Assistant territorial socio-éducatif</a:t>
                      </a:r>
                    </a:p>
                    <a:p>
                      <a:pPr algn="ctr"/>
                      <a:r>
                        <a:rPr lang="fr-FR" sz="1000" dirty="0" smtClean="0"/>
                        <a:t>Educateurs territoriaux de jeunes enfants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37006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fr-FR" sz="10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10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fr-FR" sz="1000" dirty="0" smtClean="0"/>
                        <a:t>Accès dans les conditions prévues</a:t>
                      </a:r>
                      <a:r>
                        <a:rPr lang="fr-FR" sz="1000" baseline="0" dirty="0" smtClean="0"/>
                        <a:t> par les décrets portant statut particulier.</a:t>
                      </a:r>
                    </a:p>
                    <a:p>
                      <a:r>
                        <a:rPr lang="fr-FR" sz="1000" baseline="0" dirty="0" smtClean="0"/>
                        <a:t>Stage de 6 mois</a:t>
                      </a:r>
                      <a:endParaRPr lang="fr-FR" sz="10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648588"/>
                  </a:ext>
                </a:extLst>
              </a:tr>
              <a:tr h="231080">
                <a:tc rowSpan="3">
                  <a:txBody>
                    <a:bodyPr/>
                    <a:lstStyle/>
                    <a:p>
                      <a:pPr algn="ctr"/>
                      <a:r>
                        <a:rPr lang="fr-FR" sz="1000" b="1" dirty="0" smtClean="0"/>
                        <a:t>Sportive</a:t>
                      </a:r>
                      <a:endParaRPr lang="fr-FR" sz="1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Conseiller territorial des activités physiques et sportives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FI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/>
                        <a:t>Article 6 </a:t>
                      </a:r>
                    </a:p>
                    <a:p>
                      <a:pPr algn="r"/>
                      <a:r>
                        <a:rPr lang="fr-FR" sz="1000" dirty="0" smtClean="0"/>
                        <a:t>du décret 2008-512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8137725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FPPE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57129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FPTLC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761249"/>
                  </a:ext>
                </a:extLst>
              </a:tr>
            </a:tbl>
          </a:graphicData>
        </a:graphic>
      </p:graphicFrame>
      <p:sp>
        <p:nvSpPr>
          <p:cNvPr id="9" name="Flèche droite 8"/>
          <p:cNvSpPr/>
          <p:nvPr/>
        </p:nvSpPr>
        <p:spPr>
          <a:xfrm>
            <a:off x="3813805" y="1679603"/>
            <a:ext cx="1299321" cy="864096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3850859" y="1911596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solidFill>
                  <a:schemeClr val="bg1"/>
                </a:solidFill>
              </a:rPr>
              <a:t>Par voie de concours</a:t>
            </a:r>
            <a:endParaRPr lang="fr-FR" sz="1000" b="1" dirty="0">
              <a:solidFill>
                <a:schemeClr val="bg1"/>
              </a:solidFill>
            </a:endParaRPr>
          </a:p>
        </p:txBody>
      </p:sp>
      <p:sp>
        <p:nvSpPr>
          <p:cNvPr id="11" name="Flèche droite 10"/>
          <p:cNvSpPr/>
          <p:nvPr/>
        </p:nvSpPr>
        <p:spPr>
          <a:xfrm>
            <a:off x="3813386" y="4474168"/>
            <a:ext cx="1299321" cy="864096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850440" y="4725941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solidFill>
                  <a:schemeClr val="bg1"/>
                </a:solidFill>
              </a:rPr>
              <a:t>Par promotion interne</a:t>
            </a:r>
            <a:endParaRPr lang="fr-FR" sz="1000" b="1" dirty="0">
              <a:solidFill>
                <a:schemeClr val="bg1"/>
              </a:solidFill>
            </a:endParaRPr>
          </a:p>
        </p:txBody>
      </p:sp>
      <p:sp>
        <p:nvSpPr>
          <p:cNvPr id="13" name="Forme en L 12"/>
          <p:cNvSpPr/>
          <p:nvPr/>
        </p:nvSpPr>
        <p:spPr>
          <a:xfrm rot="18951127">
            <a:off x="6050529" y="2555825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orme en L 13"/>
          <p:cNvSpPr/>
          <p:nvPr/>
        </p:nvSpPr>
        <p:spPr>
          <a:xfrm rot="18951127">
            <a:off x="6050530" y="3805695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orme en L 14"/>
          <p:cNvSpPr/>
          <p:nvPr/>
        </p:nvSpPr>
        <p:spPr>
          <a:xfrm rot="18951127">
            <a:off x="6052456" y="3059756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Multiplication 15"/>
          <p:cNvSpPr/>
          <p:nvPr/>
        </p:nvSpPr>
        <p:spPr>
          <a:xfrm>
            <a:off x="6025619" y="5366007"/>
            <a:ext cx="360040" cy="360040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orme en L 16"/>
          <p:cNvSpPr/>
          <p:nvPr/>
        </p:nvSpPr>
        <p:spPr>
          <a:xfrm rot="18951127">
            <a:off x="6050530" y="6181945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orme en L 17"/>
          <p:cNvSpPr/>
          <p:nvPr/>
        </p:nvSpPr>
        <p:spPr>
          <a:xfrm rot="18951127">
            <a:off x="6050529" y="5814710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Accolade fermante 18"/>
          <p:cNvSpPr/>
          <p:nvPr/>
        </p:nvSpPr>
        <p:spPr>
          <a:xfrm>
            <a:off x="3635896" y="1698857"/>
            <a:ext cx="177490" cy="4708932"/>
          </a:xfrm>
          <a:prstGeom prst="rightBrac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1435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9360271" cy="474662"/>
          </a:xfrm>
        </p:spPr>
        <p:txBody>
          <a:bodyPr/>
          <a:lstStyle/>
          <a:p>
            <a:r>
              <a:rPr lang="fr-FR" sz="2000" dirty="0"/>
              <a:t>Formations statutaires et cadres d’emplois de cat. A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23627" y="6362079"/>
            <a:ext cx="2133600" cy="365125"/>
          </a:xfrm>
        </p:spPr>
        <p:txBody>
          <a:bodyPr/>
          <a:lstStyle/>
          <a:p>
            <a:fld id="{9B056C0C-B856-4E66-B6D3-66F4A9A3E1D7}" type="datetime4">
              <a:rPr lang="fr-FR" smtClean="0"/>
              <a:pPr/>
              <a:t>19 janvier 2024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164288" y="6362078"/>
            <a:ext cx="503238" cy="365125"/>
          </a:xfrm>
        </p:spPr>
        <p:txBody>
          <a:bodyPr/>
          <a:lstStyle/>
          <a:p>
            <a:fld id="{C7CABDCD-2784-4C31-B1F6-A6C20484192E}" type="slidenum">
              <a:rPr lang="fr-FR" smtClean="0"/>
              <a:pPr/>
              <a:t>7</a:t>
            </a:fld>
            <a:endParaRPr lang="fr-FR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159918"/>
              </p:ext>
            </p:extLst>
          </p:nvPr>
        </p:nvGraphicFramePr>
        <p:xfrm>
          <a:off x="334751" y="1610242"/>
          <a:ext cx="7536924" cy="34676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8212">
                  <a:extLst>
                    <a:ext uri="{9D8B030D-6E8A-4147-A177-3AD203B41FA5}">
                      <a16:colId xmlns:a16="http://schemas.microsoft.com/office/drawing/2014/main" val="372513272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24887067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039450048"/>
                    </a:ext>
                  </a:extLst>
                </a:gridCol>
                <a:gridCol w="718922">
                  <a:extLst>
                    <a:ext uri="{9D8B030D-6E8A-4147-A177-3AD203B41FA5}">
                      <a16:colId xmlns:a16="http://schemas.microsoft.com/office/drawing/2014/main" val="4253413816"/>
                    </a:ext>
                  </a:extLst>
                </a:gridCol>
                <a:gridCol w="2089390">
                  <a:extLst>
                    <a:ext uri="{9D8B030D-6E8A-4147-A177-3AD203B41FA5}">
                      <a16:colId xmlns:a16="http://schemas.microsoft.com/office/drawing/2014/main" val="26932818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Filière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Cadre d’emplois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Voie d’accès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Conditions statutaires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1563122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r>
                        <a:rPr lang="fr-FR" sz="1000" b="1" dirty="0" smtClean="0"/>
                        <a:t>Médico-sociale</a:t>
                      </a:r>
                      <a:endParaRPr lang="fr-FR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Cadre territorial de santé paramédical</a:t>
                      </a:r>
                    </a:p>
                    <a:p>
                      <a:pPr algn="ctr"/>
                      <a:r>
                        <a:rPr lang="fr-FR" sz="1000" i="1" dirty="0" smtClean="0">
                          <a:solidFill>
                            <a:schemeClr val="tx1"/>
                          </a:solidFill>
                        </a:rPr>
                        <a:t>Décret 2016-336 du 21 mars 2016</a:t>
                      </a:r>
                      <a:endParaRPr lang="fr-FR" sz="100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l"/>
                      <a:r>
                        <a:rPr lang="fr-FR" sz="1000" dirty="0" smtClean="0"/>
                        <a:t>Accès sur le</a:t>
                      </a:r>
                      <a:r>
                        <a:rPr lang="fr-FR" sz="1000" baseline="0" dirty="0" smtClean="0"/>
                        <a:t> 1</a:t>
                      </a:r>
                      <a:r>
                        <a:rPr lang="fr-FR" sz="1000" baseline="30000" dirty="0" smtClean="0"/>
                        <a:t>er</a:t>
                      </a:r>
                      <a:r>
                        <a:rPr lang="fr-FR" sz="1000" baseline="0" dirty="0" smtClean="0"/>
                        <a:t> grade uniquement (avancement de grade par la suite)</a:t>
                      </a:r>
                    </a:p>
                    <a:p>
                      <a:pPr algn="l"/>
                      <a:r>
                        <a:rPr lang="fr-FR" sz="1000" baseline="0" dirty="0" smtClean="0"/>
                        <a:t>Stage d’un an</a:t>
                      </a:r>
                      <a:r>
                        <a:rPr lang="fr-FR" sz="1000" dirty="0" smtClean="0"/>
                        <a:t>         </a:t>
                      </a:r>
                      <a:endParaRPr lang="fr-FR" sz="1000" dirty="0"/>
                    </a:p>
                  </a:txBody>
                  <a:tcPr anchor="ctr"/>
                </a:tc>
                <a:tc rowSpan="3"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048647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Puéricultrice</a:t>
                      </a:r>
                    </a:p>
                    <a:p>
                      <a:pPr algn="ctr"/>
                      <a:r>
                        <a:rPr lang="fr-FR" sz="1000" i="1" dirty="0" smtClean="0">
                          <a:solidFill>
                            <a:schemeClr val="tx1"/>
                          </a:solidFill>
                        </a:rPr>
                        <a:t>Décret 2014-923 du 18 août 2014 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019741"/>
                  </a:ext>
                </a:extLst>
              </a:tr>
              <a:tr h="719335">
                <a:tc vMerge="1">
                  <a:txBody>
                    <a:bodyPr/>
                    <a:lstStyle/>
                    <a:p>
                      <a:endParaRPr lang="fr-FR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Médecin</a:t>
                      </a:r>
                    </a:p>
                    <a:p>
                      <a:pPr algn="ctr"/>
                      <a:r>
                        <a:rPr lang="fr-FR" sz="1000" dirty="0" smtClean="0"/>
                        <a:t>Psychologue territorial</a:t>
                      </a:r>
                    </a:p>
                    <a:p>
                      <a:pPr algn="ctr"/>
                      <a:r>
                        <a:rPr lang="fr-FR" sz="1000" dirty="0" smtClean="0"/>
                        <a:t>Sage-femme territoriale</a:t>
                      </a:r>
                    </a:p>
                    <a:p>
                      <a:pPr algn="ctr"/>
                      <a:r>
                        <a:rPr lang="fr-FR" sz="1000" dirty="0" smtClean="0"/>
                        <a:t>Infirmier territorial en soins généraux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algn="r"/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107087"/>
                  </a:ext>
                </a:extLst>
              </a:tr>
              <a:tr h="36147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FI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/>
                        <a:t>Obligatoire</a:t>
                      </a:r>
                    </a:p>
                    <a:p>
                      <a:pPr algn="r"/>
                      <a:r>
                        <a:rPr lang="fr-FR" sz="1000" dirty="0" smtClean="0"/>
                        <a:t> pour être titularisé</a:t>
                      </a:r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766610"/>
                  </a:ext>
                </a:extLst>
              </a:tr>
              <a:tr h="354320"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b="1" dirty="0" err="1" smtClean="0"/>
                        <a:t>Médico-technique</a:t>
                      </a:r>
                      <a:endParaRPr lang="fr-FR" sz="10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Biologiste, vétérinaire et pharmacien territorial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FPPE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37006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FPTLC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761249"/>
                  </a:ext>
                </a:extLst>
              </a:tr>
            </a:tbl>
          </a:graphicData>
        </a:graphic>
      </p:graphicFrame>
      <p:sp>
        <p:nvSpPr>
          <p:cNvPr id="8" name="Parenthèse fermante 7"/>
          <p:cNvSpPr/>
          <p:nvPr/>
        </p:nvSpPr>
        <p:spPr>
          <a:xfrm>
            <a:off x="3552861" y="2029478"/>
            <a:ext cx="83036" cy="2911690"/>
          </a:xfrm>
          <a:prstGeom prst="rightBracket">
            <a:avLst/>
          </a:prstGeom>
          <a:ln>
            <a:solidFill>
              <a:srgbClr val="FFC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9" name="Flèche droite 8"/>
          <p:cNvSpPr/>
          <p:nvPr/>
        </p:nvSpPr>
        <p:spPr>
          <a:xfrm>
            <a:off x="3757170" y="2276872"/>
            <a:ext cx="1261769" cy="1104286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3757170" y="2552016"/>
            <a:ext cx="10489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solidFill>
                  <a:schemeClr val="bg1"/>
                </a:solidFill>
              </a:rPr>
              <a:t>Par voie de concours uniquement</a:t>
            </a:r>
            <a:endParaRPr lang="fr-FR" sz="1000" b="1" dirty="0">
              <a:solidFill>
                <a:schemeClr val="bg1"/>
              </a:solidFill>
            </a:endParaRPr>
          </a:p>
        </p:txBody>
      </p:sp>
      <p:sp>
        <p:nvSpPr>
          <p:cNvPr id="17" name="Forme en L 16"/>
          <p:cNvSpPr/>
          <p:nvPr/>
        </p:nvSpPr>
        <p:spPr>
          <a:xfrm rot="18951127">
            <a:off x="5867566" y="4778834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orme en L 17"/>
          <p:cNvSpPr/>
          <p:nvPr/>
        </p:nvSpPr>
        <p:spPr>
          <a:xfrm rot="18951127">
            <a:off x="5867566" y="4021719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orme en L 18"/>
          <p:cNvSpPr/>
          <p:nvPr/>
        </p:nvSpPr>
        <p:spPr>
          <a:xfrm rot="18951127">
            <a:off x="5867567" y="4421627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9318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 r="-6134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Titre 8"/>
          <p:cNvSpPr>
            <a:spLocks/>
          </p:cNvSpPr>
          <p:nvPr/>
        </p:nvSpPr>
        <p:spPr bwMode="auto">
          <a:xfrm>
            <a:off x="468313" y="4365625"/>
            <a:ext cx="5183187" cy="191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3600" b="1" dirty="0" smtClean="0">
                <a:solidFill>
                  <a:schemeClr val="bg1"/>
                </a:solidFill>
              </a:rPr>
              <a:t>CATÉGORIE B</a:t>
            </a:r>
            <a:endParaRPr lang="fr-FR" sz="3600" b="1" dirty="0">
              <a:solidFill>
                <a:schemeClr val="bg1"/>
              </a:solidFill>
            </a:endParaRP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quarter" idx="10"/>
          </p:nvPr>
        </p:nvSpPr>
        <p:spPr bwMode="auto">
          <a:xfrm>
            <a:off x="7884368" y="6281548"/>
            <a:ext cx="1224136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D415706B-B062-4C38-BEA0-EAE5FB4E0FC2}" type="datetime4">
              <a:rPr lang="fr-FR" sz="1000">
                <a:solidFill>
                  <a:schemeClr val="bg1"/>
                </a:solidFill>
              </a:rPr>
              <a:pPr/>
              <a:t>19 janvier 2024</a:t>
            </a:fld>
            <a:endParaRPr lang="fr-FR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9360271" cy="474662"/>
          </a:xfrm>
        </p:spPr>
        <p:txBody>
          <a:bodyPr/>
          <a:lstStyle/>
          <a:p>
            <a:r>
              <a:rPr lang="fr-FR" sz="2000" dirty="0"/>
              <a:t>Formations statutaires et cadres d’emplois de cat. B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273126"/>
              </p:ext>
            </p:extLst>
          </p:nvPr>
        </p:nvGraphicFramePr>
        <p:xfrm>
          <a:off x="417880" y="1268760"/>
          <a:ext cx="7536924" cy="5046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8212">
                  <a:extLst>
                    <a:ext uri="{9D8B030D-6E8A-4147-A177-3AD203B41FA5}">
                      <a16:colId xmlns:a16="http://schemas.microsoft.com/office/drawing/2014/main" val="372513272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24887067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039450048"/>
                    </a:ext>
                  </a:extLst>
                </a:gridCol>
                <a:gridCol w="718922">
                  <a:extLst>
                    <a:ext uri="{9D8B030D-6E8A-4147-A177-3AD203B41FA5}">
                      <a16:colId xmlns:a16="http://schemas.microsoft.com/office/drawing/2014/main" val="4253413816"/>
                    </a:ext>
                  </a:extLst>
                </a:gridCol>
                <a:gridCol w="2089390">
                  <a:extLst>
                    <a:ext uri="{9D8B030D-6E8A-4147-A177-3AD203B41FA5}">
                      <a16:colId xmlns:a16="http://schemas.microsoft.com/office/drawing/2014/main" val="26932818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Filière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Cadre d’emplois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Voie d’accès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Conditions statutaires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1563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/>
                        <a:t>Administrative</a:t>
                      </a:r>
                      <a:endParaRPr lang="fr-FR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Rédacteur territorial</a:t>
                      </a:r>
                      <a:endParaRPr lang="fr-FR" sz="1000" dirty="0"/>
                    </a:p>
                  </a:txBody>
                  <a:tcPr anchor="ctr"/>
                </a:tc>
                <a:tc rowSpan="9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fr-FR" sz="1000" dirty="0" smtClean="0"/>
                        <a:t>Accès sur le 1</a:t>
                      </a:r>
                      <a:r>
                        <a:rPr lang="fr-FR" sz="1000" baseline="30000" dirty="0" smtClean="0"/>
                        <a:t>er </a:t>
                      </a:r>
                      <a:r>
                        <a:rPr lang="fr-FR" sz="1000" dirty="0" smtClean="0"/>
                        <a:t> ou 2ème grade uniquement</a:t>
                      </a:r>
                    </a:p>
                    <a:p>
                      <a:endParaRPr lang="fr-FR" sz="200" dirty="0" smtClean="0"/>
                    </a:p>
                    <a:p>
                      <a:r>
                        <a:rPr lang="fr-FR" sz="1000" dirty="0" smtClean="0"/>
                        <a:t>Stage d’un an </a:t>
                      </a:r>
                    </a:p>
                    <a:p>
                      <a:pPr algn="just"/>
                      <a:r>
                        <a:rPr lang="fr-FR" sz="1000" i="1" dirty="0" smtClean="0">
                          <a:solidFill>
                            <a:schemeClr val="tx1"/>
                          </a:solidFill>
                        </a:rPr>
                        <a:t>Exception : les agents inscrits sur liste d’aptitude sur le 2</a:t>
                      </a:r>
                      <a:r>
                        <a:rPr lang="fr-FR" sz="1000" i="1" baseline="30000" dirty="0" smtClean="0">
                          <a:solidFill>
                            <a:schemeClr val="tx1"/>
                          </a:solidFill>
                        </a:rPr>
                        <a:t>ème</a:t>
                      </a:r>
                      <a:r>
                        <a:rPr lang="fr-FR" sz="1000" i="1" dirty="0" smtClean="0">
                          <a:solidFill>
                            <a:schemeClr val="tx1"/>
                          </a:solidFill>
                        </a:rPr>
                        <a:t> grade et déjà fonctionnaire titulaire du 1er grade du même cadre d'emplois sont dispensés de stage (décret 2016-594 du 12 mai 2016 - art. 3*)</a:t>
                      </a: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0486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/>
                        <a:t>Technique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Technicien</a:t>
                      </a:r>
                      <a:r>
                        <a:rPr lang="fr-FR" sz="1000" baseline="0" dirty="0" smtClean="0"/>
                        <a:t> territorial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019741"/>
                  </a:ext>
                </a:extLst>
              </a:tr>
              <a:tr h="480060">
                <a:tc rowSpan="3">
                  <a:txBody>
                    <a:bodyPr/>
                    <a:lstStyle/>
                    <a:p>
                      <a:pPr algn="ctr"/>
                      <a:r>
                        <a:rPr lang="fr-FR" sz="1000" b="1" dirty="0" smtClean="0"/>
                        <a:t>Culturelle</a:t>
                      </a:r>
                      <a:endParaRPr lang="fr-FR" sz="1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Assistant territorial d’enseignement artistique</a:t>
                      </a:r>
                      <a:endParaRPr lang="fr-FR" sz="400" dirty="0" smtClean="0"/>
                    </a:p>
                    <a:p>
                      <a:pPr algn="ctr"/>
                      <a:r>
                        <a:rPr lang="fr-FR" sz="1000" dirty="0" smtClean="0"/>
                        <a:t>Assistant territorial de conservation du patrimoine et des bibliothèques</a:t>
                      </a:r>
                      <a:endParaRPr lang="fr-FR" sz="10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FI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/>
                        <a:t>             Obligatoire pour être titularisé </a:t>
                      </a:r>
                    </a:p>
                    <a:p>
                      <a:pPr algn="r"/>
                      <a:r>
                        <a:rPr lang="fr-FR" sz="1000" dirty="0" smtClean="0"/>
                        <a:t>sauf exception</a:t>
                      </a:r>
                      <a:r>
                        <a:rPr lang="fr-FR" sz="1000" baseline="0" dirty="0" smtClean="0"/>
                        <a:t> (voir ci-dessus)</a:t>
                      </a:r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107087"/>
                  </a:ext>
                </a:extLst>
              </a:tr>
              <a:tr h="48006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FPPE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553902"/>
                  </a:ext>
                </a:extLst>
              </a:tr>
              <a:tr h="7568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FPTLC</a:t>
                      </a:r>
                      <a:endParaRPr lang="fr-FR" sz="10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2098114"/>
                  </a:ext>
                </a:extLst>
              </a:tr>
              <a:tr h="574080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/>
                        <a:t>Animation</a:t>
                      </a:r>
                      <a:endParaRPr lang="fr-FR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Animateur territorial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fr-FR" sz="1000" dirty="0" smtClean="0"/>
                        <a:t>Accès dans les conditions prévues</a:t>
                      </a:r>
                      <a:r>
                        <a:rPr lang="fr-FR" sz="1000" baseline="0" dirty="0" smtClean="0"/>
                        <a:t> par les décrets portant statut particulier.</a:t>
                      </a:r>
                    </a:p>
                    <a:p>
                      <a:r>
                        <a:rPr lang="fr-FR" sz="1000" baseline="0" dirty="0" smtClean="0"/>
                        <a:t>Stage de 6 mois</a:t>
                      </a:r>
                      <a:endParaRPr lang="fr-FR" sz="10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370062"/>
                  </a:ext>
                </a:extLst>
              </a:tr>
              <a:tr h="231080">
                <a:tc rowSpan="3">
                  <a:txBody>
                    <a:bodyPr/>
                    <a:lstStyle/>
                    <a:p>
                      <a:pPr algn="ctr"/>
                      <a:r>
                        <a:rPr lang="fr-FR" sz="1000" b="1" dirty="0" smtClean="0"/>
                        <a:t>Sportive</a:t>
                      </a:r>
                      <a:endParaRPr lang="fr-FR" sz="10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Educateur territorial des activités physiques et sportives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FI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/>
                        <a:t>Article 6 </a:t>
                      </a:r>
                    </a:p>
                    <a:p>
                      <a:pPr algn="r"/>
                      <a:r>
                        <a:rPr lang="fr-FR" sz="1000" dirty="0" smtClean="0"/>
                        <a:t>du décret 2008-512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8137725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FPPE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57129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FPTLC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761249"/>
                  </a:ext>
                </a:extLst>
              </a:tr>
            </a:tbl>
          </a:graphicData>
        </a:graphic>
      </p:graphicFrame>
      <p:sp>
        <p:nvSpPr>
          <p:cNvPr id="9" name="Flèche droite 8"/>
          <p:cNvSpPr/>
          <p:nvPr/>
        </p:nvSpPr>
        <p:spPr>
          <a:xfrm>
            <a:off x="3792440" y="1698857"/>
            <a:ext cx="1299321" cy="864096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3829494" y="1930850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solidFill>
                  <a:schemeClr val="bg1"/>
                </a:solidFill>
              </a:rPr>
              <a:t>Par voie de concours</a:t>
            </a:r>
            <a:endParaRPr lang="fr-FR" sz="1000" b="1" dirty="0">
              <a:solidFill>
                <a:schemeClr val="bg1"/>
              </a:solidFill>
            </a:endParaRPr>
          </a:p>
        </p:txBody>
      </p:sp>
      <p:sp>
        <p:nvSpPr>
          <p:cNvPr id="11" name="Flèche droite 10"/>
          <p:cNvSpPr/>
          <p:nvPr/>
        </p:nvSpPr>
        <p:spPr>
          <a:xfrm>
            <a:off x="3813386" y="4474168"/>
            <a:ext cx="1299321" cy="864096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850440" y="4725941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solidFill>
                  <a:schemeClr val="bg1"/>
                </a:solidFill>
              </a:rPr>
              <a:t>Par promotion interne</a:t>
            </a:r>
            <a:endParaRPr lang="fr-FR" sz="1000" b="1" dirty="0">
              <a:solidFill>
                <a:schemeClr val="bg1"/>
              </a:solidFill>
            </a:endParaRPr>
          </a:p>
        </p:txBody>
      </p:sp>
      <p:sp>
        <p:nvSpPr>
          <p:cNvPr id="13" name="Forme en L 12"/>
          <p:cNvSpPr/>
          <p:nvPr/>
        </p:nvSpPr>
        <p:spPr>
          <a:xfrm rot="18951127">
            <a:off x="6035731" y="3552611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orme en L 13"/>
          <p:cNvSpPr/>
          <p:nvPr/>
        </p:nvSpPr>
        <p:spPr>
          <a:xfrm rot="18951127">
            <a:off x="6024045" y="4128279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orme en L 14"/>
          <p:cNvSpPr/>
          <p:nvPr/>
        </p:nvSpPr>
        <p:spPr>
          <a:xfrm rot="18951127">
            <a:off x="6029581" y="2962253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Multiplication 15"/>
          <p:cNvSpPr/>
          <p:nvPr/>
        </p:nvSpPr>
        <p:spPr>
          <a:xfrm>
            <a:off x="5978189" y="5207925"/>
            <a:ext cx="360040" cy="360040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orme en L 16"/>
          <p:cNvSpPr/>
          <p:nvPr/>
        </p:nvSpPr>
        <p:spPr>
          <a:xfrm rot="18951127">
            <a:off x="6024045" y="6043868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orme en L 17"/>
          <p:cNvSpPr/>
          <p:nvPr/>
        </p:nvSpPr>
        <p:spPr>
          <a:xfrm rot="18951127">
            <a:off x="6024044" y="5681094"/>
            <a:ext cx="310221" cy="137181"/>
          </a:xfrm>
          <a:prstGeom prst="corne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Accolade fermante 18"/>
          <p:cNvSpPr/>
          <p:nvPr/>
        </p:nvSpPr>
        <p:spPr>
          <a:xfrm>
            <a:off x="3635896" y="1698857"/>
            <a:ext cx="156544" cy="4570855"/>
          </a:xfrm>
          <a:prstGeom prst="rightBrac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280273" y="6340206"/>
            <a:ext cx="767453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50" i="1" dirty="0" smtClean="0"/>
              <a:t>* Les </a:t>
            </a:r>
            <a:r>
              <a:rPr lang="fr-FR" sz="1050" i="1" dirty="0"/>
              <a:t>décrets régissant les cadres d’emploi de catégorie B sont  rédigés de telle manière qu’ils impliquent qu’en l’absence de stage, il n’y a pas de formation d’intégration. </a:t>
            </a:r>
          </a:p>
        </p:txBody>
      </p:sp>
    </p:spTree>
    <p:extLst>
      <p:ext uri="{BB962C8B-B14F-4D97-AF65-F5344CB8AC3E}">
        <p14:creationId xmlns:p14="http://schemas.microsoft.com/office/powerpoint/2010/main" val="758868661"/>
      </p:ext>
    </p:extLst>
  </p:cSld>
  <p:clrMapOvr>
    <a:masterClrMapping/>
  </p:clrMapOvr>
</p:sld>
</file>

<file path=ppt/theme/theme1.xml><?xml version="1.0" encoding="utf-8"?>
<a:theme xmlns:a="http://schemas.openxmlformats.org/drawingml/2006/main" name="ppt_jaune_off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5_Thème Office">
      <a:majorFont>
        <a:latin typeface="Arial"/>
        <a:ea typeface=""/>
        <a:cs typeface="Arial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ppt_jaune_offre</Template>
  <TotalTime>2310</TotalTime>
  <Words>1115</Words>
  <Application>Microsoft Office PowerPoint</Application>
  <PresentationFormat>Affichage à l'écran (4:3)</PresentationFormat>
  <Paragraphs>244</Paragraphs>
  <Slides>13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ppt_jaune_offre</vt:lpstr>
      <vt:lpstr>FORMATIONS STATUTAIRES, VOIE D’ACCES &amp; CADRES D’EMPLOIS</vt:lpstr>
      <vt:lpstr>Présentation PowerPoint</vt:lpstr>
      <vt:lpstr>Formations statutaires et voie d’accès</vt:lpstr>
      <vt:lpstr>Formations statutaires et voie d’accès</vt:lpstr>
      <vt:lpstr>Présentation PowerPoint</vt:lpstr>
      <vt:lpstr>Formations statutaires et cadres d’emplois de cat. A</vt:lpstr>
      <vt:lpstr>Formations statutaires et cadres d’emplois de cat. A</vt:lpstr>
      <vt:lpstr>Présentation PowerPoint</vt:lpstr>
      <vt:lpstr>Formations statutaires et cadres d’emplois de cat. B</vt:lpstr>
      <vt:lpstr>Formations statutaires et cadres d’emplois de cat. B</vt:lpstr>
      <vt:lpstr>Présentation PowerPoint</vt:lpstr>
      <vt:lpstr>Formations statutaires et cadres d’emplois de cat. C</vt:lpstr>
      <vt:lpstr>Formations statutaires et cadres d’emplois de cat. C</vt:lpstr>
    </vt:vector>
  </TitlesOfParts>
  <Company>CNFPT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FORMATIONS STATUTAIRES, CADRES D’EMPLOI &amp; DISPENSES</dc:title>
  <dc:creator>LUGLIENGO Cynthia</dc:creator>
  <cp:lastModifiedBy>GUIGNARD Zélie</cp:lastModifiedBy>
  <cp:revision>191</cp:revision>
  <cp:lastPrinted>2016-07-18T14:06:02Z</cp:lastPrinted>
  <dcterms:created xsi:type="dcterms:W3CDTF">2016-07-11T08:20:57Z</dcterms:created>
  <dcterms:modified xsi:type="dcterms:W3CDTF">2024-01-19T08:06:49Z</dcterms:modified>
</cp:coreProperties>
</file>