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88" r:id="rId4"/>
    <p:sldId id="289" r:id="rId5"/>
    <p:sldId id="285" r:id="rId6"/>
    <p:sldId id="290" r:id="rId7"/>
    <p:sldId id="291" r:id="rId8"/>
    <p:sldId id="273" r:id="rId9"/>
    <p:sldId id="292" r:id="rId10"/>
    <p:sldId id="293" r:id="rId11"/>
    <p:sldId id="260" r:id="rId12"/>
    <p:sldId id="294" r:id="rId13"/>
    <p:sldId id="295" r:id="rId1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756">
          <p15:clr>
            <a:srgbClr val="A4A3A4"/>
          </p15:clr>
        </p15:guide>
        <p15:guide id="3" orient="horz" pos="3779">
          <p15:clr>
            <a:srgbClr val="A4A3A4"/>
          </p15:clr>
        </p15:guide>
        <p15:guide id="4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IGNARD Zélie" initials="GZ" lastIdx="1" clrIdx="0">
    <p:extLst>
      <p:ext uri="{19B8F6BF-5375-455C-9EA6-DF929625EA0E}">
        <p15:presenceInfo xmlns:p15="http://schemas.microsoft.com/office/powerpoint/2012/main" userId="S-1-5-21-1708537768-1659004503-839522115-1058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162"/>
    <a:srgbClr val="00697B"/>
    <a:srgbClr val="8AAEC4"/>
    <a:srgbClr val="F2A0B0"/>
    <a:srgbClr val="BBD0C8"/>
    <a:srgbClr val="78A292"/>
    <a:srgbClr val="FFD961"/>
    <a:srgbClr val="FDC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94632" autoAdjust="0"/>
  </p:normalViewPr>
  <p:slideViewPr>
    <p:cSldViewPr>
      <p:cViewPr varScale="1">
        <p:scale>
          <a:sx n="69" d="100"/>
          <a:sy n="69" d="100"/>
        </p:scale>
        <p:origin x="1632" y="66"/>
      </p:cViewPr>
      <p:guideLst>
        <p:guide orient="horz" pos="2160"/>
        <p:guide orient="horz" pos="2756"/>
        <p:guide orient="horz" pos="377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75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50A9648-9D93-41D5-A720-46A0D73F5CD4}" type="datetimeFigureOut">
              <a:rPr lang="fr-FR"/>
              <a:pPr/>
              <a:t>19/01/2024</a:t>
            </a:fld>
            <a:endParaRPr lang="fr-FR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E608BB5-AC86-4A52-9D6D-44A5CBD8CC8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316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228BB8A-CA9E-483F-83D8-3CDBF3F2C349}" type="datetimeFigureOut">
              <a:rPr lang="fr-FR"/>
              <a:pPr/>
              <a:t>19/01/2024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31CF382-B56A-4A31-8948-4086F3587A8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329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CF382-B56A-4A31-8948-4086F3587A8C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3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8015288" y="0"/>
            <a:ext cx="1131887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503" y="-824414"/>
                <a:ext cx="1186497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791" y="-824414"/>
                <a:ext cx="266712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7030" y="5988526"/>
              <a:ext cx="1243407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7956550" y="0"/>
            <a:ext cx="1187450" cy="6858000"/>
          </a:xfrm>
          <a:prstGeom prst="rect">
            <a:avLst/>
          </a:prstGeom>
          <a:solidFill>
            <a:srgbClr val="FDC5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689850" y="0"/>
            <a:ext cx="266700" cy="6858000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8"/>
          <p:cNvSpPr/>
          <p:nvPr userDrawn="1"/>
        </p:nvSpPr>
        <p:spPr>
          <a:xfrm>
            <a:off x="6732588" y="5013325"/>
            <a:ext cx="2411412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Rectangle 18"/>
          <p:cNvSpPr>
            <a:spLocks noChangeArrowheads="1"/>
          </p:cNvSpPr>
          <p:nvPr userDrawn="1"/>
        </p:nvSpPr>
        <p:spPr bwMode="auto">
          <a:xfrm>
            <a:off x="6443663" y="5013325"/>
            <a:ext cx="1260475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Rectangle 22"/>
          <p:cNvSpPr>
            <a:spLocks noChangeArrowheads="1"/>
          </p:cNvSpPr>
          <p:nvPr userDrawn="1"/>
        </p:nvSpPr>
        <p:spPr bwMode="auto">
          <a:xfrm>
            <a:off x="7943850" y="5013325"/>
            <a:ext cx="1200150" cy="984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4" name="Image 20" descr="logoCNFP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7588" y="5013325"/>
            <a:ext cx="13684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312" y="4365104"/>
            <a:ext cx="5183807" cy="1917033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600">
                <a:solidFill>
                  <a:srgbClr val="E6416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7038" y="6242050"/>
            <a:ext cx="21336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</a:defRPr>
            </a:lvl1pPr>
          </a:lstStyle>
          <a:p>
            <a:fld id="{06108F11-2528-494C-AEB5-D67B76573E82}" type="datetime4">
              <a:rPr lang="fr-FR"/>
              <a:pPr/>
              <a:t>19 janvier 2024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63713" y="6242050"/>
            <a:ext cx="2895600" cy="365125"/>
          </a:xfrm>
        </p:spPr>
        <p:txBody>
          <a:bodyPr/>
          <a:lstStyle>
            <a:lvl1pPr>
              <a:defRPr sz="1400" b="1">
                <a:solidFill>
                  <a:srgbClr val="FFD961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8391525" y="0"/>
            <a:ext cx="755650" cy="6858000"/>
          </a:xfrm>
          <a:prstGeom prst="rect">
            <a:avLst/>
          </a:prstGeom>
          <a:solidFill>
            <a:srgbClr val="FDC5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8221663" y="0"/>
            <a:ext cx="169862" cy="6858000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035925" y="5984875"/>
            <a:ext cx="1108075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15288" y="5984875"/>
            <a:ext cx="8699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68313" y="620713"/>
            <a:ext cx="6840537" cy="46037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68313" y="1052513"/>
            <a:ext cx="6840537" cy="46037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6E24F-D206-497F-B3B2-EA9A623C26D6}" type="datetime4">
              <a:rPr lang="fr-FR"/>
              <a:pPr/>
              <a:t>19 janvier 2024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51673-11DE-4310-AEF8-1827D97E3EB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5"/>
          <p:cNvGrpSpPr>
            <a:grpSpLocks/>
          </p:cNvGrpSpPr>
          <p:nvPr userDrawn="1"/>
        </p:nvGrpSpPr>
        <p:grpSpPr bwMode="auto">
          <a:xfrm>
            <a:off x="8015288" y="0"/>
            <a:ext cx="1131887" cy="6858000"/>
            <a:chOff x="7873873" y="-721171"/>
            <a:chExt cx="1270127" cy="7688565"/>
          </a:xfrm>
        </p:grpSpPr>
        <p:grpSp>
          <p:nvGrpSpPr>
            <p:cNvPr id="4" name="Groupe 12"/>
            <p:cNvGrpSpPr>
              <a:grpSpLocks/>
            </p:cNvGrpSpPr>
            <p:nvPr userDrawn="1"/>
          </p:nvGrpSpPr>
          <p:grpSpPr bwMode="auto">
            <a:xfrm>
              <a:off x="8105452" y="-721171"/>
              <a:ext cx="1038547" cy="7688565"/>
              <a:chOff x="7690791" y="-824414"/>
              <a:chExt cx="1453209" cy="8789257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7957503" y="-824414"/>
                <a:ext cx="1186497" cy="8789257"/>
              </a:xfrm>
              <a:prstGeom prst="rect">
                <a:avLst/>
              </a:prstGeom>
              <a:solidFill>
                <a:srgbClr val="E641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7690791" y="-824414"/>
                <a:ext cx="266712" cy="8789257"/>
              </a:xfrm>
              <a:prstGeom prst="rect">
                <a:avLst/>
              </a:prstGeom>
              <a:solidFill>
                <a:srgbClr val="F2A0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5" name="Rectangle 4"/>
            <p:cNvSpPr/>
            <p:nvPr userDrawn="1"/>
          </p:nvSpPr>
          <p:spPr>
            <a:xfrm>
              <a:off x="7897030" y="5988526"/>
              <a:ext cx="1243407" cy="699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6" name="Image 9" descr="logoCNFPT.pn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73873" y="5988435"/>
              <a:ext cx="976254" cy="784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7956550" y="0"/>
            <a:ext cx="1187450" cy="6858000"/>
          </a:xfrm>
          <a:prstGeom prst="rect">
            <a:avLst/>
          </a:prstGeom>
          <a:solidFill>
            <a:srgbClr val="FDC5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689850" y="0"/>
            <a:ext cx="266700" cy="6858000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0"/>
            <a:ext cx="6227763" cy="6858000"/>
          </a:xfrm>
          <a:prstGeom prst="rect">
            <a:avLst/>
          </a:prstGeom>
          <a:solidFill>
            <a:srgbClr val="FDC5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18"/>
          <p:cNvSpPr/>
          <p:nvPr userDrawn="1"/>
        </p:nvSpPr>
        <p:spPr>
          <a:xfrm>
            <a:off x="6732588" y="5013325"/>
            <a:ext cx="2411412" cy="981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Rectangle 18"/>
          <p:cNvSpPr>
            <a:spLocks noChangeArrowheads="1"/>
          </p:cNvSpPr>
          <p:nvPr userDrawn="1"/>
        </p:nvSpPr>
        <p:spPr bwMode="auto">
          <a:xfrm>
            <a:off x="6443663" y="5013325"/>
            <a:ext cx="1260475" cy="9810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7943850" y="5013325"/>
            <a:ext cx="1200150" cy="984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5" name="Image 20" descr="logoCNFP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5013325"/>
            <a:ext cx="13684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6533" y="4363278"/>
            <a:ext cx="5217839" cy="1910373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600" b="1" cap="none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7675" y="6240463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160308AE-8431-4387-9CDD-D69C9B71D4EC}" type="datetime4">
              <a:rPr lang="fr-FR"/>
              <a:pPr/>
              <a:t>19 janvier 2024</a:t>
            </a:fld>
            <a:endParaRPr lang="fr-FR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63713" y="6240463"/>
            <a:ext cx="2895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1363" y="6238875"/>
            <a:ext cx="504825" cy="365125"/>
          </a:xfrm>
        </p:spPr>
        <p:txBody>
          <a:bodyPr/>
          <a:lstStyle>
            <a:lvl1pPr>
              <a:defRPr/>
            </a:lvl1pPr>
          </a:lstStyle>
          <a:p>
            <a:fld id="{E6950DBA-E5BC-48F2-AA6B-19CD5989F0C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8391525" y="0"/>
            <a:ext cx="755650" cy="6858000"/>
          </a:xfrm>
          <a:prstGeom prst="rect">
            <a:avLst/>
          </a:prstGeom>
          <a:solidFill>
            <a:srgbClr val="FDC5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8221663" y="0"/>
            <a:ext cx="169862" cy="6858000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035925" y="5984875"/>
            <a:ext cx="1108075" cy="62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" name="Image 9" descr="logoCNFPT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15288" y="5984875"/>
            <a:ext cx="8699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68313" y="620713"/>
            <a:ext cx="6840537" cy="46037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68313" y="1052513"/>
            <a:ext cx="6840537" cy="46037"/>
          </a:xfrm>
          <a:prstGeom prst="rect">
            <a:avLst/>
          </a:prstGeom>
          <a:solidFill>
            <a:srgbClr val="FFD9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E64162"/>
              </a:buClr>
              <a:buFont typeface="Wingdings" pitchFamily="2" charset="2"/>
              <a:buChar char="§"/>
              <a:defRPr sz="2500">
                <a:solidFill>
                  <a:srgbClr val="E64162"/>
                </a:solidFill>
              </a:defRPr>
            </a:lvl1pPr>
            <a:lvl2pPr marL="444500" indent="-266700">
              <a:defRPr/>
            </a:lvl2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6C0C-B856-4E66-B6D3-66F4A9A3E1D7}" type="datetime4">
              <a:rPr lang="fr-FR"/>
              <a:pPr/>
              <a:t>19 janvier 2024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ABDCD-2784-4C31-B1F6-A6C2048419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721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51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72104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1475" y="62325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fld id="{20C7C31B-2F4F-4210-8DD2-4DFE53347F88}" type="datetime4">
              <a:rPr lang="fr-FR"/>
              <a:pPr/>
              <a:t>19 janvier 2024</a:t>
            </a:fld>
            <a:endParaRPr lang="fr-FR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476375" y="623252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2950" y="6237288"/>
            <a:ext cx="5032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pitchFamily="34" charset="0"/>
              </a:defRPr>
            </a:lvl1pPr>
          </a:lstStyle>
          <a:p>
            <a:fld id="{6FE773EE-3B90-4063-AB01-45F217E0F2A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 kern="1200">
          <a:solidFill>
            <a:srgbClr val="FFD9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FFD96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E64162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rgbClr val="F2A0B0"/>
        </a:buClr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rtl="0" eaLnBrk="1" fontAlgn="base" hangingPunct="1">
        <a:spcBef>
          <a:spcPct val="20000"/>
        </a:spcBef>
        <a:spcAft>
          <a:spcPct val="0"/>
        </a:spcAft>
        <a:buClr>
          <a:srgbClr val="FFD961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1809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9810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 r="-613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884368" y="6242051"/>
            <a:ext cx="125963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415706B-B062-4C38-BEA0-EAE5FB4E0FC2}" type="datetime4">
              <a:rPr lang="fr-FR" sz="1000">
                <a:solidFill>
                  <a:schemeClr val="bg1"/>
                </a:solidFill>
              </a:rPr>
              <a:pPr/>
              <a:t>19 janvier 2024</a:t>
            </a:fld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6147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6894004" y="6242051"/>
            <a:ext cx="3240360" cy="35530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z="1100" dirty="0" smtClean="0">
                <a:solidFill>
                  <a:schemeClr val="bg1"/>
                </a:solidFill>
              </a:rPr>
              <a:t>DGA DQF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148" name="Titre 8"/>
          <p:cNvSpPr>
            <a:spLocks noGrp="1"/>
          </p:cNvSpPr>
          <p:nvPr>
            <p:ph type="ctrTitle"/>
          </p:nvPr>
        </p:nvSpPr>
        <p:spPr>
          <a:xfrm>
            <a:off x="323850" y="3933825"/>
            <a:ext cx="7560518" cy="1943447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FORMATIONS STATUTAIRES, VOIE D’ACCES &amp; CADRES D’EMPLOIS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9360271" cy="474662"/>
          </a:xfrm>
        </p:spPr>
        <p:txBody>
          <a:bodyPr/>
          <a:lstStyle/>
          <a:p>
            <a:r>
              <a:rPr lang="fr-FR" sz="2000" dirty="0"/>
              <a:t>Formations statutaires et cadres d’emplois de cat. </a:t>
            </a:r>
            <a:r>
              <a:rPr lang="fr-FR" sz="2000" dirty="0" smtClean="0"/>
              <a:t>B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23627" y="6362079"/>
            <a:ext cx="2133600" cy="365125"/>
          </a:xfrm>
        </p:spPr>
        <p:txBody>
          <a:bodyPr/>
          <a:lstStyle/>
          <a:p>
            <a:fld id="{9B056C0C-B856-4E66-B6D3-66F4A9A3E1D7}" type="datetime4">
              <a:rPr lang="fr-FR" smtClean="0"/>
              <a:pPr/>
              <a:t>19 janvier 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4288" y="6362078"/>
            <a:ext cx="503238" cy="365125"/>
          </a:xfrm>
        </p:spPr>
        <p:txBody>
          <a:bodyPr/>
          <a:lstStyle/>
          <a:p>
            <a:fld id="{C7CABDCD-2784-4C31-B1F6-A6C20484192E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63982"/>
              </p:ext>
            </p:extLst>
          </p:nvPr>
        </p:nvGraphicFramePr>
        <p:xfrm>
          <a:off x="334751" y="1610242"/>
          <a:ext cx="7536924" cy="3355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12">
                  <a:extLst>
                    <a:ext uri="{9D8B030D-6E8A-4147-A177-3AD203B41FA5}">
                      <a16:colId xmlns:a16="http://schemas.microsoft.com/office/drawing/2014/main" val="372513272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488706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39450048"/>
                    </a:ext>
                  </a:extLst>
                </a:gridCol>
                <a:gridCol w="718922">
                  <a:extLst>
                    <a:ext uri="{9D8B030D-6E8A-4147-A177-3AD203B41FA5}">
                      <a16:colId xmlns:a16="http://schemas.microsoft.com/office/drawing/2014/main" val="4253413816"/>
                    </a:ext>
                  </a:extLst>
                </a:gridCol>
                <a:gridCol w="2089390">
                  <a:extLst>
                    <a:ext uri="{9D8B030D-6E8A-4147-A177-3AD203B41FA5}">
                      <a16:colId xmlns:a16="http://schemas.microsoft.com/office/drawing/2014/main" val="269328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Filière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Cadre d’emplois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Conditions statutaires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6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Sociale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Moniteur-éducateur</a:t>
                      </a:r>
                      <a:r>
                        <a:rPr lang="fr-FR" sz="1000" i="0" baseline="0" dirty="0" smtClean="0">
                          <a:solidFill>
                            <a:schemeClr val="tx1"/>
                          </a:solidFill>
                        </a:rPr>
                        <a:t> et intervenant familial et territorial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Accès sur le</a:t>
                      </a:r>
                      <a:r>
                        <a:rPr lang="fr-FR" sz="1000" baseline="0" dirty="0" smtClean="0"/>
                        <a:t>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baseline="0" dirty="0" smtClean="0"/>
                        <a:t> grade uniquement (avancement de grade par la suite)</a:t>
                      </a:r>
                    </a:p>
                    <a:p>
                      <a:pPr algn="l"/>
                      <a:endParaRPr lang="fr-FR" sz="1000" baseline="0" dirty="0" smtClean="0"/>
                    </a:p>
                    <a:p>
                      <a:pPr algn="l"/>
                      <a:r>
                        <a:rPr lang="fr-FR" sz="1000" baseline="0" dirty="0" smtClean="0"/>
                        <a:t>Stage d’un an</a:t>
                      </a:r>
                      <a:r>
                        <a:rPr lang="fr-FR" sz="1000" dirty="0" smtClean="0"/>
                        <a:t>         </a:t>
                      </a:r>
                      <a:endParaRPr lang="fr-FR" sz="1000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462319"/>
                  </a:ext>
                </a:extLst>
              </a:tr>
              <a:tr h="97967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Médico-sociale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Auxiliaire de puériculture territoriale</a:t>
                      </a:r>
                    </a:p>
                    <a:p>
                      <a:pPr algn="ctr"/>
                      <a:r>
                        <a:rPr lang="fr-FR" sz="1000" i="0" dirty="0" smtClean="0">
                          <a:solidFill>
                            <a:schemeClr val="tx1"/>
                          </a:solidFill>
                        </a:rPr>
                        <a:t>Aide soignant territorial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l"/>
                      <a:endParaRPr lang="fr-FR" sz="10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486478"/>
                  </a:ext>
                </a:extLst>
              </a:tr>
              <a:tr h="481345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/>
                        <a:t>Médico-technique</a:t>
                      </a:r>
                      <a:endParaRPr lang="fr-FR" sz="10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Technicien paramédical territorial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770924"/>
                  </a:ext>
                </a:extLst>
              </a:tr>
              <a:tr h="3614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Obligatoire</a:t>
                      </a:r>
                    </a:p>
                    <a:p>
                      <a:pPr algn="r"/>
                      <a:r>
                        <a:rPr lang="fr-FR" sz="1000" dirty="0" smtClean="0"/>
                        <a:t> pour être titularisé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766610"/>
                  </a:ext>
                </a:extLst>
              </a:tr>
              <a:tr h="354320">
                <a:tc v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700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61249"/>
                  </a:ext>
                </a:extLst>
              </a:tr>
            </a:tbl>
          </a:graphicData>
        </a:graphic>
      </p:graphicFrame>
      <p:sp>
        <p:nvSpPr>
          <p:cNvPr id="8" name="Parenthèse fermante 7"/>
          <p:cNvSpPr/>
          <p:nvPr/>
        </p:nvSpPr>
        <p:spPr>
          <a:xfrm>
            <a:off x="3550760" y="2050623"/>
            <a:ext cx="135426" cy="2853221"/>
          </a:xfrm>
          <a:prstGeom prst="rightBracket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9" name="Flèche droite 8"/>
          <p:cNvSpPr/>
          <p:nvPr/>
        </p:nvSpPr>
        <p:spPr>
          <a:xfrm>
            <a:off x="3758194" y="2420888"/>
            <a:ext cx="1261769" cy="110428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773085" y="2696032"/>
            <a:ext cx="1174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voie de concours uniquement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7" name="Forme en L 16"/>
          <p:cNvSpPr/>
          <p:nvPr/>
        </p:nvSpPr>
        <p:spPr>
          <a:xfrm rot="18951127">
            <a:off x="5867566" y="4678000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en L 17"/>
          <p:cNvSpPr/>
          <p:nvPr/>
        </p:nvSpPr>
        <p:spPr>
          <a:xfrm rot="18951127">
            <a:off x="5867567" y="3949460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en L 18"/>
          <p:cNvSpPr/>
          <p:nvPr/>
        </p:nvSpPr>
        <p:spPr>
          <a:xfrm rot="18951127">
            <a:off x="5867567" y="4344856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72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 r="-613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re 8"/>
          <p:cNvSpPr>
            <a:spLocks/>
          </p:cNvSpPr>
          <p:nvPr/>
        </p:nvSpPr>
        <p:spPr bwMode="auto">
          <a:xfrm>
            <a:off x="468313" y="4365625"/>
            <a:ext cx="51831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600" b="1" dirty="0" smtClean="0">
                <a:solidFill>
                  <a:schemeClr val="bg1"/>
                </a:solidFill>
              </a:rPr>
              <a:t>CATÉGORIE C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884368" y="6249417"/>
            <a:ext cx="125963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415706B-B062-4C38-BEA0-EAE5FB4E0FC2}" type="datetime4">
              <a:rPr lang="fr-FR" sz="1000">
                <a:solidFill>
                  <a:schemeClr val="bg1"/>
                </a:solidFill>
              </a:rPr>
              <a:pPr/>
              <a:t>19 janvier 2024</a:t>
            </a:fld>
            <a:endParaRPr lang="fr-F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9360271" cy="474662"/>
          </a:xfrm>
        </p:spPr>
        <p:txBody>
          <a:bodyPr/>
          <a:lstStyle/>
          <a:p>
            <a:r>
              <a:rPr lang="fr-FR" sz="2000" dirty="0"/>
              <a:t>Formations statutaires et cadres d’emplois de cat. </a:t>
            </a:r>
            <a:r>
              <a:rPr lang="fr-FR" sz="2000" dirty="0" smtClean="0"/>
              <a:t>C</a:t>
            </a:r>
            <a:endParaRPr lang="fr-FR" sz="2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545673"/>
              </p:ext>
            </p:extLst>
          </p:nvPr>
        </p:nvGraphicFramePr>
        <p:xfrm>
          <a:off x="417880" y="1268760"/>
          <a:ext cx="7536924" cy="494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12">
                  <a:extLst>
                    <a:ext uri="{9D8B030D-6E8A-4147-A177-3AD203B41FA5}">
                      <a16:colId xmlns:a16="http://schemas.microsoft.com/office/drawing/2014/main" val="372513272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488706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39450048"/>
                    </a:ext>
                  </a:extLst>
                </a:gridCol>
                <a:gridCol w="718922">
                  <a:extLst>
                    <a:ext uri="{9D8B030D-6E8A-4147-A177-3AD203B41FA5}">
                      <a16:colId xmlns:a16="http://schemas.microsoft.com/office/drawing/2014/main" val="4253413816"/>
                    </a:ext>
                  </a:extLst>
                </a:gridCol>
                <a:gridCol w="2089390">
                  <a:extLst>
                    <a:ext uri="{9D8B030D-6E8A-4147-A177-3AD203B41FA5}">
                      <a16:colId xmlns:a16="http://schemas.microsoft.com/office/drawing/2014/main" val="269328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Filière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Cadre d’emplois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Conditions statutaires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6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Administrative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Adjoint</a:t>
                      </a:r>
                      <a:r>
                        <a:rPr lang="fr-FR" sz="1000" baseline="0" dirty="0" smtClean="0"/>
                        <a:t> administratif territorial</a:t>
                      </a:r>
                      <a:endParaRPr lang="fr-FR" sz="1000" dirty="0"/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/>
                      <a:r>
                        <a:rPr lang="fr-FR" sz="1000" dirty="0" smtClean="0"/>
                        <a:t>Stage d’un an</a:t>
                      </a:r>
                    </a:p>
                    <a:p>
                      <a:pPr algn="just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Exception : Les agents qui, antérieurement à leur nomination, avaient la qualité de fonctionnaire, sont dispensés de stage à condition qu'ils aient accompli </a:t>
                      </a:r>
                      <a:r>
                        <a:rPr lang="fr-FR" sz="1000" b="1" i="1" u="sng" dirty="0" smtClean="0">
                          <a:solidFill>
                            <a:schemeClr val="tx1"/>
                          </a:solidFill>
                        </a:rPr>
                        <a:t>deux ans au moins de services publics effectifs</a:t>
                      </a:r>
                      <a:r>
                        <a:rPr lang="fr-FR" sz="10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dans un emploi de même nature*.</a:t>
                      </a:r>
                      <a:endParaRPr lang="fr-FR" sz="10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48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Technique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Adjoint technique territorial</a:t>
                      </a:r>
                    </a:p>
                    <a:p>
                      <a:pPr algn="ctr"/>
                      <a:r>
                        <a:rPr lang="fr-FR" sz="1000" dirty="0" smtClean="0"/>
                        <a:t>Adjoint technique territorial des établissements d’enseignement</a:t>
                      </a:r>
                    </a:p>
                    <a:p>
                      <a:pPr algn="ctr"/>
                      <a:r>
                        <a:rPr lang="fr-FR" sz="1000" dirty="0" smtClean="0"/>
                        <a:t>Agent de maîtrise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019741"/>
                  </a:ext>
                </a:extLst>
              </a:tr>
              <a:tr h="48006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Culturelle</a:t>
                      </a:r>
                      <a:endParaRPr lang="fr-FR" sz="1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Adjoint</a:t>
                      </a:r>
                      <a:r>
                        <a:rPr lang="fr-FR" sz="1000" baseline="0" dirty="0" smtClean="0"/>
                        <a:t> territorial du patrimoine</a:t>
                      </a:r>
                      <a:endParaRPr lang="fr-FR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             Obligatoire pour être titularisé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07087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553902"/>
                  </a:ext>
                </a:extLst>
              </a:tr>
              <a:tr h="7568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098114"/>
                  </a:ext>
                </a:extLst>
              </a:tr>
              <a:tr h="57408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Animation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Adjoin</a:t>
                      </a:r>
                      <a:r>
                        <a:rPr lang="fr-FR" sz="1000" baseline="0" dirty="0" smtClean="0"/>
                        <a:t>t territorial d’animation</a:t>
                      </a:r>
                      <a:endParaRPr lang="fr-FR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00" dirty="0" smtClean="0"/>
                        <a:t>Accès dans les conditions prévues</a:t>
                      </a:r>
                      <a:r>
                        <a:rPr lang="fr-FR" sz="1000" baseline="0" dirty="0" smtClean="0"/>
                        <a:t> par les décrets portant statut particulier.</a:t>
                      </a:r>
                    </a:p>
                    <a:p>
                      <a:r>
                        <a:rPr lang="fr-FR" sz="1000" baseline="0" dirty="0" smtClean="0"/>
                        <a:t>Stage de 6 mois</a:t>
                      </a:r>
                      <a:endParaRPr lang="fr-FR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70062"/>
                  </a:ext>
                </a:extLst>
              </a:tr>
              <a:tr h="23108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Sportive</a:t>
                      </a:r>
                      <a:endParaRPr lang="fr-FR" sz="1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Opérateur territorial</a:t>
                      </a:r>
                      <a:r>
                        <a:rPr lang="fr-FR" sz="1000" baseline="0" dirty="0" smtClean="0"/>
                        <a:t> des activités physiques et sportives</a:t>
                      </a:r>
                      <a:endParaRPr lang="fr-FR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Article 6 </a:t>
                      </a:r>
                    </a:p>
                    <a:p>
                      <a:pPr algn="r"/>
                      <a:r>
                        <a:rPr lang="fr-FR" sz="1000" dirty="0" smtClean="0"/>
                        <a:t>du décret 2008-512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13772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712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61249"/>
                  </a:ext>
                </a:extLst>
              </a:tr>
            </a:tbl>
          </a:graphicData>
        </a:graphic>
      </p:graphicFrame>
      <p:sp>
        <p:nvSpPr>
          <p:cNvPr id="9" name="Flèche droite 8"/>
          <p:cNvSpPr/>
          <p:nvPr/>
        </p:nvSpPr>
        <p:spPr>
          <a:xfrm>
            <a:off x="3780053" y="1679603"/>
            <a:ext cx="1299321" cy="119398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757088" y="1929026"/>
            <a:ext cx="131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Grade de 2</a:t>
            </a:r>
            <a:r>
              <a:rPr lang="fr-FR" sz="1000" b="1" baseline="30000" dirty="0" smtClean="0">
                <a:solidFill>
                  <a:schemeClr val="bg1"/>
                </a:solidFill>
              </a:rPr>
              <a:t>ème</a:t>
            </a:r>
            <a:r>
              <a:rPr lang="fr-FR" sz="1000" b="1" dirty="0" smtClean="0">
                <a:solidFill>
                  <a:schemeClr val="bg1"/>
                </a:solidFill>
              </a:rPr>
              <a:t> classe : recrutement sans concours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807910" y="4775877"/>
            <a:ext cx="1299321" cy="86409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844964" y="502765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promotion interne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3" name="Forme en L 12"/>
          <p:cNvSpPr/>
          <p:nvPr/>
        </p:nvSpPr>
        <p:spPr>
          <a:xfrm rot="18951127">
            <a:off x="6036527" y="3443864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en L 13"/>
          <p:cNvSpPr/>
          <p:nvPr/>
        </p:nvSpPr>
        <p:spPr>
          <a:xfrm rot="18951127">
            <a:off x="6024045" y="405641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en L 14"/>
          <p:cNvSpPr/>
          <p:nvPr/>
        </p:nvSpPr>
        <p:spPr>
          <a:xfrm rot="18951127">
            <a:off x="6029581" y="296225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Multiplication 15"/>
          <p:cNvSpPr/>
          <p:nvPr/>
        </p:nvSpPr>
        <p:spPr>
          <a:xfrm>
            <a:off x="5978188" y="5120563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en L 16"/>
          <p:cNvSpPr/>
          <p:nvPr/>
        </p:nvSpPr>
        <p:spPr>
          <a:xfrm rot="18951127">
            <a:off x="6024045" y="593818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en L 17"/>
          <p:cNvSpPr/>
          <p:nvPr/>
        </p:nvSpPr>
        <p:spPr>
          <a:xfrm rot="18951127">
            <a:off x="6024044" y="5585398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fermante 18"/>
          <p:cNvSpPr/>
          <p:nvPr/>
        </p:nvSpPr>
        <p:spPr>
          <a:xfrm>
            <a:off x="3635896" y="1698857"/>
            <a:ext cx="144156" cy="4466447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49076" y="6270530"/>
            <a:ext cx="767453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i="1" dirty="0" smtClean="0"/>
              <a:t>* Les </a:t>
            </a:r>
            <a:r>
              <a:rPr lang="fr-FR" sz="1050" i="1" dirty="0"/>
              <a:t>décrets régissant les cadres d’emploi de catégorie </a:t>
            </a:r>
            <a:r>
              <a:rPr lang="fr-FR" sz="1050" i="1" dirty="0" smtClean="0"/>
              <a:t>C </a:t>
            </a:r>
            <a:r>
              <a:rPr lang="fr-FR" sz="1050" i="1" dirty="0"/>
              <a:t>sont  rédigés de telle manière qu’ils impliquent qu’en l’absence de stage, il n’y a pas de formation d’intégration. </a:t>
            </a:r>
          </a:p>
        </p:txBody>
      </p:sp>
      <p:sp>
        <p:nvSpPr>
          <p:cNvPr id="21" name="Flèche droite 20"/>
          <p:cNvSpPr/>
          <p:nvPr/>
        </p:nvSpPr>
        <p:spPr>
          <a:xfrm>
            <a:off x="3780054" y="2664536"/>
            <a:ext cx="1299321" cy="119873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757088" y="2986905"/>
            <a:ext cx="13149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Grade de 1</a:t>
            </a:r>
            <a:r>
              <a:rPr lang="fr-FR" sz="1000" b="1" baseline="30000" dirty="0" smtClean="0">
                <a:solidFill>
                  <a:schemeClr val="bg1"/>
                </a:solidFill>
              </a:rPr>
              <a:t>ème</a:t>
            </a:r>
            <a:r>
              <a:rPr lang="fr-FR" sz="1000" b="1" dirty="0" smtClean="0">
                <a:solidFill>
                  <a:schemeClr val="bg1"/>
                </a:solidFill>
              </a:rPr>
              <a:t> classe par voie de concours</a:t>
            </a:r>
            <a:endParaRPr lang="fr-F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50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08849"/>
            <a:ext cx="9360271" cy="474662"/>
          </a:xfrm>
        </p:spPr>
        <p:txBody>
          <a:bodyPr/>
          <a:lstStyle/>
          <a:p>
            <a:r>
              <a:rPr lang="fr-FR" sz="2000" dirty="0"/>
              <a:t>Formations statutaires et cadres d’emplois de cat. </a:t>
            </a:r>
            <a:r>
              <a:rPr lang="fr-FR" sz="2000" dirty="0" smtClean="0"/>
              <a:t>C</a:t>
            </a:r>
            <a:endParaRPr lang="fr-FR" sz="2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02810"/>
              </p:ext>
            </p:extLst>
          </p:nvPr>
        </p:nvGraphicFramePr>
        <p:xfrm>
          <a:off x="323528" y="1268760"/>
          <a:ext cx="7536924" cy="4834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12">
                  <a:extLst>
                    <a:ext uri="{9D8B030D-6E8A-4147-A177-3AD203B41FA5}">
                      <a16:colId xmlns:a16="http://schemas.microsoft.com/office/drawing/2014/main" val="372513272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488706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39450048"/>
                    </a:ext>
                  </a:extLst>
                </a:gridCol>
                <a:gridCol w="718922">
                  <a:extLst>
                    <a:ext uri="{9D8B030D-6E8A-4147-A177-3AD203B41FA5}">
                      <a16:colId xmlns:a16="http://schemas.microsoft.com/office/drawing/2014/main" val="4253413816"/>
                    </a:ext>
                  </a:extLst>
                </a:gridCol>
                <a:gridCol w="2089390">
                  <a:extLst>
                    <a:ext uri="{9D8B030D-6E8A-4147-A177-3AD203B41FA5}">
                      <a16:colId xmlns:a16="http://schemas.microsoft.com/office/drawing/2014/main" val="269328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Filière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Cadre d’emplois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Conditions statutaires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6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Sociale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Agent territorial spécialisé des écoles maternelles</a:t>
                      </a:r>
                    </a:p>
                    <a:p>
                      <a:pPr algn="ctr"/>
                      <a:r>
                        <a:rPr lang="fr-FR" sz="1000" dirty="0" smtClean="0"/>
                        <a:t>Agent social territorial</a:t>
                      </a: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/>
                      <a:r>
                        <a:rPr lang="fr-FR" sz="1000" dirty="0" smtClean="0"/>
                        <a:t>Stage d’un an </a:t>
                      </a:r>
                    </a:p>
                    <a:p>
                      <a:pPr algn="just"/>
                      <a:endParaRPr lang="fr-FR" sz="1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Exception : Les agents qui, antérieurement à leur nomination, avaient la qualité de fonctionnaire, sont dispensés de stage à condition qu'ils aient accompli </a:t>
                      </a:r>
                      <a:r>
                        <a:rPr lang="fr-FR" sz="1000" b="1" i="1" u="sng" dirty="0" smtClean="0">
                          <a:solidFill>
                            <a:schemeClr val="tx1"/>
                          </a:solidFill>
                        </a:rPr>
                        <a:t>deux ans au moins de services publics effectifs</a:t>
                      </a:r>
                      <a:r>
                        <a:rPr lang="fr-FR" sz="1000" b="1" i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dans un emploi de même nature*.</a:t>
                      </a:r>
                      <a:endParaRPr lang="fr-FR" sz="10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462319"/>
                  </a:ext>
                </a:extLst>
              </a:tr>
              <a:tr h="952728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Médico-sociale</a:t>
                      </a:r>
                      <a:endParaRPr lang="fr-FR" sz="1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Auxiliaire</a:t>
                      </a:r>
                      <a:r>
                        <a:rPr lang="fr-FR" sz="1000" baseline="0" dirty="0" smtClean="0"/>
                        <a:t> territorial de soin</a:t>
                      </a:r>
                      <a:endParaRPr lang="fr-FR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l"/>
                      <a:endParaRPr lang="fr-FR" sz="10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486478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Obligatoire</a:t>
                      </a:r>
                    </a:p>
                    <a:p>
                      <a:pPr algn="r"/>
                      <a:r>
                        <a:rPr lang="fr-FR" sz="1000" dirty="0" smtClean="0"/>
                        <a:t> pour être titularisé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9446206"/>
                  </a:ext>
                </a:extLst>
              </a:tr>
              <a:tr h="2445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9327396"/>
                  </a:ext>
                </a:extLst>
              </a:tr>
              <a:tr h="210304">
                <a:tc rowSpan="5"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/>
                        <a:t>Médico-technique</a:t>
                      </a:r>
                      <a:endParaRPr lang="fr-FR" sz="1000" b="1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objet</a:t>
                      </a:r>
                      <a:endParaRPr lang="fr-FR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770924"/>
                  </a:ext>
                </a:extLst>
              </a:tr>
              <a:tr h="3614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00" dirty="0" smtClean="0"/>
                        <a:t>Accès dans les conditions prévues par les décrets portant statut particulier</a:t>
                      </a:r>
                    </a:p>
                    <a:p>
                      <a:endParaRPr lang="fr-FR" sz="400" dirty="0" smtClean="0"/>
                    </a:p>
                    <a:p>
                      <a:r>
                        <a:rPr lang="fr-FR" sz="1000" dirty="0" smtClean="0"/>
                        <a:t>Stage de 6 mois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902198"/>
                  </a:ext>
                </a:extLst>
              </a:tr>
              <a:tr h="3614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Article 6 </a:t>
                      </a:r>
                    </a:p>
                    <a:p>
                      <a:pPr algn="r"/>
                      <a:r>
                        <a:rPr lang="fr-FR" sz="1000" dirty="0" smtClean="0"/>
                        <a:t>du décret 2008-512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766610"/>
                  </a:ext>
                </a:extLst>
              </a:tr>
              <a:tr h="354320">
                <a:tc v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700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61249"/>
                  </a:ext>
                </a:extLst>
              </a:tr>
            </a:tbl>
          </a:graphicData>
        </a:graphic>
      </p:graphicFrame>
      <p:sp>
        <p:nvSpPr>
          <p:cNvPr id="8" name="Parenthèse fermante 7"/>
          <p:cNvSpPr/>
          <p:nvPr/>
        </p:nvSpPr>
        <p:spPr>
          <a:xfrm>
            <a:off x="3541638" y="1713548"/>
            <a:ext cx="101941" cy="4273270"/>
          </a:xfrm>
          <a:prstGeom prst="rightBracket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9" name="Flèche droite 8"/>
          <p:cNvSpPr/>
          <p:nvPr/>
        </p:nvSpPr>
        <p:spPr>
          <a:xfrm>
            <a:off x="3643578" y="1713547"/>
            <a:ext cx="1322644" cy="1203965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580921" y="2038530"/>
            <a:ext cx="1417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Grade de 2</a:t>
            </a:r>
            <a:r>
              <a:rPr lang="fr-FR" sz="1000" b="1" baseline="30000" dirty="0" smtClean="0">
                <a:solidFill>
                  <a:schemeClr val="bg1"/>
                </a:solidFill>
              </a:rPr>
              <a:t>ème</a:t>
            </a:r>
            <a:r>
              <a:rPr lang="fr-FR" sz="1000" b="1" dirty="0" smtClean="0">
                <a:solidFill>
                  <a:schemeClr val="bg1"/>
                </a:solidFill>
              </a:rPr>
              <a:t> classe recrutement sans concours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7" name="Forme en L 16"/>
          <p:cNvSpPr/>
          <p:nvPr/>
        </p:nvSpPr>
        <p:spPr>
          <a:xfrm rot="18951127">
            <a:off x="5953834" y="5454437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en L 17"/>
          <p:cNvSpPr/>
          <p:nvPr/>
        </p:nvSpPr>
        <p:spPr>
          <a:xfrm rot="18951127">
            <a:off x="5942732" y="5822978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643578" y="2643530"/>
            <a:ext cx="1299901" cy="106832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610360" y="2900695"/>
            <a:ext cx="13558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Grade de 1</a:t>
            </a:r>
            <a:r>
              <a:rPr lang="fr-FR" sz="1000" b="1" baseline="30000" dirty="0" smtClean="0">
                <a:solidFill>
                  <a:schemeClr val="bg1"/>
                </a:solidFill>
              </a:rPr>
              <a:t>ème</a:t>
            </a:r>
            <a:r>
              <a:rPr lang="fr-FR" sz="1000" b="1" dirty="0" smtClean="0">
                <a:solidFill>
                  <a:schemeClr val="bg1"/>
                </a:solidFill>
              </a:rPr>
              <a:t> classe par voie de concours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21" name="Flèche droite 20"/>
          <p:cNvSpPr/>
          <p:nvPr/>
        </p:nvSpPr>
        <p:spPr>
          <a:xfrm>
            <a:off x="3644158" y="4287885"/>
            <a:ext cx="1299321" cy="86409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681212" y="453965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promotion interne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23" name="Multiplication 22"/>
          <p:cNvSpPr/>
          <p:nvPr/>
        </p:nvSpPr>
        <p:spPr>
          <a:xfrm>
            <a:off x="5887034" y="4992261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en L 23"/>
          <p:cNvSpPr/>
          <p:nvPr/>
        </p:nvSpPr>
        <p:spPr>
          <a:xfrm rot="18951127">
            <a:off x="5942732" y="3242439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en L 24"/>
          <p:cNvSpPr/>
          <p:nvPr/>
        </p:nvSpPr>
        <p:spPr>
          <a:xfrm rot="18951127">
            <a:off x="5932890" y="4062041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en L 25"/>
          <p:cNvSpPr/>
          <p:nvPr/>
        </p:nvSpPr>
        <p:spPr>
          <a:xfrm rot="18951127">
            <a:off x="5953835" y="3676211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91135" y="6163697"/>
            <a:ext cx="756931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050" i="1" dirty="0" smtClean="0"/>
              <a:t>* Les </a:t>
            </a:r>
            <a:r>
              <a:rPr lang="fr-FR" sz="1050" i="1" dirty="0"/>
              <a:t>décrets régissant les cadres d’emploi de catégorie </a:t>
            </a:r>
            <a:r>
              <a:rPr lang="fr-FR" sz="1050" i="1" dirty="0" smtClean="0"/>
              <a:t>C </a:t>
            </a:r>
            <a:r>
              <a:rPr lang="fr-FR" sz="1050" i="1" dirty="0"/>
              <a:t>sont  rédigés de telle manière qu’ils impliquent qu’en l’absence de stage, il n’y a pas de formation d’intégration. </a:t>
            </a:r>
          </a:p>
        </p:txBody>
      </p:sp>
    </p:spTree>
    <p:extLst>
      <p:ext uri="{BB962C8B-B14F-4D97-AF65-F5344CB8AC3E}">
        <p14:creationId xmlns:p14="http://schemas.microsoft.com/office/powerpoint/2010/main" val="66532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 r="-613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884369" y="6237312"/>
            <a:ext cx="122756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27CB208-13AD-447F-AC6A-3D2789BBA9D2}" type="datetime4">
              <a:rPr lang="fr-FR" sz="1000"/>
              <a:pPr/>
              <a:t>19 janvier 2024</a:t>
            </a:fld>
            <a:endParaRPr lang="fr-FR" sz="1000" dirty="0"/>
          </a:p>
        </p:txBody>
      </p:sp>
      <p:sp>
        <p:nvSpPr>
          <p:cNvPr id="8199" name="Titre 8"/>
          <p:cNvSpPr>
            <a:spLocks/>
          </p:cNvSpPr>
          <p:nvPr/>
        </p:nvSpPr>
        <p:spPr bwMode="auto">
          <a:xfrm>
            <a:off x="468313" y="4365625"/>
            <a:ext cx="51831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600" b="1" dirty="0" smtClean="0">
                <a:solidFill>
                  <a:schemeClr val="bg1"/>
                </a:solidFill>
              </a:rPr>
              <a:t>VOIE D’ACCES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statutaires et voie d’accès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6C0C-B856-4E66-B6D3-66F4A9A3E1D7}" type="datetime4">
              <a:rPr lang="fr-FR" sz="1100" smtClean="0">
                <a:latin typeface="+mn-lt"/>
              </a:rPr>
              <a:pPr/>
              <a:t>19 janvier 2024</a:t>
            </a:fld>
            <a:endParaRPr lang="fr-FR" sz="1100" dirty="0">
              <a:latin typeface="+mn-lt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/>
          <a:p>
            <a:fld id="{C7CABDCD-2784-4C31-B1F6-A6C20484192E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05007"/>
              </p:ext>
            </p:extLst>
          </p:nvPr>
        </p:nvGraphicFramePr>
        <p:xfrm>
          <a:off x="755576" y="1281589"/>
          <a:ext cx="7210424" cy="475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5575">
                  <a:extLst>
                    <a:ext uri="{9D8B030D-6E8A-4147-A177-3AD203B41FA5}">
                      <a16:colId xmlns:a16="http://schemas.microsoft.com/office/drawing/2014/main" val="97541915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508682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27384508"/>
                    </a:ext>
                  </a:extLst>
                </a:gridCol>
                <a:gridCol w="1378545">
                  <a:extLst>
                    <a:ext uri="{9D8B030D-6E8A-4147-A177-3AD203B41FA5}">
                      <a16:colId xmlns:a16="http://schemas.microsoft.com/office/drawing/2014/main" val="107609634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Obligations de formations statutaires</a:t>
                      </a:r>
                    </a:p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Formation d’Intégration</a:t>
                      </a:r>
                    </a:p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Formation au Premier Emploi</a:t>
                      </a:r>
                    </a:p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Formation Tout au Long de la Carrière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9000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fr-FR" sz="1800" i="1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FI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FPE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FPTLC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943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Agent issu de concours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</a:rPr>
                        <a:t>avec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changement de cadre d’emploi</a:t>
                      </a:r>
                    </a:p>
                    <a:p>
                      <a:pPr algn="l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Exemple : adjoint technique</a:t>
                      </a:r>
                      <a:r>
                        <a:rPr lang="fr-FR" sz="1000" i="1" baseline="0" dirty="0" smtClean="0">
                          <a:solidFill>
                            <a:schemeClr val="tx1"/>
                          </a:solidFill>
                        </a:rPr>
                        <a:t> à agent de maîtrise</a:t>
                      </a:r>
                      <a:endParaRPr lang="fr-FR" sz="18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008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Agent issu de concours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</a:rPr>
                        <a:t>sans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changement de cadre d’emploi</a:t>
                      </a:r>
                    </a:p>
                    <a:p>
                      <a:pPr algn="l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Exemple</a:t>
                      </a:r>
                      <a:r>
                        <a:rPr lang="fr-FR" sz="1000" i="1" baseline="0" dirty="0" smtClean="0">
                          <a:solidFill>
                            <a:schemeClr val="tx1"/>
                          </a:solidFill>
                        </a:rPr>
                        <a:t> : </a:t>
                      </a:r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adjoint technique de 2ème classe à adjoint technique de 1ère classe ou rédacteur à rédacteur principal 2ème 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A voir selo</a:t>
                      </a:r>
                      <a:r>
                        <a:rPr lang="fr-FR" sz="1000" i="1" baseline="0" dirty="0" smtClean="0">
                          <a:solidFill>
                            <a:schemeClr val="tx1"/>
                          </a:solidFill>
                        </a:rPr>
                        <a:t>n les statuts particuliers</a:t>
                      </a:r>
                      <a:endParaRPr lang="fr-FR" sz="10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4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Agent issu de concours avec changement de cadre d’emploi sans période de stage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u="none" dirty="0" smtClean="0">
                          <a:solidFill>
                            <a:schemeClr val="tx1"/>
                          </a:solidFill>
                        </a:rPr>
                        <a:t>Par exemple : adjoint technique de 2ème classe justifiant, à la date de nomination, de deux ans de services dans un emploi de même nature et passant agent de maîtrise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22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Agent issu d’examen professionnel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</a:rPr>
                        <a:t>avec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changement de cadre d’emploi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Par exemple : adjoint administratif à rédacteur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07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Agent issu d’examen professionnel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</a:rPr>
                        <a:t>sans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changement de cadre d’emploi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Par exemple : adjoint technique de 2ème classe à adjoint technique de 1ère 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8328599"/>
                  </a:ext>
                </a:extLst>
              </a:tr>
            </a:tbl>
          </a:graphicData>
        </a:graphic>
      </p:graphicFrame>
      <p:sp>
        <p:nvSpPr>
          <p:cNvPr id="9" name="Multiplication 8"/>
          <p:cNvSpPr/>
          <p:nvPr/>
        </p:nvSpPr>
        <p:spPr>
          <a:xfrm>
            <a:off x="4360787" y="3147093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en L 12"/>
          <p:cNvSpPr/>
          <p:nvPr/>
        </p:nvSpPr>
        <p:spPr>
          <a:xfrm rot="18951127">
            <a:off x="4425373" y="2581558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ccolade ouvrante 23"/>
          <p:cNvSpPr/>
          <p:nvPr/>
        </p:nvSpPr>
        <p:spPr>
          <a:xfrm>
            <a:off x="539552" y="2382982"/>
            <a:ext cx="164905" cy="2409579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 rot="16200000">
            <a:off x="-393882" y="3236995"/>
            <a:ext cx="1426077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fr-FR" sz="1600" dirty="0" smtClean="0">
                <a:solidFill>
                  <a:srgbClr val="FFC000"/>
                </a:solidFill>
              </a:rPr>
              <a:t>Concours</a:t>
            </a:r>
            <a:endParaRPr lang="fr-FR" sz="1600" dirty="0">
              <a:solidFill>
                <a:srgbClr val="FFC000"/>
              </a:solidFill>
            </a:endParaRPr>
          </a:p>
        </p:txBody>
      </p:sp>
      <p:sp>
        <p:nvSpPr>
          <p:cNvPr id="26" name="Accolade ouvrante 25"/>
          <p:cNvSpPr/>
          <p:nvPr/>
        </p:nvSpPr>
        <p:spPr>
          <a:xfrm>
            <a:off x="533981" y="4802184"/>
            <a:ext cx="170476" cy="1239365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en L 26"/>
          <p:cNvSpPr/>
          <p:nvPr/>
        </p:nvSpPr>
        <p:spPr>
          <a:xfrm rot="18951127">
            <a:off x="5804776" y="256568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en L 27"/>
          <p:cNvSpPr/>
          <p:nvPr/>
        </p:nvSpPr>
        <p:spPr>
          <a:xfrm rot="18951127">
            <a:off x="7203622" y="256023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Multiplication 28"/>
          <p:cNvSpPr/>
          <p:nvPr/>
        </p:nvSpPr>
        <p:spPr>
          <a:xfrm>
            <a:off x="4360787" y="4870549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Multiplication 29"/>
          <p:cNvSpPr/>
          <p:nvPr/>
        </p:nvSpPr>
        <p:spPr>
          <a:xfrm>
            <a:off x="5745229" y="5497417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Multiplication 30"/>
          <p:cNvSpPr/>
          <p:nvPr/>
        </p:nvSpPr>
        <p:spPr>
          <a:xfrm>
            <a:off x="4379517" y="5497417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-546734" y="5129479"/>
            <a:ext cx="1722334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C000"/>
                </a:solidFill>
              </a:rPr>
              <a:t>Examen professionnel</a:t>
            </a:r>
            <a:endParaRPr lang="fr-FR" sz="1600" dirty="0">
              <a:solidFill>
                <a:srgbClr val="FFC000"/>
              </a:solidFill>
            </a:endParaRPr>
          </a:p>
        </p:txBody>
      </p:sp>
      <p:sp>
        <p:nvSpPr>
          <p:cNvPr id="33" name="Forme en L 32"/>
          <p:cNvSpPr/>
          <p:nvPr/>
        </p:nvSpPr>
        <p:spPr>
          <a:xfrm rot="18951127">
            <a:off x="4390916" y="4148252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en L 33"/>
          <p:cNvSpPr/>
          <p:nvPr/>
        </p:nvSpPr>
        <p:spPr>
          <a:xfrm rot="18951127">
            <a:off x="7174757" y="4129399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en L 34"/>
          <p:cNvSpPr/>
          <p:nvPr/>
        </p:nvSpPr>
        <p:spPr>
          <a:xfrm rot="18951127">
            <a:off x="5804775" y="417202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en L 35"/>
          <p:cNvSpPr/>
          <p:nvPr/>
        </p:nvSpPr>
        <p:spPr>
          <a:xfrm rot="18951127">
            <a:off x="7203622" y="325852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en L 36"/>
          <p:cNvSpPr/>
          <p:nvPr/>
        </p:nvSpPr>
        <p:spPr>
          <a:xfrm rot="18951127">
            <a:off x="7124503" y="5000275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en L 37"/>
          <p:cNvSpPr/>
          <p:nvPr/>
        </p:nvSpPr>
        <p:spPr>
          <a:xfrm rot="18951127">
            <a:off x="7158317" y="563161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en L 38"/>
          <p:cNvSpPr/>
          <p:nvPr/>
        </p:nvSpPr>
        <p:spPr>
          <a:xfrm rot="18951127">
            <a:off x="5794101" y="4981980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13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statutaires et voie d’accès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6C0C-B856-4E66-B6D3-66F4A9A3E1D7}" type="datetime4">
              <a:rPr lang="fr-FR" sz="1100" smtClean="0">
                <a:latin typeface="+mn-lt"/>
              </a:rPr>
              <a:pPr/>
              <a:t>19 janvier 2024</a:t>
            </a:fld>
            <a:endParaRPr lang="fr-FR" sz="1100" dirty="0">
              <a:latin typeface="+mn-lt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266385" y="6396583"/>
            <a:ext cx="503238" cy="365125"/>
          </a:xfrm>
          <a:noFill/>
          <a:ln>
            <a:noFill/>
          </a:ln>
        </p:spPr>
        <p:txBody>
          <a:bodyPr/>
          <a:lstStyle/>
          <a:p>
            <a:fld id="{C7CABDCD-2784-4C31-B1F6-A6C20484192E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31960"/>
              </p:ext>
            </p:extLst>
          </p:nvPr>
        </p:nvGraphicFramePr>
        <p:xfrm>
          <a:off x="468313" y="1281589"/>
          <a:ext cx="7667391" cy="471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5575">
                  <a:extLst>
                    <a:ext uri="{9D8B030D-6E8A-4147-A177-3AD203B41FA5}">
                      <a16:colId xmlns:a16="http://schemas.microsoft.com/office/drawing/2014/main" val="97541915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0508682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116119372"/>
                    </a:ext>
                  </a:extLst>
                </a:gridCol>
                <a:gridCol w="1475472">
                  <a:extLst>
                    <a:ext uri="{9D8B030D-6E8A-4147-A177-3AD203B41FA5}">
                      <a16:colId xmlns:a16="http://schemas.microsoft.com/office/drawing/2014/main" val="189690673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Obligations de formations statutaires</a:t>
                      </a:r>
                    </a:p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Formation d’Intégration</a:t>
                      </a:r>
                    </a:p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Formation au Premier Emploi</a:t>
                      </a:r>
                    </a:p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Formation Tout au Long de la Carrière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9000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fr-FR" sz="1800" i="1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FI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FPE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FPTLC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943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 smtClean="0">
                          <a:solidFill>
                            <a:schemeClr val="dk1"/>
                          </a:solidFill>
                        </a:rPr>
                        <a:t>Travailleur handicapé sous contrat </a:t>
                      </a:r>
                      <a:r>
                        <a:rPr lang="fr-FR" sz="1000" dirty="0" smtClean="0"/>
                        <a:t>(recrutement sur l’article L. 352-4 du code général de la fonction publique) </a:t>
                      </a:r>
                      <a:endParaRPr lang="fr-FR" sz="1000" dirty="0" smtClean="0">
                        <a:solidFill>
                          <a:schemeClr val="dk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008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dk1"/>
                          </a:solidFill>
                        </a:rPr>
                        <a:t>Agent en situation de détachement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403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 smtClean="0"/>
                        <a:t>Intégration directe : </a:t>
                      </a:r>
                      <a:r>
                        <a:rPr lang="fr-FR" sz="1000" b="0" dirty="0" smtClean="0"/>
                        <a:t>un</a:t>
                      </a:r>
                      <a:r>
                        <a:rPr lang="fr-FR" sz="1000" b="0" baseline="0" dirty="0" smtClean="0"/>
                        <a:t> </a:t>
                      </a:r>
                      <a:r>
                        <a:rPr lang="fr-FR" sz="1000" dirty="0" smtClean="0"/>
                        <a:t>fonctionnaire titulaire change de cadre d'emplois, dans une même catégorie, dans le cadre d'une mobilité, sans détachement préalable.</a:t>
                      </a:r>
                    </a:p>
                    <a:p>
                      <a:pPr algn="l"/>
                      <a:r>
                        <a:rPr lang="fr-FR" sz="1000" i="1" dirty="0" smtClean="0"/>
                        <a:t>Par exemple</a:t>
                      </a:r>
                      <a:r>
                        <a:rPr lang="fr-FR" sz="1000" i="1" baseline="0" dirty="0" smtClean="0"/>
                        <a:t> </a:t>
                      </a:r>
                      <a:r>
                        <a:rPr lang="fr-FR" sz="1000" i="1" dirty="0" smtClean="0"/>
                        <a:t>: adjoint d’animation intégré adjoint administratif</a:t>
                      </a:r>
                      <a:endParaRPr lang="fr-FR" sz="1000" i="1" dirty="0" smtClean="0">
                        <a:solidFill>
                          <a:schemeClr val="dk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22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dk1"/>
                          </a:solidFill>
                        </a:rPr>
                        <a:t>Agent en </a:t>
                      </a:r>
                      <a:r>
                        <a:rPr lang="fr-FR" sz="1000" b="1" dirty="0" smtClean="0">
                          <a:solidFill>
                            <a:schemeClr val="dk1"/>
                          </a:solidFill>
                        </a:rPr>
                        <a:t>CDI </a:t>
                      </a:r>
                      <a:r>
                        <a:rPr lang="fr-FR" sz="1000" b="0" dirty="0" smtClean="0">
                          <a:solidFill>
                            <a:schemeClr val="dk1"/>
                          </a:solidFill>
                        </a:rPr>
                        <a:t>recruté</a:t>
                      </a:r>
                      <a:r>
                        <a:rPr lang="fr-FR" sz="1000" b="0" baseline="0" dirty="0" smtClean="0">
                          <a:solidFill>
                            <a:schemeClr val="dk1"/>
                          </a:solidFill>
                        </a:rPr>
                        <a:t> depuis le 22 décembre 2019</a:t>
                      </a:r>
                      <a:endParaRPr lang="fr-FR" sz="10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07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dk1"/>
                          </a:solidFill>
                        </a:rPr>
                        <a:t>Agent en mutation 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Les obligations de formation suivent la carrière de l’agent. Il ne refait pas tout. 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28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Contractuels titularisés dans le cadre de la loi sur la précarité de mars 2012 et du décret de novembre 2012</a:t>
                      </a:r>
                      <a:endParaRPr lang="fr-FR" sz="1000" b="1" dirty="0" smtClean="0">
                        <a:solidFill>
                          <a:schemeClr val="dk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79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dk1"/>
                          </a:solidFill>
                        </a:rPr>
                        <a:t>Contractuel sur emploi permanent </a:t>
                      </a:r>
                      <a:r>
                        <a:rPr lang="fr-FR" sz="1000" b="1" dirty="0" smtClean="0"/>
                        <a:t>article L. 332-8 du code général de la fonction publique</a:t>
                      </a:r>
                      <a:endParaRPr lang="fr-FR" sz="1000" b="1" dirty="0" smtClean="0">
                        <a:solidFill>
                          <a:schemeClr val="dk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5262300"/>
                  </a:ext>
                </a:extLst>
              </a:tr>
            </a:tbl>
          </a:graphicData>
        </a:graphic>
      </p:graphicFrame>
      <p:sp>
        <p:nvSpPr>
          <p:cNvPr id="9" name="Multiplication 8"/>
          <p:cNvSpPr/>
          <p:nvPr/>
        </p:nvSpPr>
        <p:spPr>
          <a:xfrm>
            <a:off x="4066322" y="2940200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en L 12"/>
          <p:cNvSpPr/>
          <p:nvPr/>
        </p:nvSpPr>
        <p:spPr>
          <a:xfrm rot="18951127">
            <a:off x="4138110" y="2581558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en L 26"/>
          <p:cNvSpPr/>
          <p:nvPr/>
        </p:nvSpPr>
        <p:spPr>
          <a:xfrm rot="18951127">
            <a:off x="5728934" y="256486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en L 27"/>
          <p:cNvSpPr/>
          <p:nvPr/>
        </p:nvSpPr>
        <p:spPr>
          <a:xfrm rot="18951127">
            <a:off x="7270348" y="256486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Multiplication 28"/>
          <p:cNvSpPr/>
          <p:nvPr/>
        </p:nvSpPr>
        <p:spPr>
          <a:xfrm>
            <a:off x="4066322" y="3589078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en L 32"/>
          <p:cNvSpPr/>
          <p:nvPr/>
        </p:nvSpPr>
        <p:spPr>
          <a:xfrm rot="18951127">
            <a:off x="5727318" y="3661241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en L 33"/>
          <p:cNvSpPr/>
          <p:nvPr/>
        </p:nvSpPr>
        <p:spPr>
          <a:xfrm rot="18951127">
            <a:off x="7226686" y="3647966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en L 34"/>
          <p:cNvSpPr/>
          <p:nvPr/>
        </p:nvSpPr>
        <p:spPr>
          <a:xfrm rot="18951127">
            <a:off x="5727318" y="302886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en L 35"/>
          <p:cNvSpPr/>
          <p:nvPr/>
        </p:nvSpPr>
        <p:spPr>
          <a:xfrm rot="18951127">
            <a:off x="7270348" y="3028226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en L 36"/>
          <p:cNvSpPr/>
          <p:nvPr/>
        </p:nvSpPr>
        <p:spPr>
          <a:xfrm rot="18951127">
            <a:off x="7231190" y="5223860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en L 37"/>
          <p:cNvSpPr/>
          <p:nvPr/>
        </p:nvSpPr>
        <p:spPr>
          <a:xfrm rot="18951127">
            <a:off x="7249241" y="5697300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en L 38"/>
          <p:cNvSpPr/>
          <p:nvPr/>
        </p:nvSpPr>
        <p:spPr>
          <a:xfrm rot="18951127">
            <a:off x="4119382" y="5235886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en L 41"/>
          <p:cNvSpPr/>
          <p:nvPr/>
        </p:nvSpPr>
        <p:spPr>
          <a:xfrm rot="18951127">
            <a:off x="5727318" y="5715096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en L 42"/>
          <p:cNvSpPr/>
          <p:nvPr/>
        </p:nvSpPr>
        <p:spPr>
          <a:xfrm rot="18951127">
            <a:off x="5769069" y="523021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en L 43"/>
          <p:cNvSpPr/>
          <p:nvPr/>
        </p:nvSpPr>
        <p:spPr>
          <a:xfrm rot="18951127">
            <a:off x="4138109" y="5703057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en L 23"/>
          <p:cNvSpPr/>
          <p:nvPr/>
        </p:nvSpPr>
        <p:spPr>
          <a:xfrm rot="18951127">
            <a:off x="4119382" y="439742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en L 24"/>
          <p:cNvSpPr/>
          <p:nvPr/>
        </p:nvSpPr>
        <p:spPr>
          <a:xfrm rot="18951127">
            <a:off x="5727317" y="441894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en L 25"/>
          <p:cNvSpPr/>
          <p:nvPr/>
        </p:nvSpPr>
        <p:spPr>
          <a:xfrm rot="18951127">
            <a:off x="7226685" y="4427292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4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 r="-613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884369" y="6281738"/>
            <a:ext cx="125963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27CB208-13AD-447F-AC6A-3D2789BBA9D2}" type="datetime4">
              <a:rPr lang="fr-FR" sz="1000"/>
              <a:pPr/>
              <a:t>19 janvier 2024</a:t>
            </a:fld>
            <a:endParaRPr lang="fr-FR" sz="1000" dirty="0"/>
          </a:p>
        </p:txBody>
      </p:sp>
      <p:sp>
        <p:nvSpPr>
          <p:cNvPr id="8199" name="Titre 8"/>
          <p:cNvSpPr>
            <a:spLocks/>
          </p:cNvSpPr>
          <p:nvPr/>
        </p:nvSpPr>
        <p:spPr bwMode="auto">
          <a:xfrm>
            <a:off x="468313" y="4365625"/>
            <a:ext cx="51831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600" b="1" dirty="0" smtClean="0">
                <a:solidFill>
                  <a:schemeClr val="bg1"/>
                </a:solidFill>
              </a:rPr>
              <a:t>CATÉGORIE A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9360271" cy="474662"/>
          </a:xfrm>
        </p:spPr>
        <p:txBody>
          <a:bodyPr/>
          <a:lstStyle/>
          <a:p>
            <a:r>
              <a:rPr lang="fr-FR" sz="2000" dirty="0"/>
              <a:t>Formations statutaires et cadres d’emplois de cat. A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10931"/>
              </p:ext>
            </p:extLst>
          </p:nvPr>
        </p:nvGraphicFramePr>
        <p:xfrm>
          <a:off x="417880" y="1268760"/>
          <a:ext cx="7536924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12">
                  <a:extLst>
                    <a:ext uri="{9D8B030D-6E8A-4147-A177-3AD203B41FA5}">
                      <a16:colId xmlns:a16="http://schemas.microsoft.com/office/drawing/2014/main" val="372513272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488706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39450048"/>
                    </a:ext>
                  </a:extLst>
                </a:gridCol>
                <a:gridCol w="718922">
                  <a:extLst>
                    <a:ext uri="{9D8B030D-6E8A-4147-A177-3AD203B41FA5}">
                      <a16:colId xmlns:a16="http://schemas.microsoft.com/office/drawing/2014/main" val="4253413816"/>
                    </a:ext>
                  </a:extLst>
                </a:gridCol>
                <a:gridCol w="2089390">
                  <a:extLst>
                    <a:ext uri="{9D8B030D-6E8A-4147-A177-3AD203B41FA5}">
                      <a16:colId xmlns:a16="http://schemas.microsoft.com/office/drawing/2014/main" val="269328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Filière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Cadre d’emplois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Conditions statutaires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6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Administrative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Attaché territorial</a:t>
                      </a:r>
                      <a:endParaRPr lang="fr-FR" sz="1000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fr-FR" sz="1000" dirty="0" smtClean="0"/>
                        <a:t>Accès sur le</a:t>
                      </a:r>
                      <a:r>
                        <a:rPr lang="fr-FR" sz="1000" baseline="0" dirty="0" smtClean="0"/>
                        <a:t>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baseline="0" dirty="0" smtClean="0"/>
                        <a:t> grade uniquement</a:t>
                      </a:r>
                    </a:p>
                    <a:p>
                      <a:pPr algn="l"/>
                      <a:r>
                        <a:rPr lang="fr-FR" sz="1000" baseline="0" dirty="0" smtClean="0"/>
                        <a:t>Stage d’un an</a:t>
                      </a:r>
                      <a:endParaRPr lang="fr-FR" sz="10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48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Technique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Ingénieur</a:t>
                      </a:r>
                      <a:r>
                        <a:rPr lang="fr-FR" sz="1000" baseline="0" dirty="0" smtClean="0"/>
                        <a:t> territorial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Ingénieur en chef</a:t>
                      </a:r>
                      <a:endParaRPr lang="fr-FR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019741"/>
                  </a:ext>
                </a:extLst>
              </a:tr>
              <a:tr h="48006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Culturelle</a:t>
                      </a:r>
                      <a:endParaRPr lang="fr-FR" sz="1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Attaché de conservation du patrimoine</a:t>
                      </a:r>
                    </a:p>
                    <a:p>
                      <a:pPr algn="ctr"/>
                      <a:r>
                        <a:rPr lang="fr-FR" sz="1000" dirty="0" smtClean="0"/>
                        <a:t>Bibliothécaire territorial</a:t>
                      </a:r>
                    </a:p>
                    <a:p>
                      <a:pPr algn="ctr"/>
                      <a:r>
                        <a:rPr lang="fr-FR" sz="1000" dirty="0" smtClean="0"/>
                        <a:t>Directeur d'établissement territorial d'enseignement artistique</a:t>
                      </a:r>
                    </a:p>
                    <a:p>
                      <a:pPr algn="ctr"/>
                      <a:r>
                        <a:rPr lang="fr-FR" sz="1000" dirty="0" smtClean="0"/>
                        <a:t>Professeur territorial d'enseignement artistique</a:t>
                      </a:r>
                    </a:p>
                    <a:p>
                      <a:pPr algn="ctr"/>
                      <a:r>
                        <a:rPr lang="fr-FR" sz="1000" dirty="0" smtClean="0"/>
                        <a:t>Conservateur territorial du patrimoine</a:t>
                      </a:r>
                    </a:p>
                    <a:p>
                      <a:pPr algn="ctr"/>
                      <a:r>
                        <a:rPr lang="fr-FR" sz="1000" dirty="0" smtClean="0"/>
                        <a:t>Conservateur territorial des bibliothèques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             Obligatoire pour être titularisé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07087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553902"/>
                  </a:ext>
                </a:extLst>
              </a:tr>
              <a:tr h="7568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098114"/>
                  </a:ext>
                </a:extLst>
              </a:tr>
              <a:tr h="2032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Sociale</a:t>
                      </a:r>
                      <a:endParaRPr lang="fr-FR" sz="1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Conseiller territorial socio-éducatif</a:t>
                      </a:r>
                    </a:p>
                    <a:p>
                      <a:pPr algn="ctr"/>
                      <a:r>
                        <a:rPr lang="fr-FR" sz="1000" dirty="0" smtClean="0"/>
                        <a:t>Assistant territorial socio-éducatif</a:t>
                      </a:r>
                    </a:p>
                    <a:p>
                      <a:pPr algn="ctr"/>
                      <a:r>
                        <a:rPr lang="fr-FR" sz="1000" dirty="0" smtClean="0"/>
                        <a:t>Educateurs territoriaux de jeunes enfants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700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00" dirty="0" smtClean="0"/>
                        <a:t>Accès dans les conditions prévues</a:t>
                      </a:r>
                      <a:r>
                        <a:rPr lang="fr-FR" sz="1000" baseline="0" dirty="0" smtClean="0"/>
                        <a:t> par les décrets portant statut particulier.</a:t>
                      </a:r>
                    </a:p>
                    <a:p>
                      <a:r>
                        <a:rPr lang="fr-FR" sz="1000" baseline="0" dirty="0" smtClean="0"/>
                        <a:t>Stage de 6 mois</a:t>
                      </a:r>
                      <a:endParaRPr lang="fr-FR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648588"/>
                  </a:ext>
                </a:extLst>
              </a:tr>
              <a:tr h="23108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Sportive</a:t>
                      </a:r>
                      <a:endParaRPr lang="fr-FR" sz="1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Conseiller territorial des activités physiques et sportives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Article 6 </a:t>
                      </a:r>
                    </a:p>
                    <a:p>
                      <a:pPr algn="r"/>
                      <a:r>
                        <a:rPr lang="fr-FR" sz="1000" dirty="0" smtClean="0"/>
                        <a:t>du décret 2008-512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13772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712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61249"/>
                  </a:ext>
                </a:extLst>
              </a:tr>
            </a:tbl>
          </a:graphicData>
        </a:graphic>
      </p:graphicFrame>
      <p:sp>
        <p:nvSpPr>
          <p:cNvPr id="9" name="Flèche droite 8"/>
          <p:cNvSpPr/>
          <p:nvPr/>
        </p:nvSpPr>
        <p:spPr>
          <a:xfrm>
            <a:off x="3813805" y="1679603"/>
            <a:ext cx="1299321" cy="86409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850859" y="191159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voie de concours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813386" y="4474168"/>
            <a:ext cx="1299321" cy="86409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850440" y="472594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promotion interne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3" name="Forme en L 12"/>
          <p:cNvSpPr/>
          <p:nvPr/>
        </p:nvSpPr>
        <p:spPr>
          <a:xfrm rot="18951127">
            <a:off x="6050529" y="2555825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en L 13"/>
          <p:cNvSpPr/>
          <p:nvPr/>
        </p:nvSpPr>
        <p:spPr>
          <a:xfrm rot="18951127">
            <a:off x="6050530" y="3805695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en L 14"/>
          <p:cNvSpPr/>
          <p:nvPr/>
        </p:nvSpPr>
        <p:spPr>
          <a:xfrm rot="18951127">
            <a:off x="6052456" y="3059756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Multiplication 15"/>
          <p:cNvSpPr/>
          <p:nvPr/>
        </p:nvSpPr>
        <p:spPr>
          <a:xfrm>
            <a:off x="6025619" y="5366007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en L 16"/>
          <p:cNvSpPr/>
          <p:nvPr/>
        </p:nvSpPr>
        <p:spPr>
          <a:xfrm rot="18951127">
            <a:off x="6050530" y="6181945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en L 17"/>
          <p:cNvSpPr/>
          <p:nvPr/>
        </p:nvSpPr>
        <p:spPr>
          <a:xfrm rot="18951127">
            <a:off x="6050529" y="5814710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fermante 18"/>
          <p:cNvSpPr/>
          <p:nvPr/>
        </p:nvSpPr>
        <p:spPr>
          <a:xfrm>
            <a:off x="3635896" y="1698857"/>
            <a:ext cx="177490" cy="4708932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43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9360271" cy="474662"/>
          </a:xfrm>
        </p:spPr>
        <p:txBody>
          <a:bodyPr/>
          <a:lstStyle/>
          <a:p>
            <a:r>
              <a:rPr lang="fr-FR" sz="2000" dirty="0"/>
              <a:t>Formations statutaires et cadres d’emplois de cat. A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23627" y="6362079"/>
            <a:ext cx="2133600" cy="365125"/>
          </a:xfrm>
        </p:spPr>
        <p:txBody>
          <a:bodyPr/>
          <a:lstStyle/>
          <a:p>
            <a:fld id="{9B056C0C-B856-4E66-B6D3-66F4A9A3E1D7}" type="datetime4">
              <a:rPr lang="fr-FR" smtClean="0"/>
              <a:pPr/>
              <a:t>19 janvier 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4288" y="6362078"/>
            <a:ext cx="503238" cy="365125"/>
          </a:xfrm>
        </p:spPr>
        <p:txBody>
          <a:bodyPr/>
          <a:lstStyle/>
          <a:p>
            <a:fld id="{C7CABDCD-2784-4C31-B1F6-A6C20484192E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59918"/>
              </p:ext>
            </p:extLst>
          </p:nvPr>
        </p:nvGraphicFramePr>
        <p:xfrm>
          <a:off x="334751" y="1610242"/>
          <a:ext cx="7536924" cy="3467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12">
                  <a:extLst>
                    <a:ext uri="{9D8B030D-6E8A-4147-A177-3AD203B41FA5}">
                      <a16:colId xmlns:a16="http://schemas.microsoft.com/office/drawing/2014/main" val="372513272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488706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39450048"/>
                    </a:ext>
                  </a:extLst>
                </a:gridCol>
                <a:gridCol w="718922">
                  <a:extLst>
                    <a:ext uri="{9D8B030D-6E8A-4147-A177-3AD203B41FA5}">
                      <a16:colId xmlns:a16="http://schemas.microsoft.com/office/drawing/2014/main" val="4253413816"/>
                    </a:ext>
                  </a:extLst>
                </a:gridCol>
                <a:gridCol w="2089390">
                  <a:extLst>
                    <a:ext uri="{9D8B030D-6E8A-4147-A177-3AD203B41FA5}">
                      <a16:colId xmlns:a16="http://schemas.microsoft.com/office/drawing/2014/main" val="269328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Filière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Cadre d’emplois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Conditions statutaires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6312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fr-FR" sz="1000" b="1" dirty="0" smtClean="0"/>
                        <a:t>Médico-sociale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Cadre territorial de santé paramédical</a:t>
                      </a:r>
                    </a:p>
                    <a:p>
                      <a:pPr algn="ctr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Décret 2016-336 du 21 mars 2016</a:t>
                      </a:r>
                      <a:endParaRPr lang="fr-FR" sz="10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Accès sur le</a:t>
                      </a:r>
                      <a:r>
                        <a:rPr lang="fr-FR" sz="1000" baseline="0" dirty="0" smtClean="0"/>
                        <a:t> 1</a:t>
                      </a:r>
                      <a:r>
                        <a:rPr lang="fr-FR" sz="1000" baseline="30000" dirty="0" smtClean="0"/>
                        <a:t>er</a:t>
                      </a:r>
                      <a:r>
                        <a:rPr lang="fr-FR" sz="1000" baseline="0" dirty="0" smtClean="0"/>
                        <a:t> grade uniquement (avancement de grade par la suite)</a:t>
                      </a:r>
                    </a:p>
                    <a:p>
                      <a:pPr algn="l"/>
                      <a:r>
                        <a:rPr lang="fr-FR" sz="1000" baseline="0" dirty="0" smtClean="0"/>
                        <a:t>Stage d’un an</a:t>
                      </a:r>
                      <a:r>
                        <a:rPr lang="fr-FR" sz="1000" dirty="0" smtClean="0"/>
                        <a:t>         </a:t>
                      </a:r>
                      <a:endParaRPr lang="fr-FR" sz="1000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4864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Puéricultrice</a:t>
                      </a:r>
                    </a:p>
                    <a:p>
                      <a:pPr algn="ctr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Décret 2014-923 du 18 août 2014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019741"/>
                  </a:ext>
                </a:extLst>
              </a:tr>
              <a:tr h="719335">
                <a:tc vMerge="1"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Médecin</a:t>
                      </a:r>
                    </a:p>
                    <a:p>
                      <a:pPr algn="ctr"/>
                      <a:r>
                        <a:rPr lang="fr-FR" sz="1000" dirty="0" smtClean="0"/>
                        <a:t>Psychologue territorial</a:t>
                      </a:r>
                    </a:p>
                    <a:p>
                      <a:pPr algn="ctr"/>
                      <a:r>
                        <a:rPr lang="fr-FR" sz="1000" dirty="0" smtClean="0"/>
                        <a:t>Sage-femme territoriale</a:t>
                      </a:r>
                    </a:p>
                    <a:p>
                      <a:pPr algn="ctr"/>
                      <a:r>
                        <a:rPr lang="fr-FR" sz="1000" dirty="0" smtClean="0"/>
                        <a:t>Infirmier territorial en soins généraux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07087"/>
                  </a:ext>
                </a:extLst>
              </a:tr>
              <a:tr h="3614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Obligatoire</a:t>
                      </a:r>
                    </a:p>
                    <a:p>
                      <a:pPr algn="r"/>
                      <a:r>
                        <a:rPr lang="fr-FR" sz="1000" dirty="0" smtClean="0"/>
                        <a:t> pour être titularisé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766610"/>
                  </a:ext>
                </a:extLst>
              </a:tr>
              <a:tr h="354320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/>
                        <a:t>Médico-technique</a:t>
                      </a:r>
                      <a:endParaRPr lang="fr-FR" sz="1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Biologiste, vétérinaire et pharmacien territorial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700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61249"/>
                  </a:ext>
                </a:extLst>
              </a:tr>
            </a:tbl>
          </a:graphicData>
        </a:graphic>
      </p:graphicFrame>
      <p:sp>
        <p:nvSpPr>
          <p:cNvPr id="8" name="Parenthèse fermante 7"/>
          <p:cNvSpPr/>
          <p:nvPr/>
        </p:nvSpPr>
        <p:spPr>
          <a:xfrm>
            <a:off x="3552861" y="2029478"/>
            <a:ext cx="83036" cy="2911690"/>
          </a:xfrm>
          <a:prstGeom prst="rightBracket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9" name="Flèche droite 8"/>
          <p:cNvSpPr/>
          <p:nvPr/>
        </p:nvSpPr>
        <p:spPr>
          <a:xfrm>
            <a:off x="3757170" y="2276872"/>
            <a:ext cx="1261769" cy="110428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757170" y="2552016"/>
            <a:ext cx="1048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voie de concours uniquement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7" name="Forme en L 16"/>
          <p:cNvSpPr/>
          <p:nvPr/>
        </p:nvSpPr>
        <p:spPr>
          <a:xfrm rot="18951127">
            <a:off x="5867566" y="4778834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en L 17"/>
          <p:cNvSpPr/>
          <p:nvPr/>
        </p:nvSpPr>
        <p:spPr>
          <a:xfrm rot="18951127">
            <a:off x="5867566" y="4021719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en L 18"/>
          <p:cNvSpPr/>
          <p:nvPr/>
        </p:nvSpPr>
        <p:spPr>
          <a:xfrm rot="18951127">
            <a:off x="5867567" y="4421627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31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 r="-613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itre 8"/>
          <p:cNvSpPr>
            <a:spLocks/>
          </p:cNvSpPr>
          <p:nvPr/>
        </p:nvSpPr>
        <p:spPr bwMode="auto">
          <a:xfrm>
            <a:off x="468313" y="4365625"/>
            <a:ext cx="51831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600" b="1" dirty="0" smtClean="0">
                <a:solidFill>
                  <a:schemeClr val="bg1"/>
                </a:solidFill>
              </a:rPr>
              <a:t>CATÉGORIE B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884368" y="6281548"/>
            <a:ext cx="1224136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415706B-B062-4C38-BEA0-EAE5FB4E0FC2}" type="datetime4">
              <a:rPr lang="fr-FR" sz="1000">
                <a:solidFill>
                  <a:schemeClr val="bg1"/>
                </a:solidFill>
              </a:rPr>
              <a:pPr/>
              <a:t>19 janvier 2024</a:t>
            </a:fld>
            <a:endParaRPr lang="fr-F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9360271" cy="474662"/>
          </a:xfrm>
        </p:spPr>
        <p:txBody>
          <a:bodyPr/>
          <a:lstStyle/>
          <a:p>
            <a:r>
              <a:rPr lang="fr-FR" sz="2000" dirty="0"/>
              <a:t>Formations statutaires et cadres d’emplois de cat. B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273126"/>
              </p:ext>
            </p:extLst>
          </p:nvPr>
        </p:nvGraphicFramePr>
        <p:xfrm>
          <a:off x="417880" y="1268760"/>
          <a:ext cx="7536924" cy="5046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12">
                  <a:extLst>
                    <a:ext uri="{9D8B030D-6E8A-4147-A177-3AD203B41FA5}">
                      <a16:colId xmlns:a16="http://schemas.microsoft.com/office/drawing/2014/main" val="372513272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488706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39450048"/>
                    </a:ext>
                  </a:extLst>
                </a:gridCol>
                <a:gridCol w="718922">
                  <a:extLst>
                    <a:ext uri="{9D8B030D-6E8A-4147-A177-3AD203B41FA5}">
                      <a16:colId xmlns:a16="http://schemas.microsoft.com/office/drawing/2014/main" val="4253413816"/>
                    </a:ext>
                  </a:extLst>
                </a:gridCol>
                <a:gridCol w="2089390">
                  <a:extLst>
                    <a:ext uri="{9D8B030D-6E8A-4147-A177-3AD203B41FA5}">
                      <a16:colId xmlns:a16="http://schemas.microsoft.com/office/drawing/2014/main" val="269328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Filière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Cadre d’emplois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Voie d’accès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Conditions statutaires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6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Administrative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Rédacteur territorial</a:t>
                      </a:r>
                      <a:endParaRPr lang="fr-FR" sz="1000" dirty="0"/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fr-FR" sz="1000" dirty="0" smtClean="0"/>
                        <a:t>Accès sur le 1</a:t>
                      </a:r>
                      <a:r>
                        <a:rPr lang="fr-FR" sz="1000" baseline="30000" dirty="0" smtClean="0"/>
                        <a:t>er </a:t>
                      </a:r>
                      <a:r>
                        <a:rPr lang="fr-FR" sz="1000" dirty="0" smtClean="0"/>
                        <a:t> ou 2ème grade uniquement</a:t>
                      </a:r>
                    </a:p>
                    <a:p>
                      <a:endParaRPr lang="fr-FR" sz="200" dirty="0" smtClean="0"/>
                    </a:p>
                    <a:p>
                      <a:r>
                        <a:rPr lang="fr-FR" sz="1000" dirty="0" smtClean="0"/>
                        <a:t>Stage d’un an </a:t>
                      </a:r>
                    </a:p>
                    <a:p>
                      <a:pPr algn="just"/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Exception : les agents inscrits sur liste d’aptitude sur le 2</a:t>
                      </a:r>
                      <a:r>
                        <a:rPr lang="fr-FR" sz="1000" i="1" baseline="30000" dirty="0" smtClean="0">
                          <a:solidFill>
                            <a:schemeClr val="tx1"/>
                          </a:solidFill>
                        </a:rPr>
                        <a:t>ème</a:t>
                      </a:r>
                      <a:r>
                        <a:rPr lang="fr-FR" sz="1000" i="1" dirty="0" smtClean="0">
                          <a:solidFill>
                            <a:schemeClr val="tx1"/>
                          </a:solidFill>
                        </a:rPr>
                        <a:t> grade et déjà fonctionnaire titulaire du 1er grade du même cadre d'emplois sont dispensés de stage (décret 2016-594 du 12 mai 2016 - art. 3*)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48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Technique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Technicien</a:t>
                      </a:r>
                      <a:r>
                        <a:rPr lang="fr-FR" sz="1000" baseline="0" dirty="0" smtClean="0"/>
                        <a:t> territorial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019741"/>
                  </a:ext>
                </a:extLst>
              </a:tr>
              <a:tr h="48006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Culturelle</a:t>
                      </a:r>
                      <a:endParaRPr lang="fr-FR" sz="1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Assistant territorial d’enseignement artistique</a:t>
                      </a:r>
                      <a:endParaRPr lang="fr-FR" sz="400" dirty="0" smtClean="0"/>
                    </a:p>
                    <a:p>
                      <a:pPr algn="ctr"/>
                      <a:r>
                        <a:rPr lang="fr-FR" sz="1000" dirty="0" smtClean="0"/>
                        <a:t>Assistant territorial de conservation du patrimoine et des bibliothèques</a:t>
                      </a:r>
                      <a:endParaRPr lang="fr-FR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             Obligatoire pour être titularisé </a:t>
                      </a:r>
                    </a:p>
                    <a:p>
                      <a:pPr algn="r"/>
                      <a:r>
                        <a:rPr lang="fr-FR" sz="1000" dirty="0" smtClean="0"/>
                        <a:t>sauf exception</a:t>
                      </a:r>
                      <a:r>
                        <a:rPr lang="fr-FR" sz="1000" baseline="0" dirty="0" smtClean="0"/>
                        <a:t> (voir ci-dessus)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07087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553902"/>
                  </a:ext>
                </a:extLst>
              </a:tr>
              <a:tr h="7568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098114"/>
                  </a:ext>
                </a:extLst>
              </a:tr>
              <a:tr h="57408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Animation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Animateur territorial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00" dirty="0" smtClean="0"/>
                        <a:t>Accès dans les conditions prévues</a:t>
                      </a:r>
                      <a:r>
                        <a:rPr lang="fr-FR" sz="1000" baseline="0" dirty="0" smtClean="0"/>
                        <a:t> par les décrets portant statut particulier.</a:t>
                      </a:r>
                    </a:p>
                    <a:p>
                      <a:r>
                        <a:rPr lang="fr-FR" sz="1000" baseline="0" dirty="0" smtClean="0"/>
                        <a:t>Stage de 6 mois</a:t>
                      </a:r>
                      <a:endParaRPr lang="fr-FR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70062"/>
                  </a:ext>
                </a:extLst>
              </a:tr>
              <a:tr h="23108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Sportive</a:t>
                      </a:r>
                      <a:endParaRPr lang="fr-FR" sz="1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Educateur territorial des activités physiques et sportives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FI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 smtClean="0"/>
                        <a:t>Article 6 </a:t>
                      </a:r>
                    </a:p>
                    <a:p>
                      <a:pPr algn="r"/>
                      <a:r>
                        <a:rPr lang="fr-FR" sz="1000" dirty="0" smtClean="0"/>
                        <a:t>du décret 2008-512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813772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FPPE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712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FPTLC</a:t>
                      </a:r>
                      <a:endParaRPr lang="fr-F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61249"/>
                  </a:ext>
                </a:extLst>
              </a:tr>
            </a:tbl>
          </a:graphicData>
        </a:graphic>
      </p:graphicFrame>
      <p:sp>
        <p:nvSpPr>
          <p:cNvPr id="9" name="Flèche droite 8"/>
          <p:cNvSpPr/>
          <p:nvPr/>
        </p:nvSpPr>
        <p:spPr>
          <a:xfrm>
            <a:off x="3792440" y="1698857"/>
            <a:ext cx="1299321" cy="86409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829494" y="193085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voie de concours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813386" y="4474168"/>
            <a:ext cx="1299321" cy="86409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850440" y="472594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/>
                </a:solidFill>
              </a:rPr>
              <a:t>Par promotion interne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3" name="Forme en L 12"/>
          <p:cNvSpPr/>
          <p:nvPr/>
        </p:nvSpPr>
        <p:spPr>
          <a:xfrm rot="18951127">
            <a:off x="6035731" y="3552611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en L 13"/>
          <p:cNvSpPr/>
          <p:nvPr/>
        </p:nvSpPr>
        <p:spPr>
          <a:xfrm rot="18951127">
            <a:off x="6024045" y="4128279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en L 14"/>
          <p:cNvSpPr/>
          <p:nvPr/>
        </p:nvSpPr>
        <p:spPr>
          <a:xfrm rot="18951127">
            <a:off x="6029581" y="2962253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Multiplication 15"/>
          <p:cNvSpPr/>
          <p:nvPr/>
        </p:nvSpPr>
        <p:spPr>
          <a:xfrm>
            <a:off x="5978189" y="5207925"/>
            <a:ext cx="360040" cy="360040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en L 16"/>
          <p:cNvSpPr/>
          <p:nvPr/>
        </p:nvSpPr>
        <p:spPr>
          <a:xfrm rot="18951127">
            <a:off x="6024045" y="6043868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en L 17"/>
          <p:cNvSpPr/>
          <p:nvPr/>
        </p:nvSpPr>
        <p:spPr>
          <a:xfrm rot="18951127">
            <a:off x="6024044" y="5681094"/>
            <a:ext cx="310221" cy="137181"/>
          </a:xfrm>
          <a:prstGeom prst="corne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fermante 18"/>
          <p:cNvSpPr/>
          <p:nvPr/>
        </p:nvSpPr>
        <p:spPr>
          <a:xfrm>
            <a:off x="3635896" y="1698857"/>
            <a:ext cx="156544" cy="4570855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80273" y="6340206"/>
            <a:ext cx="767453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i="1" dirty="0" smtClean="0"/>
              <a:t>* Les </a:t>
            </a:r>
            <a:r>
              <a:rPr lang="fr-FR" sz="1050" i="1" dirty="0"/>
              <a:t>décrets régissant les cadres d’emploi de catégorie B sont  rédigés de telle manière qu’ils impliquent qu’en l’absence de stage, il n’y a pas de formation d’intégration. </a:t>
            </a:r>
          </a:p>
        </p:txBody>
      </p:sp>
    </p:spTree>
    <p:extLst>
      <p:ext uri="{BB962C8B-B14F-4D97-AF65-F5344CB8AC3E}">
        <p14:creationId xmlns:p14="http://schemas.microsoft.com/office/powerpoint/2010/main" val="758868661"/>
      </p:ext>
    </p:extLst>
  </p:cSld>
  <p:clrMapOvr>
    <a:masterClrMapping/>
  </p:clrMapOvr>
</p:sld>
</file>

<file path=ppt/theme/theme1.xml><?xml version="1.0" encoding="utf-8"?>
<a:theme xmlns:a="http://schemas.openxmlformats.org/drawingml/2006/main" name="ppt_jaune_off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Thème Office">
      <a:majorFont>
        <a:latin typeface="Arial"/>
        <a:ea typeface=""/>
        <a:cs typeface="Arial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ppt_jaune_offre</Template>
  <TotalTime>2310</TotalTime>
  <Words>1115</Words>
  <Application>Microsoft Office PowerPoint</Application>
  <PresentationFormat>Affichage à l'écran (4:3)</PresentationFormat>
  <Paragraphs>244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ppt_jaune_offre</vt:lpstr>
      <vt:lpstr>FORMATIONS STATUTAIRES, VOIE D’ACCES &amp; CADRES D’EMPLOIS</vt:lpstr>
      <vt:lpstr>Présentation PowerPoint</vt:lpstr>
      <vt:lpstr>Formations statutaires et voie d’accès</vt:lpstr>
      <vt:lpstr>Formations statutaires et voie d’accès</vt:lpstr>
      <vt:lpstr>Présentation PowerPoint</vt:lpstr>
      <vt:lpstr>Formations statutaires et cadres d’emplois de cat. A</vt:lpstr>
      <vt:lpstr>Formations statutaires et cadres d’emplois de cat. A</vt:lpstr>
      <vt:lpstr>Présentation PowerPoint</vt:lpstr>
      <vt:lpstr>Formations statutaires et cadres d’emplois de cat. B</vt:lpstr>
      <vt:lpstr>Formations statutaires et cadres d’emplois de cat. B</vt:lpstr>
      <vt:lpstr>Présentation PowerPoint</vt:lpstr>
      <vt:lpstr>Formations statutaires et cadres d’emplois de cat. C</vt:lpstr>
      <vt:lpstr>Formations statutaires et cadres d’emplois de cat. C</vt:lpstr>
    </vt:vector>
  </TitlesOfParts>
  <Company>CNFPT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FORMATIONS STATUTAIRES, CADRES D’EMPLOI &amp; DISPENSES</dc:title>
  <dc:creator>LUGLIENGO Cynthia</dc:creator>
  <cp:lastModifiedBy>GUIGNARD Zélie</cp:lastModifiedBy>
  <cp:revision>191</cp:revision>
  <cp:lastPrinted>2016-07-18T14:06:02Z</cp:lastPrinted>
  <dcterms:created xsi:type="dcterms:W3CDTF">2016-07-11T08:20:57Z</dcterms:created>
  <dcterms:modified xsi:type="dcterms:W3CDTF">2024-01-19T08:06:49Z</dcterms:modified>
</cp:coreProperties>
</file>