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89" r:id="rId3"/>
    <p:sldId id="340" r:id="rId4"/>
    <p:sldId id="259" r:id="rId5"/>
    <p:sldId id="290" r:id="rId6"/>
    <p:sldId id="261" r:id="rId7"/>
    <p:sldId id="262" r:id="rId8"/>
    <p:sldId id="347" r:id="rId9"/>
    <p:sldId id="346" r:id="rId10"/>
    <p:sldId id="341" r:id="rId11"/>
    <p:sldId id="266" r:id="rId12"/>
    <p:sldId id="267" r:id="rId13"/>
    <p:sldId id="283" r:id="rId14"/>
    <p:sldId id="292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16" r:id="rId27"/>
    <p:sldId id="338" r:id="rId28"/>
    <p:sldId id="339" r:id="rId29"/>
    <p:sldId id="319" r:id="rId30"/>
    <p:sldId id="320" r:id="rId31"/>
    <p:sldId id="321" r:id="rId32"/>
    <p:sldId id="322" r:id="rId33"/>
    <p:sldId id="348" r:id="rId34"/>
    <p:sldId id="349" r:id="rId35"/>
    <p:sldId id="350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45" r:id="rId49"/>
    <p:sldId id="274" r:id="rId50"/>
    <p:sldId id="275" r:id="rId51"/>
    <p:sldId id="276" r:id="rId52"/>
    <p:sldId id="277" r:id="rId53"/>
    <p:sldId id="342" r:id="rId54"/>
    <p:sldId id="279" r:id="rId55"/>
    <p:sldId id="343" r:id="rId5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1" d="100"/>
          <a:sy n="81" d="100"/>
        </p:scale>
        <p:origin x="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54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87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82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93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3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1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1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4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4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76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7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5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6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81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90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5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2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7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93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94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6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2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181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357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2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6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6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1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94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45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045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27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78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25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81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42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706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50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bOJmdpCdPw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gbOJmdpCdP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Sh5ukKf_xdu59e-HiR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89"/>
          <a:stretch/>
        </p:blipFill>
        <p:spPr>
          <a:xfrm>
            <a:off x="0" y="0"/>
            <a:ext cx="9144000" cy="43828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B1F3F9-58E9-4D12-B449-3AC6AE5907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4" y="120352"/>
            <a:ext cx="1465453" cy="10129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56" y="60175"/>
            <a:ext cx="1706944" cy="11333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14551" y="4379626"/>
            <a:ext cx="233680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Montserrat Medium" panose="00000600000000000000" pitchFamily="50" charset="0"/>
              </a:rPr>
              <a:t>Jérôme CREPEL</a:t>
            </a:r>
          </a:p>
          <a:p>
            <a:r>
              <a:rPr lang="fr-FR" sz="900" dirty="0" smtClean="0">
                <a:latin typeface="Montserrat Light" panose="00000400000000000000" pitchFamily="2" charset="0"/>
              </a:rPr>
              <a:t>Dalkia</a:t>
            </a:r>
            <a:endParaRPr lang="fr-FR" sz="900" dirty="0">
              <a:latin typeface="Montserrat Light" panose="00000400000000000000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952" y="4379626"/>
            <a:ext cx="2027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latin typeface="Montserrat Medium" panose="00000600000000000000" pitchFamily="50" charset="0"/>
              </a:rPr>
              <a:t>Hervé ALLEGRE</a:t>
            </a:r>
          </a:p>
          <a:p>
            <a:r>
              <a:rPr lang="fr-FR" sz="1050" b="1" dirty="0" smtClean="0">
                <a:latin typeface="Montserrat Medium" panose="00000600000000000000" pitchFamily="50" charset="0"/>
              </a:rPr>
              <a:t>Anne-Cécile ANGER</a:t>
            </a:r>
          </a:p>
          <a:p>
            <a:r>
              <a:rPr lang="fr-FR" sz="900" dirty="0" smtClean="0">
                <a:latin typeface="Montserrat Light" panose="00000400000000000000" pitchFamily="2" charset="0"/>
              </a:rPr>
              <a:t>Institut pour la Ville Durable</a:t>
            </a:r>
            <a:endParaRPr lang="fr-FR" sz="900" dirty="0">
              <a:latin typeface="Montserrat Light" panose="00000400000000000000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44634" y="4379626"/>
            <a:ext cx="17320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Montserrat Medium" panose="00000600000000000000" pitchFamily="50" charset="0"/>
              </a:rPr>
              <a:t>Marion PHILIPPON</a:t>
            </a:r>
          </a:p>
          <a:p>
            <a:r>
              <a:rPr lang="fr-FR" sz="900" dirty="0" smtClean="0">
                <a:latin typeface="Montserrat Light" panose="00000400000000000000" pitchFamily="2" charset="0"/>
              </a:rPr>
              <a:t>Communauté Urbaine de Dunkerque</a:t>
            </a:r>
            <a:endParaRPr lang="fr-FR" sz="900" dirty="0">
              <a:latin typeface="Montserrat Light" panose="00000400000000000000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18561" y="4391801"/>
            <a:ext cx="143577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Montserrat Medium" panose="00000600000000000000" pitchFamily="50" charset="0"/>
              </a:rPr>
              <a:t>Elodie RIVET</a:t>
            </a:r>
          </a:p>
          <a:p>
            <a:r>
              <a:rPr lang="fr-FR" sz="900" dirty="0" err="1" smtClean="0">
                <a:latin typeface="Montserrat Light" panose="00000400000000000000" pitchFamily="2" charset="0"/>
              </a:rPr>
              <a:t>Touteco</a:t>
            </a:r>
            <a:endParaRPr lang="fr-FR" sz="900" dirty="0">
              <a:latin typeface="Montserrat Light" panose="00000400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50311" y="4379626"/>
            <a:ext cx="21717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Montserrat Medium" panose="00000600000000000000" pitchFamily="50" charset="0"/>
              </a:rPr>
              <a:t>Kristina MARTINSH</a:t>
            </a:r>
          </a:p>
          <a:p>
            <a:r>
              <a:rPr lang="fr-FR" sz="900" dirty="0" smtClean="0">
                <a:latin typeface="Montserrat Light" panose="00000400000000000000" pitchFamily="2" charset="0"/>
              </a:rPr>
              <a:t>AGUR</a:t>
            </a:r>
            <a:endParaRPr lang="fr-FR" sz="900" dirty="0">
              <a:latin typeface="Montserrat Light" panose="000004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96192" y="4379626"/>
            <a:ext cx="21717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latin typeface="Montserrat Medium" panose="00000600000000000000" pitchFamily="50" charset="0"/>
              </a:rPr>
              <a:t>Bertrand MACE</a:t>
            </a:r>
          </a:p>
          <a:p>
            <a:r>
              <a:rPr lang="fr-FR" sz="900" dirty="0" smtClean="0">
                <a:latin typeface="Montserrat Light" panose="00000400000000000000" pitchFamily="2" charset="0"/>
              </a:rPr>
              <a:t>ADCF</a:t>
            </a:r>
            <a:endParaRPr lang="fr-FR" sz="900" dirty="0">
              <a:latin typeface="Montserrat Light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79NHpSjE4VaEj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9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8Oj2GlbtQHCjX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EF48D0-A889-473C-B0F1-CB37FCC2C5E6}"/>
              </a:ext>
            </a:extLst>
          </p:cNvPr>
          <p:cNvSpPr/>
          <p:nvPr/>
        </p:nvSpPr>
        <p:spPr>
          <a:xfrm>
            <a:off x="280327" y="60069"/>
            <a:ext cx="8069413" cy="82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 typologie variée de ressources &amp; projets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3764A5-B4FB-428F-8C1B-133AE69665BD}"/>
              </a:ext>
            </a:extLst>
          </p:cNvPr>
          <p:cNvSpPr/>
          <p:nvPr/>
        </p:nvSpPr>
        <p:spPr>
          <a:xfrm>
            <a:off x="280327" y="994493"/>
            <a:ext cx="8316368" cy="3764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01DACA-53C8-47E3-BDDC-F2A80244F556}"/>
              </a:ext>
            </a:extLst>
          </p:cNvPr>
          <p:cNvSpPr/>
          <p:nvPr/>
        </p:nvSpPr>
        <p:spPr>
          <a:xfrm>
            <a:off x="1094610" y="1361588"/>
            <a:ext cx="7255130" cy="13682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b="1" dirty="0">
                <a:solidFill>
                  <a:srgbClr val="FFC000"/>
                </a:solidFill>
                <a:latin typeface="Montserrat Light" panose="00000400000000000000" pitchFamily="2" charset="0"/>
              </a:rPr>
              <a:t>Ressources: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Montserrat Light" panose="00000400000000000000" pitchFamily="2" charset="0"/>
              </a:rPr>
              <a:t>Méthodologie, guides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Montserrat Light" panose="00000400000000000000" pitchFamily="2" charset="0"/>
              </a:rPr>
              <a:t>Observatoires, tendances et enquêtes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Montserrat Light" panose="00000400000000000000" pitchFamily="2" charset="0"/>
              </a:rPr>
              <a:t>Recherches et études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46ACA-7CD4-4699-BFDD-69E888FC5F45}"/>
              </a:ext>
            </a:extLst>
          </p:cNvPr>
          <p:cNvSpPr/>
          <p:nvPr/>
        </p:nvSpPr>
        <p:spPr>
          <a:xfrm>
            <a:off x="1094610" y="3032425"/>
            <a:ext cx="7255130" cy="136826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b="1" dirty="0">
                <a:solidFill>
                  <a:srgbClr val="FFC000"/>
                </a:solidFill>
                <a:latin typeface="Montserrat Light" panose="00000400000000000000" pitchFamily="2" charset="0"/>
              </a:rPr>
              <a:t>Projets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Montserrat Light" panose="00000400000000000000" pitchFamily="2" charset="0"/>
              </a:rPr>
              <a:t>Innovations technologiques et digitales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Montserrat Light" panose="00000400000000000000" pitchFamily="2" charset="0"/>
              </a:rPr>
              <a:t>Bâtiments durables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bg2">
                    <a:lumMod val="75000"/>
                  </a:schemeClr>
                </a:solidFill>
                <a:latin typeface="Montserrat Light" panose="00000400000000000000" pitchFamily="2" charset="0"/>
              </a:rPr>
              <a:t>Ecoquartiers et infrastructures durables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B83927-0320-46F0-8438-39DE520FF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29" b="9298"/>
          <a:stretch/>
        </p:blipFill>
        <p:spPr>
          <a:xfrm>
            <a:off x="687469" y="1658601"/>
            <a:ext cx="667444" cy="6407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C8F84E-0A51-44EF-B7B2-A043246C63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91" y="3254331"/>
            <a:ext cx="654094" cy="6982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Ksef6_M1de6VLOjjR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OIFbbdVPv_bjBS1v_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9Xevo8_Y6akBx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IXrIrY3cQCtmVRoQ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BBtB-_K_Rg57WFug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IyDnbe1ueCMHdBBF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J6eQYBkhM3LPddsP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MV58JFXKCeRv6bCK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Ob2DS60w3Ma_HD6RS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N6A7ttuC5L84iFOr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Nf-BMNLBTmVb1NUX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Os1RRIwVKqrhbY4D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JUXiptVJe_wwPW3-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Jh6J6BAS_U97xYKl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J-vOehcQVm-XSy2D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GzxIoCWSlCAyYEdr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5mFIGGeFDZ9retEG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47660" y="2324100"/>
            <a:ext cx="975360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7955280" y="2880360"/>
            <a:ext cx="119634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5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9u-UebQFfkqXPlR2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04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AGi-h5E_Nbpyp1XW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SxrHqRhg0NC7Lp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3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Am0s7Dchp07F9745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BqmXvGCUggXE_eLp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iangle isocèle 2">
            <a:hlinkClick r:id="rId4"/>
          </p:cNvPr>
          <p:cNvSpPr/>
          <p:nvPr/>
        </p:nvSpPr>
        <p:spPr>
          <a:xfrm rot="5400000">
            <a:off x="4299585" y="2573655"/>
            <a:ext cx="815340" cy="1024890"/>
          </a:xfrm>
          <a:prstGeom prst="triangle">
            <a:avLst>
              <a:gd name="adj" fmla="val 471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6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LbfiUsD38eNaF3JZ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GX-C6HQ8oC2GL46-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6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8NFpQ5T_dOoPzk3_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riangle isocèle 2">
            <a:hlinkClick r:id="rId4"/>
          </p:cNvPr>
          <p:cNvSpPr/>
          <p:nvPr/>
        </p:nvSpPr>
        <p:spPr>
          <a:xfrm rot="5400000">
            <a:off x="4299585" y="2881082"/>
            <a:ext cx="815340" cy="1024890"/>
          </a:xfrm>
          <a:prstGeom prst="triangle">
            <a:avLst>
              <a:gd name="adj" fmla="val 4719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20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B7QHx8SDFPktcu944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46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H2F_LyuQOmQnfME0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7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yS08RpWieMHLGsPrw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78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EAGrN-zz94eG5TKg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73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EKwKnqmXM0hPKPDq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PTBYTUYWzjG98a7EI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228" y="1033774"/>
            <a:ext cx="4603530" cy="4109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EnhawvNqszd-zdrF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3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F2FpYlD9Jo2mW9lQ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9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H7wtBq4q1SUeS3gM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66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InKrPn6XDk-7cv-b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0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K7AKdWXtJbnvXOOY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026" y="1040336"/>
            <a:ext cx="1865948" cy="2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7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KQhnJIjYIbO0IMcf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16" y="1102097"/>
            <a:ext cx="7359967" cy="38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04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Kfu2h_TbO5oMHGCQ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45" y="1128668"/>
            <a:ext cx="7738110" cy="36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87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5KksuDZYFo_Nqgc4p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9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SaVw5yswZeurj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6666" y="965201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ontserrat Light" panose="00000400000000000000" pitchFamily="2" charset="0"/>
              </a:rPr>
              <a:t>Collectivités territoriales, organismes d’Etat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266" y="2243667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ontserrat Light" panose="00000400000000000000" pitchFamily="2" charset="0"/>
              </a:rPr>
              <a:t>Portée nationale et internationale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65199" y="3744383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ontserrat Light" panose="00000400000000000000" pitchFamily="2" charset="0"/>
              </a:rPr>
              <a:t>Tout citoyen intéressé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6307" y="2260599"/>
            <a:ext cx="260842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ontserrat Light" panose="00000400000000000000" pitchFamily="2" charset="0"/>
              </a:rPr>
              <a:t>Organismes de  financement, promoteurs immobiliers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8866" y="3693581"/>
            <a:ext cx="2608426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ontserrat Light" panose="00000400000000000000" pitchFamily="2" charset="0"/>
              </a:rPr>
              <a:t>Maîtres d’ouvrages,</a:t>
            </a:r>
          </a:p>
          <a:p>
            <a:r>
              <a:rPr lang="fr-FR" dirty="0">
                <a:solidFill>
                  <a:schemeClr val="tx1"/>
                </a:solidFill>
                <a:latin typeface="Montserrat Light" panose="00000400000000000000" pitchFamily="2" charset="0"/>
              </a:rPr>
              <a:t>urbanistes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665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TL0w5hR-7cP5E.0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36483" y="740979"/>
            <a:ext cx="3397469" cy="26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KQxk6A1bhn-yx-MtR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52" y="0"/>
            <a:ext cx="8631293" cy="1772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921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TL0w5hR-7cP5E.1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36483" y="740979"/>
            <a:ext cx="3397469" cy="26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TL0w5hR-7cP5E.2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36483" y="740979"/>
            <a:ext cx="3397469" cy="26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TL0w5hR-7cP5E.3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36483" y="740979"/>
            <a:ext cx="3397469" cy="26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elGZN6oCLoOom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67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elGZN6oCLoOon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fthZa9zryUehb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9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PvCh_ez7d_UT85yrt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4D64970-C271-44D2-89EE-6DD78E2B86AE}"/>
              </a:ext>
            </a:extLst>
          </p:cNvPr>
          <p:cNvSpPr/>
          <p:nvPr/>
        </p:nvSpPr>
        <p:spPr>
          <a:xfrm>
            <a:off x="813727" y="1475054"/>
            <a:ext cx="1928917" cy="190889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B65405E-BE96-49F3-A377-125ED9351D81}"/>
              </a:ext>
            </a:extLst>
          </p:cNvPr>
          <p:cNvSpPr/>
          <p:nvPr/>
        </p:nvSpPr>
        <p:spPr>
          <a:xfrm>
            <a:off x="3556370" y="1475054"/>
            <a:ext cx="1928917" cy="190889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258B588-1791-47F2-AD11-915DFED70DA9}"/>
              </a:ext>
            </a:extLst>
          </p:cNvPr>
          <p:cNvSpPr/>
          <p:nvPr/>
        </p:nvSpPr>
        <p:spPr>
          <a:xfrm>
            <a:off x="6278435" y="1475054"/>
            <a:ext cx="1928917" cy="190889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C0C233-1EE9-4275-B4F7-B25DF6F22F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177" y="1651158"/>
            <a:ext cx="1191432" cy="14524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B73257-F887-439A-91CF-4301A6D78F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35" r="-3761"/>
          <a:stretch/>
        </p:blipFill>
        <p:spPr>
          <a:xfrm>
            <a:off x="936648" y="2010294"/>
            <a:ext cx="1782254" cy="83841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C7A5C86-E726-4729-83A2-8E97410C54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014" y="1848036"/>
            <a:ext cx="1615972" cy="12568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841" y="1418896"/>
            <a:ext cx="8261131" cy="2609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01" y="1823142"/>
            <a:ext cx="8271997" cy="28412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584324" y="4721773"/>
            <a:ext cx="465083" cy="335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JgKT6wkB9pLebvKUX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Kadci1YS7aQtYhTa_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fKa2FHA_un2KnW2nnD-Hi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136</Words>
  <Application>Microsoft Office PowerPoint</Application>
  <PresentationFormat>Affichage à l'écran (16:9)</PresentationFormat>
  <Paragraphs>83</Paragraphs>
  <Slides>55</Slides>
  <Notes>55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Montserrat Light</vt:lpstr>
      <vt:lpstr>Montserrat Medium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Anne-Cécile ANGER</cp:lastModifiedBy>
  <cp:revision>40</cp:revision>
  <dcterms:created xsi:type="dcterms:W3CDTF">2019-05-21T15:15:56Z</dcterms:created>
  <dcterms:modified xsi:type="dcterms:W3CDTF">2019-06-12T15:41:42Z</dcterms:modified>
</cp:coreProperties>
</file>