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9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00"/>
    <a:srgbClr val="FFCC00"/>
    <a:srgbClr val="FFCC66"/>
    <a:srgbClr val="FF9933"/>
    <a:srgbClr val="CC3399"/>
    <a:srgbClr val="A14A7B"/>
    <a:srgbClr val="CB9100"/>
    <a:srgbClr val="FDC500"/>
    <a:srgbClr val="78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FEAA-E5F2-4DCE-ACC5-05CDDDFED0B4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4F75-B036-47BD-903B-3712A076D9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4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2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13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35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13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13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8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13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5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2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4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9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534C-D5A1-4C26-8597-0CC6D4715B56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/>
          </p:cNvSpPr>
          <p:nvPr/>
        </p:nvSpPr>
        <p:spPr bwMode="auto">
          <a:xfrm>
            <a:off x="200472" y="6534784"/>
            <a:ext cx="3528392" cy="3069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D96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re 8"/>
          <p:cNvSpPr txBox="1">
            <a:spLocks/>
          </p:cNvSpPr>
          <p:nvPr/>
        </p:nvSpPr>
        <p:spPr bwMode="auto">
          <a:xfrm>
            <a:off x="196758" y="5113619"/>
            <a:ext cx="5904656" cy="136815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641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RENCONTRES </a:t>
            </a:r>
            <a:r>
              <a:rPr lang="fr-F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NATIONALES DE L’INGÉNIERIE TERRITORIALE</a:t>
            </a:r>
          </a:p>
          <a:p>
            <a:pPr lvl="0">
              <a:defRPr/>
            </a:pPr>
            <a:r>
              <a:rPr lang="fr-FR" sz="1600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LES COLLECTIVITÉS LOCALES FACE AUX ENJEUX DE L’ÉCONOMIE CIRCULAIRE</a:t>
            </a:r>
          </a:p>
        </p:txBody>
      </p:sp>
    </p:spTree>
    <p:extLst>
      <p:ext uri="{BB962C8B-B14F-4D97-AF65-F5344CB8AC3E}">
        <p14:creationId xmlns:p14="http://schemas.microsoft.com/office/powerpoint/2010/main" val="11449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07340" y="620713"/>
            <a:ext cx="8334092" cy="474662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UNE APPROCHE GLOBALE BASEE SUR L’EXERGIE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69184" y="1264164"/>
            <a:ext cx="787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Chaleur Basse température : condenseur groupe froid climatisation locaux électrique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8221" y="3300248"/>
            <a:ext cx="914400" cy="3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44888" y="2037176"/>
            <a:ext cx="47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Utilisation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d’un</a:t>
            </a:r>
            <a:r>
              <a:rPr lang="fr-FR" dirty="0" smtClean="0">
                <a:latin typeface="+mj-lt"/>
              </a:rPr>
              <a:t> groupe à condenseur à eau</a:t>
            </a:r>
            <a:endParaRPr lang="fr-FR" dirty="0">
              <a:latin typeface="+mj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299220" y="2547152"/>
            <a:ext cx="6130404" cy="3349151"/>
            <a:chOff x="299220" y="2547152"/>
            <a:chExt cx="6130404" cy="3349151"/>
          </a:xfrm>
        </p:grpSpPr>
        <p:pic>
          <p:nvPicPr>
            <p:cNvPr id="16" name="Image 1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793491"/>
              <a:ext cx="5941060" cy="29749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288221" y="3300248"/>
              <a:ext cx="914400" cy="315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44717" y="2927636"/>
              <a:ext cx="3857297" cy="246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06382" y="3119519"/>
              <a:ext cx="2023242" cy="602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9220" y="2651465"/>
              <a:ext cx="3857297" cy="246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1620" y="2803865"/>
              <a:ext cx="486507" cy="361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4873" y="3342164"/>
              <a:ext cx="1575361" cy="1776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1620" y="2547152"/>
              <a:ext cx="2392188" cy="33491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Local électrique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480594" y="2462659"/>
            <a:ext cx="2406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Fonctionnement en 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thermofrigopompe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Fonctionnement simultané en groupe froid (refroidissement local électrique)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et en 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pompe à chaleur (chauffage digestion)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480594" y="5313959"/>
            <a:ext cx="240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Réduction de la quantité de fluide frigorigène sur l’usine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07340" y="620713"/>
            <a:ext cx="8334092" cy="474662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UNE APPROCHE GLOBALE BASEE SUR L’EXERGIE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69184" y="1264164"/>
            <a:ext cx="787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Chaleur Basse température : récupération chaleur sur l’air </a:t>
            </a:r>
            <a:r>
              <a:rPr lang="fr-F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surpressé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8221" y="3300248"/>
            <a:ext cx="914400" cy="3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b="957"/>
          <a:stretch/>
        </p:blipFill>
        <p:spPr bwMode="auto">
          <a:xfrm>
            <a:off x="183433" y="1664274"/>
            <a:ext cx="4642699" cy="4517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097016" y="4042613"/>
            <a:ext cx="240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Récupération de chaleur importante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9" name="Imag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78" y="3420527"/>
            <a:ext cx="1872442" cy="18905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5097016" y="2509313"/>
            <a:ext cx="2416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Utilisation d’échangeur à ailettes (adaptée à l’échange air/eau, faible </a:t>
            </a:r>
            <a:r>
              <a:rPr lang="fr-FR" sz="1600" dirty="0" err="1" smtClean="0"/>
              <a:t>PdC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45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8"/>
          <p:cNvSpPr>
            <a:spLocks/>
          </p:cNvSpPr>
          <p:nvPr/>
        </p:nvSpPr>
        <p:spPr bwMode="auto">
          <a:xfrm>
            <a:off x="364596" y="4005263"/>
            <a:ext cx="561512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L’OPTIMISATION ENERGETIQUE DES STEP DANS UNE LOGIQUE D’ECONOMIE CIRCULAIRE</a:t>
            </a: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05434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STEP : DES USINES ENERGIVORES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3938" y="4119563"/>
            <a:ext cx="1524000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Relevage/</a:t>
            </a:r>
          </a:p>
          <a:p>
            <a:pPr algn="ctr"/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pompage</a:t>
            </a:r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auto">
          <a:xfrm>
            <a:off x="1723662" y="4119562"/>
            <a:ext cx="1807509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prétraitement</a:t>
            </a:r>
          </a:p>
        </p:txBody>
      </p:sp>
      <p:sp>
        <p:nvSpPr>
          <p:cNvPr id="11" name="AutoShape 44"/>
          <p:cNvSpPr>
            <a:spLocks noChangeArrowheads="1"/>
          </p:cNvSpPr>
          <p:nvPr/>
        </p:nvSpPr>
        <p:spPr bwMode="auto">
          <a:xfrm>
            <a:off x="3654047" y="4119563"/>
            <a:ext cx="1524000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Traitement biologique</a:t>
            </a: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246338" y="1985963"/>
            <a:ext cx="8305800" cy="1066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 dirty="0">
                <a:solidFill>
                  <a:schemeClr val="bg1"/>
                </a:solidFill>
                <a:latin typeface="Arial" panose="020B0604020202020204" pitchFamily="34" charset="0"/>
              </a:rPr>
              <a:t>Les STEP sont des usines particulièrement énergivores</a:t>
            </a: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5325041" y="4119562"/>
            <a:ext cx="1656387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</a:t>
            </a:r>
          </a:p>
        </p:txBody>
      </p:sp>
      <p:sp>
        <p:nvSpPr>
          <p:cNvPr id="15" name="ZoneTexte 17"/>
          <p:cNvSpPr txBox="1">
            <a:spLocks noChangeArrowheads="1"/>
          </p:cNvSpPr>
          <p:nvPr/>
        </p:nvSpPr>
        <p:spPr bwMode="auto">
          <a:xfrm>
            <a:off x="1008338" y="3205163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&lt; 20%</a:t>
            </a:r>
          </a:p>
        </p:txBody>
      </p:sp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2760938" y="3205163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&lt; 5%</a:t>
            </a:r>
          </a:p>
        </p:txBody>
      </p: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4513538" y="3205163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/>
              <a:t>60-80%</a:t>
            </a:r>
          </a:p>
        </p:txBody>
      </p:sp>
      <p:sp>
        <p:nvSpPr>
          <p:cNvPr id="18" name="ZoneTexte 20"/>
          <p:cNvSpPr txBox="1">
            <a:spLocks noChangeArrowheads="1"/>
          </p:cNvSpPr>
          <p:nvPr/>
        </p:nvSpPr>
        <p:spPr bwMode="auto">
          <a:xfrm>
            <a:off x="7866338" y="3205163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≈ 20%</a:t>
            </a:r>
          </a:p>
        </p:txBody>
      </p:sp>
      <p:sp>
        <p:nvSpPr>
          <p:cNvPr id="19" name="ZoneTexte 21"/>
          <p:cNvSpPr txBox="1">
            <a:spLocks noChangeArrowheads="1"/>
          </p:cNvSpPr>
          <p:nvPr/>
        </p:nvSpPr>
        <p:spPr bwMode="auto">
          <a:xfrm>
            <a:off x="6266138" y="3200401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&lt; 5%</a:t>
            </a:r>
          </a:p>
        </p:txBody>
      </p:sp>
      <p:sp>
        <p:nvSpPr>
          <p:cNvPr id="20" name="AutoShape 54"/>
          <p:cNvSpPr>
            <a:spLocks noChangeArrowheads="1"/>
          </p:cNvSpPr>
          <p:nvPr/>
        </p:nvSpPr>
        <p:spPr bwMode="auto">
          <a:xfrm rot="16200000" flipH="1">
            <a:off x="132038" y="3395663"/>
            <a:ext cx="1295400" cy="457200"/>
          </a:xfrm>
          <a:prstGeom prst="rightArrow">
            <a:avLst>
              <a:gd name="adj1" fmla="val 50000"/>
              <a:gd name="adj2" fmla="val 65547"/>
            </a:avLst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AutoShape 54"/>
          <p:cNvSpPr>
            <a:spLocks noChangeArrowheads="1"/>
          </p:cNvSpPr>
          <p:nvPr/>
        </p:nvSpPr>
        <p:spPr bwMode="auto">
          <a:xfrm rot="16200000" flipH="1">
            <a:off x="1960838" y="3395663"/>
            <a:ext cx="1295400" cy="457200"/>
          </a:xfrm>
          <a:prstGeom prst="rightArrow">
            <a:avLst>
              <a:gd name="adj1" fmla="val 50000"/>
              <a:gd name="adj2" fmla="val 65547"/>
            </a:avLst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" name="AutoShape 54"/>
          <p:cNvSpPr>
            <a:spLocks noChangeArrowheads="1"/>
          </p:cNvSpPr>
          <p:nvPr/>
        </p:nvSpPr>
        <p:spPr bwMode="auto">
          <a:xfrm rot="16200000" flipH="1">
            <a:off x="3713438" y="3395663"/>
            <a:ext cx="1295400" cy="457200"/>
          </a:xfrm>
          <a:prstGeom prst="rightArrow">
            <a:avLst>
              <a:gd name="adj1" fmla="val 50000"/>
              <a:gd name="adj2" fmla="val 65547"/>
            </a:avLst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" name="AutoShape 54"/>
          <p:cNvSpPr>
            <a:spLocks noChangeArrowheads="1"/>
          </p:cNvSpPr>
          <p:nvPr/>
        </p:nvSpPr>
        <p:spPr bwMode="auto">
          <a:xfrm rot="16200000" flipH="1">
            <a:off x="5546966" y="3364953"/>
            <a:ext cx="1295400" cy="457200"/>
          </a:xfrm>
          <a:prstGeom prst="rightArrow">
            <a:avLst>
              <a:gd name="adj1" fmla="val 50000"/>
              <a:gd name="adj2" fmla="val 65547"/>
            </a:avLst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AutoShape 44"/>
          <p:cNvSpPr>
            <a:spLocks noChangeArrowheads="1"/>
          </p:cNvSpPr>
          <p:nvPr/>
        </p:nvSpPr>
        <p:spPr bwMode="auto">
          <a:xfrm>
            <a:off x="7128422" y="4119562"/>
            <a:ext cx="1656387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clarification</a:t>
            </a:r>
          </a:p>
        </p:txBody>
      </p:sp>
      <p:sp>
        <p:nvSpPr>
          <p:cNvPr id="24" name="AutoShape 54"/>
          <p:cNvSpPr>
            <a:spLocks noChangeArrowheads="1"/>
          </p:cNvSpPr>
          <p:nvPr/>
        </p:nvSpPr>
        <p:spPr bwMode="auto">
          <a:xfrm rot="16200000" flipH="1">
            <a:off x="7264929" y="3411461"/>
            <a:ext cx="1295400" cy="457200"/>
          </a:xfrm>
          <a:prstGeom prst="rightArrow">
            <a:avLst>
              <a:gd name="adj1" fmla="val 50000"/>
              <a:gd name="adj2" fmla="val 65547"/>
            </a:avLst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82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OBJECTIFS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26824" y="1473460"/>
            <a:ext cx="599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Réduire les consommations :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4852" y="2221001"/>
            <a:ext cx="624172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Optimisation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profil hydraulique en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conception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Optimisation du fonctionnement des postes 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relevage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Mise en place de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VF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Valorisation de chaleur fatale pour amélioration de l’autonomie énergétique ou pour la vente de chaleur  </a:t>
            </a:r>
          </a:p>
          <a:p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OBJECTIFS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390816" y="1340768"/>
            <a:ext cx="2454718" cy="1286402"/>
          </a:xfrm>
          <a:prstGeom prst="ellipse">
            <a:avLst/>
          </a:prstGeom>
          <a:solidFill>
            <a:srgbClr val="FF66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 voie de valorisations du biogaz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555" y="2677746"/>
            <a:ext cx="2025405" cy="112929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Valorisation de chaleur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134150" y="2683540"/>
            <a:ext cx="2260899" cy="112349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Valorisation chaleur + électricité : cogénération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450524" y="2690887"/>
            <a:ext cx="2110664" cy="112929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injection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biométhane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dans le réseau de gaz naturel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616663" y="2690887"/>
            <a:ext cx="2250390" cy="112929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Epuration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biométhane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et production de biocarburants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2123" y="3985401"/>
            <a:ext cx="5486400" cy="609600"/>
          </a:xfrm>
          <a:prstGeom prst="rect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Une économie circulaire pour les territoires au service de la transition énergétique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555" y="4848120"/>
            <a:ext cx="2025405" cy="112929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Réduction du volume de boues à évacuer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139841" y="4853914"/>
            <a:ext cx="2260899" cy="1123496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Valorisation d’une ENR à proximité des zones de consommations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50524" y="4834308"/>
            <a:ext cx="2110664" cy="112929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Co-digestion des déchets : un potentiel supplémentaire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6616663" y="4834308"/>
            <a:ext cx="2250390" cy="112929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Réduction de l’empreint carbone du territoire</a:t>
            </a:r>
          </a:p>
        </p:txBody>
      </p:sp>
    </p:spTree>
    <p:extLst>
      <p:ext uri="{BB962C8B-B14F-4D97-AF65-F5344CB8AC3E}">
        <p14:creationId xmlns:p14="http://schemas.microsoft.com/office/powerpoint/2010/main" val="13813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OBJECTIFS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26823" y="1473460"/>
            <a:ext cx="7386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Compenser les consommations d’énergie par la production d’énergie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1421" y="2420888"/>
            <a:ext cx="624172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Méthanisation et valorisation du biogaz produit (mobilité, injection réseau GRDF)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Valorisation de chaleur fatale pour vente de chaleur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lvl="1" indent="-180975" fontAlgn="base">
              <a:spcBef>
                <a:spcPct val="20000"/>
              </a:spcBef>
              <a:spcAft>
                <a:spcPct val="0"/>
              </a:spcAft>
              <a:buClr>
                <a:srgbClr val="FFD961"/>
              </a:buClr>
              <a:buFont typeface="Wingdings" pitchFamily="2" charset="2"/>
              <a:buChar char="§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 de chaleur et d’électricité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7257" y="4901726"/>
            <a:ext cx="7362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Enjeux : Transformer une STEP en une usine de production d’énergie </a:t>
            </a:r>
          </a:p>
          <a:p>
            <a:r>
              <a:rPr lang="fr-FR" dirty="0"/>
              <a:t>	</a:t>
            </a:r>
            <a:r>
              <a:rPr lang="fr-FR" b="1" dirty="0" smtClean="0"/>
              <a:t>STEP à énergie positive</a:t>
            </a:r>
            <a:endParaRPr lang="fr-FR" b="1" dirty="0"/>
          </a:p>
        </p:txBody>
      </p:sp>
      <p:sp>
        <p:nvSpPr>
          <p:cNvPr id="9" name="Flèche droite 8"/>
          <p:cNvSpPr/>
          <p:nvPr/>
        </p:nvSpPr>
        <p:spPr>
          <a:xfrm>
            <a:off x="930670" y="4925829"/>
            <a:ext cx="556751" cy="3805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8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INSTALLATION EXISTANTE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" y="1310342"/>
            <a:ext cx="4408017" cy="27980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97" y="1338910"/>
            <a:ext cx="4624921" cy="303780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4421378" y="1103449"/>
            <a:ext cx="0" cy="4906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49110" y="2857810"/>
            <a:ext cx="1665232" cy="125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Chaudière BIOGAZ  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781" y="4232781"/>
            <a:ext cx="4072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Cogénération du biogaz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Chaleur utilisée pour le chauffage du digesteur,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Valorisation uniquement de l’électricité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76524" y="4217334"/>
            <a:ext cx="4649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Production de Biogaz valorisée en </a:t>
            </a:r>
            <a:r>
              <a:rPr lang="fr-FR" u="sng" dirty="0" err="1" smtClean="0"/>
              <a:t>Biométhane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Utilisation de biogaz pour chauffer la digestion,</a:t>
            </a:r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Production de </a:t>
            </a:r>
            <a:r>
              <a:rPr lang="fr-FR" b="1" dirty="0" err="1" smtClean="0">
                <a:solidFill>
                  <a:srgbClr val="FF0000"/>
                </a:solidFill>
              </a:rPr>
              <a:t>biométhane</a:t>
            </a:r>
            <a:r>
              <a:rPr lang="fr-FR" b="1" dirty="0" smtClean="0">
                <a:solidFill>
                  <a:srgbClr val="FF0000"/>
                </a:solidFill>
              </a:rPr>
              <a:t> réduite</a:t>
            </a:r>
          </a:p>
        </p:txBody>
      </p:sp>
    </p:spTree>
    <p:extLst>
      <p:ext uri="{BB962C8B-B14F-4D97-AF65-F5344CB8AC3E}">
        <p14:creationId xmlns:p14="http://schemas.microsoft.com/office/powerpoint/2010/main" val="22775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07340" y="620713"/>
            <a:ext cx="8238900" cy="474662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UNE APPROCHE GLOBALE </a:t>
            </a:r>
            <a:r>
              <a:rPr lang="fr-FR" dirty="0">
                <a:latin typeface="Arial" charset="0"/>
                <a:cs typeface="Arial" charset="0"/>
              </a:rPr>
              <a:t>BASEE SUR L’EXERGIE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856656" y="1772817"/>
            <a:ext cx="7105608" cy="4489292"/>
            <a:chOff x="1758841" y="2026318"/>
            <a:chExt cx="6701193" cy="4587313"/>
          </a:xfrm>
        </p:grpSpPr>
        <p:pic>
          <p:nvPicPr>
            <p:cNvPr id="17" name="Image 1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841" y="2026318"/>
              <a:ext cx="6406109" cy="458731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201103" y="2511973"/>
              <a:ext cx="2258931" cy="3339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18993" y="3793253"/>
              <a:ext cx="2057400" cy="796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873992" y="1229592"/>
            <a:ext cx="787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Utiliser les chaleurs de faible qualité pour la digestion qui est un procédé Basse température pour valoriser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ll’énergie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noble (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biométhane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, chaleur HT) à l’extérieur du site  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07340" y="620713"/>
            <a:ext cx="8334092" cy="474662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cs typeface="Arial" charset="0"/>
              </a:rPr>
              <a:t>UNE APPROCHE GLOBALE</a:t>
            </a:r>
          </a:p>
        </p:txBody>
      </p:sp>
      <p:sp>
        <p:nvSpPr>
          <p:cNvPr id="71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77442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69184" y="1264164"/>
            <a:ext cx="787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Chaleur Basse température : condenseur groupe déshumidification biogaz  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93491"/>
            <a:ext cx="5941060" cy="29749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88221" y="3300248"/>
            <a:ext cx="914400" cy="3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480594" y="2730513"/>
            <a:ext cx="2406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Fonctionnement en </a:t>
            </a:r>
            <a:r>
              <a:rPr lang="fr-FR" b="1" dirty="0" err="1" smtClean="0"/>
              <a:t>thermofrigopompe</a:t>
            </a:r>
            <a:r>
              <a:rPr lang="fr-FR" b="1" dirty="0" smtClean="0"/>
              <a:t>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Fonctionnement simultané en groupe froid (déshumidification biogaz) et en pompe à chaleur (chauffage digestion)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44888" y="2037176"/>
            <a:ext cx="47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Utilisation d’un groupe à condenseur à eau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631</Words>
  <Application>Microsoft Office PowerPoint</Application>
  <PresentationFormat>Format A4 (210 x 297 mm)</PresentationFormat>
  <Paragraphs>129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Thème Office</vt:lpstr>
      <vt:lpstr>ppt_jaune_offre</vt:lpstr>
      <vt:lpstr>Présentation PowerPoint</vt:lpstr>
      <vt:lpstr>Présentation PowerPoint</vt:lpstr>
      <vt:lpstr>STEP : DES USINES ENERGIVORES</vt:lpstr>
      <vt:lpstr>OBJECTIFS</vt:lpstr>
      <vt:lpstr>OBJECTIFS</vt:lpstr>
      <vt:lpstr>OBJECTIFS</vt:lpstr>
      <vt:lpstr>INSTALLATION EXISTANTE</vt:lpstr>
      <vt:lpstr>UNE APPROCHE GLOBALE BASEE SUR L’EXERGIE</vt:lpstr>
      <vt:lpstr>UNE APPROCHE GLOBALE</vt:lpstr>
      <vt:lpstr>UNE APPROCHE GLOBALE BASEE SUR L’EXERGIE</vt:lpstr>
      <vt:lpstr>UNE APPROCHE GLOBALE BASEE SUR L’EXERGIE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CARON Estelle</dc:creator>
  <cp:lastModifiedBy>Jacques Frisonroche</cp:lastModifiedBy>
  <cp:revision>78</cp:revision>
  <cp:lastPrinted>2016-02-08T11:16:08Z</cp:lastPrinted>
  <dcterms:created xsi:type="dcterms:W3CDTF">2013-02-26T08:41:22Z</dcterms:created>
  <dcterms:modified xsi:type="dcterms:W3CDTF">2019-06-13T07:26:55Z</dcterms:modified>
</cp:coreProperties>
</file>