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0" r:id="rId3"/>
    <p:sldMasterId id="2147483675" r:id="rId4"/>
  </p:sldMasterIdLst>
  <p:notesMasterIdLst>
    <p:notesMasterId r:id="rId18"/>
  </p:notesMasterIdLst>
  <p:sldIdLst>
    <p:sldId id="256" r:id="rId5"/>
    <p:sldId id="257" r:id="rId6"/>
    <p:sldId id="265" r:id="rId7"/>
    <p:sldId id="269" r:id="rId8"/>
    <p:sldId id="267" r:id="rId9"/>
    <p:sldId id="270" r:id="rId10"/>
    <p:sldId id="277" r:id="rId11"/>
    <p:sldId id="271" r:id="rId12"/>
    <p:sldId id="272" r:id="rId13"/>
    <p:sldId id="273" r:id="rId14"/>
    <p:sldId id="276" r:id="rId15"/>
    <p:sldId id="274" r:id="rId16"/>
    <p:sldId id="275" r:id="rId17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A7B"/>
    <a:srgbClr val="FFD961"/>
    <a:srgbClr val="FDC500"/>
    <a:srgbClr val="CB9100"/>
    <a:srgbClr val="786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FEAA-E5F2-4DCE-ACC5-05CDDDFED0B4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4F75-B036-47BD-903B-3712A076D9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0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94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1540">
              <a:defRPr/>
            </a:pPr>
            <a:fld id="{BD27365C-8381-4626-8816-8A23E66ECAAC}" type="slidenum">
              <a:rPr lang="fr-FR">
                <a:solidFill>
                  <a:prstClr val="black"/>
                </a:solidFill>
                <a:latin typeface="Calibri"/>
              </a:rPr>
              <a:pPr defTabSz="891540">
                <a:defRPr/>
              </a:pPr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891540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8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7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6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2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1554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339" y="4365105"/>
            <a:ext cx="5615791" cy="19170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E6416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2625" y="6242051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fld id="{06108F11-2528-494C-AEB5-D67B76573E82}" type="datetime4">
              <a:rPr lang="fr-FR"/>
              <a:pPr/>
              <a:t>11 juin 2019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2051"/>
            <a:ext cx="31369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2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E24F-D206-497F-B3B2-EA9A623C26D6}" type="datetime4">
              <a:rPr lang="fr-FR">
                <a:solidFill>
                  <a:prstClr val="black"/>
                </a:solidFill>
              </a:rPr>
              <a:pPr/>
              <a:t>11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1673-11DE-4310-AEF8-1827D97E3EBA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0"/>
            <a:ext cx="6746743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5313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411" y="4363279"/>
            <a:ext cx="565265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4981" y="6240464"/>
            <a:ext cx="2311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60308AE-8431-4387-9CDD-D69C9B71D4EC}" type="datetime4">
              <a:rPr lang="fr-FR">
                <a:solidFill>
                  <a:prstClr val="white"/>
                </a:solidFill>
              </a:rPr>
              <a:pPr/>
              <a:t>11 juin 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0464"/>
            <a:ext cx="31369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82310" y="6238876"/>
            <a:ext cx="546894" cy="365125"/>
          </a:xfrm>
        </p:spPr>
        <p:txBody>
          <a:bodyPr/>
          <a:lstStyle>
            <a:lvl1pPr>
              <a:defRPr/>
            </a:lvl1pPr>
          </a:lstStyle>
          <a:p>
            <a:fld id="{E6950DBA-E5BC-48F2-AA6B-19CD5989F0C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2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4162"/>
              </a:buClr>
              <a:buFont typeface="Wingdings" pitchFamily="2" charset="2"/>
              <a:buChar char="§"/>
              <a:defRPr sz="2500">
                <a:solidFill>
                  <a:srgbClr val="E64162"/>
                </a:solidFill>
              </a:defRPr>
            </a:lvl1pPr>
            <a:lvl2pPr marL="444500" indent="-26670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56C0C-B856-4E66-B6D3-66F4A9A3E1D7}" type="datetime4">
              <a:rPr lang="fr-FR">
                <a:solidFill>
                  <a:prstClr val="black"/>
                </a:solidFill>
              </a:rPr>
              <a:pPr/>
              <a:t>11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DCD-2784-4C31-B1F6-A6C20484192E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1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1554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339" y="4365105"/>
            <a:ext cx="5615791" cy="19170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E6416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2625" y="6242051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fld id="{06108F11-2528-494C-AEB5-D67B76573E82}" type="datetime4">
              <a:rPr lang="fr-FR"/>
              <a:pPr/>
              <a:t>11 juin 2019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2051"/>
            <a:ext cx="31369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5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E24F-D206-497F-B3B2-EA9A623C26D6}" type="datetime4">
              <a:rPr lang="fr-FR">
                <a:solidFill>
                  <a:prstClr val="black"/>
                </a:solidFill>
              </a:rPr>
              <a:pPr/>
              <a:t>11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1673-11DE-4310-AEF8-1827D97E3EBA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98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0"/>
            <a:ext cx="6746743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5313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411" y="4363279"/>
            <a:ext cx="565265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4981" y="6240464"/>
            <a:ext cx="2311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60308AE-8431-4387-9CDD-D69C9B71D4EC}" type="datetime4">
              <a:rPr lang="fr-FR">
                <a:solidFill>
                  <a:prstClr val="white"/>
                </a:solidFill>
              </a:rPr>
              <a:pPr/>
              <a:t>11 juin 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0464"/>
            <a:ext cx="31369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82310" y="6238876"/>
            <a:ext cx="546894" cy="365125"/>
          </a:xfrm>
        </p:spPr>
        <p:txBody>
          <a:bodyPr/>
          <a:lstStyle>
            <a:lvl1pPr>
              <a:defRPr/>
            </a:lvl1pPr>
          </a:lstStyle>
          <a:p>
            <a:fld id="{E6950DBA-E5BC-48F2-AA6B-19CD5989F0C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4162"/>
              </a:buClr>
              <a:buFont typeface="Wingdings" pitchFamily="2" charset="2"/>
              <a:buChar char="§"/>
              <a:defRPr sz="2500">
                <a:solidFill>
                  <a:srgbClr val="E64162"/>
                </a:solidFill>
              </a:defRPr>
            </a:lvl1pPr>
            <a:lvl2pPr marL="444500" indent="-26670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56C0C-B856-4E66-B6D3-66F4A9A3E1D7}" type="datetime4">
              <a:rPr lang="fr-FR">
                <a:solidFill>
                  <a:prstClr val="black"/>
                </a:solidFill>
              </a:rPr>
              <a:pPr/>
              <a:t>11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DCD-2784-4C31-B1F6-A6C20484192E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3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58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1554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339" y="4365105"/>
            <a:ext cx="5615791" cy="19170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E6416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2625" y="6242051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fld id="{06108F11-2528-494C-AEB5-D67B76573E82}" type="datetime4">
              <a:rPr lang="fr-FR"/>
              <a:pPr/>
              <a:t>11 juin 2019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2051"/>
            <a:ext cx="31369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041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E24F-D206-497F-B3B2-EA9A623C26D6}" type="datetime4">
              <a:rPr lang="fr-FR">
                <a:solidFill>
                  <a:prstClr val="black"/>
                </a:solidFill>
              </a:rPr>
              <a:pPr/>
              <a:t>11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1673-11DE-4310-AEF8-1827D97E3EBA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97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0"/>
            <a:ext cx="6746743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5313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411" y="4363279"/>
            <a:ext cx="565265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4981" y="6240464"/>
            <a:ext cx="2311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60308AE-8431-4387-9CDD-D69C9B71D4EC}" type="datetime4">
              <a:rPr lang="fr-FR">
                <a:solidFill>
                  <a:prstClr val="white"/>
                </a:solidFill>
              </a:rPr>
              <a:pPr/>
              <a:t>11 juin 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0464"/>
            <a:ext cx="31369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82310" y="6238876"/>
            <a:ext cx="546894" cy="365125"/>
          </a:xfrm>
        </p:spPr>
        <p:txBody>
          <a:bodyPr/>
          <a:lstStyle>
            <a:lvl1pPr>
              <a:defRPr/>
            </a:lvl1pPr>
          </a:lstStyle>
          <a:p>
            <a:fld id="{E6950DBA-E5BC-48F2-AA6B-19CD5989F0C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9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4162"/>
              </a:buClr>
              <a:buFont typeface="Wingdings" pitchFamily="2" charset="2"/>
              <a:buChar char="§"/>
              <a:defRPr sz="2500">
                <a:solidFill>
                  <a:srgbClr val="E64162"/>
                </a:solidFill>
              </a:defRPr>
            </a:lvl1pPr>
            <a:lvl2pPr marL="444500" indent="-26670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56C0C-B856-4E66-B6D3-66F4A9A3E1D7}" type="datetime4">
              <a:rPr lang="fr-FR">
                <a:solidFill>
                  <a:prstClr val="black"/>
                </a:solidFill>
              </a:rPr>
              <a:pPr/>
              <a:t>11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DCD-2784-4C31-B1F6-A6C20484192E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1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2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4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9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534C-D5A1-4C26-8597-0CC6D4715B56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40" y="620713"/>
            <a:ext cx="7811294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7811294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431" y="6232526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7C31B-2F4F-4210-8DD2-4DFE53347F88}" type="datetime4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 juin 2019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9406" y="6232526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84029" y="6237289"/>
            <a:ext cx="545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773EE-3B90-4063-AB01-45F217E0F2A6}" type="slidenum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D9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2A0B0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FD96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9810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40" y="620713"/>
            <a:ext cx="7811294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7811294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431" y="6232526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7C31B-2F4F-4210-8DD2-4DFE53347F88}" type="datetime4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 juin 2019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9406" y="6232526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84029" y="6237289"/>
            <a:ext cx="545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773EE-3B90-4063-AB01-45F217E0F2A6}" type="slidenum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D9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2A0B0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FD96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9810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40" y="620713"/>
            <a:ext cx="7811294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7811294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431" y="6232526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7C31B-2F4F-4210-8DD2-4DFE53347F88}" type="datetime4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 juin 2019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9406" y="6232526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84029" y="6237289"/>
            <a:ext cx="545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773EE-3B90-4063-AB01-45F217E0F2A6}" type="slidenum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D9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2A0B0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FD96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9810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/>
          </p:cNvSpPr>
          <p:nvPr/>
        </p:nvSpPr>
        <p:spPr bwMode="auto">
          <a:xfrm>
            <a:off x="200472" y="6534784"/>
            <a:ext cx="3528392" cy="30691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D96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re 8"/>
          <p:cNvSpPr txBox="1">
            <a:spLocks/>
          </p:cNvSpPr>
          <p:nvPr/>
        </p:nvSpPr>
        <p:spPr bwMode="auto">
          <a:xfrm>
            <a:off x="196758" y="5113619"/>
            <a:ext cx="5904656" cy="136815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E641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RENCONTRES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NATIONALES DE L’INGÉNIERIE TERRITORIALE</a:t>
            </a:r>
          </a:p>
          <a:p>
            <a:pPr lvl="0">
              <a:defRPr/>
            </a:pPr>
            <a:r>
              <a:rPr lang="fr-FR" sz="1600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LES COLLECTIVITÉS LOCALES FACE AUX ENJEUX DE L’ÉCONOMIE CIRCULAIRE</a:t>
            </a:r>
          </a:p>
        </p:txBody>
      </p:sp>
    </p:spTree>
    <p:extLst>
      <p:ext uri="{BB962C8B-B14F-4D97-AF65-F5344CB8AC3E}">
        <p14:creationId xmlns:p14="http://schemas.microsoft.com/office/powerpoint/2010/main" val="1144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9950" y="548739"/>
            <a:ext cx="7811294" cy="361096"/>
          </a:xfrm>
        </p:spPr>
        <p:txBody>
          <a:bodyPr/>
          <a:lstStyle/>
          <a:p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ECUEILS A EVITER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950" y="1268413"/>
            <a:ext cx="8274124" cy="4680867"/>
          </a:xfrm>
        </p:spPr>
        <p:txBody>
          <a:bodyPr/>
          <a:lstStyle/>
          <a:p>
            <a:pPr marL="457200" lvl="1" indent="0">
              <a:buClrTx/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480" y="1628800"/>
            <a:ext cx="77387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Zonage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partiel 		risque 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demande de faire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bouger la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Solutions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complexes, juste changer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d’exutoire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Ne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pas accompagner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Débit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fuite : préférer trop plein 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sécurité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Cloisonnement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non communication entre les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Manque d’anticipation dans les projets de toutes natures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144688" y="1772816"/>
            <a:ext cx="1080120" cy="144016"/>
          </a:xfrm>
          <a:prstGeom prst="rightArrow">
            <a:avLst/>
          </a:prstGeom>
          <a:solidFill>
            <a:srgbClr val="FDC500"/>
          </a:solidFill>
          <a:ln>
            <a:solidFill>
              <a:srgbClr val="CB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9950" y="548739"/>
            <a:ext cx="7811294" cy="361096"/>
          </a:xfrm>
        </p:spPr>
        <p:txBody>
          <a:bodyPr/>
          <a:lstStyle/>
          <a:p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LES BONNES METHODES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229" y="1988840"/>
            <a:ext cx="77387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Ouvrages plurifonctionnels = double fonction à l’Espace urbain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Ne plus concevoir d’ouvrages spécifiques</a:t>
            </a:r>
          </a:p>
          <a:p>
            <a:pPr marL="285750" indent="-285750">
              <a:buFontTx/>
              <a:buChar char="-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Transversalité, croiser les objectifs</a:t>
            </a:r>
          </a:p>
          <a:p>
            <a:pPr marL="285750" indent="-285750">
              <a:buFontTx/>
              <a:buChar char="-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Anticipation le plus possible 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Gestion des EP = premier geste d’un projet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9950" y="548739"/>
            <a:ext cx="7811294" cy="361096"/>
          </a:xfrm>
        </p:spPr>
        <p:txBody>
          <a:bodyPr/>
          <a:lstStyle/>
          <a:p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GAINS ATTENDUS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950" y="1268413"/>
            <a:ext cx="8274124" cy="4680867"/>
          </a:xfrm>
        </p:spPr>
        <p:txBody>
          <a:bodyPr/>
          <a:lstStyle/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Réduction des risques inondations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Atteinte des objectifs de l’arrêté Ministériel du 21 juillet 2015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Adaptation au 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changement 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climatique</a:t>
            </a:r>
          </a:p>
          <a:p>
            <a:pPr>
              <a:buClrTx/>
              <a:buFontTx/>
              <a:buChar char="-"/>
            </a:pP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Ville plus résiliente </a:t>
            </a: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Création d’ilots de fraîcheur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Recharge des nappes phréatiques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Plus de biodiversité 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(Solutions 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ondées 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sur la 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Participation à la réalisation des continuités écologiques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Gains 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financiers</a:t>
            </a:r>
          </a:p>
          <a:p>
            <a:pPr marL="0" indent="0">
              <a:buClrTx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Douaisis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25 ans de politique</a:t>
            </a:r>
          </a:p>
          <a:p>
            <a:pPr marL="1371600" lvl="3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Gain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d’1 million d’euros / an / 120 000 habitants</a:t>
            </a:r>
          </a:p>
          <a:p>
            <a:pPr marL="1371600" lvl="3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Service GEPU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-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35 %)</a:t>
            </a:r>
          </a:p>
          <a:p>
            <a:pPr marL="1371600" lvl="3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Gain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de 25 euros / an / ménage</a:t>
            </a:r>
          </a:p>
          <a:p>
            <a:pPr marL="457200" lvl="1" indent="0">
              <a:buClrTx/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9950" y="548739"/>
            <a:ext cx="7811294" cy="361096"/>
          </a:xfrm>
        </p:spPr>
        <p:txBody>
          <a:bodyPr/>
          <a:lstStyle/>
          <a:p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950" y="1340768"/>
            <a:ext cx="8274124" cy="4680867"/>
          </a:xfrm>
        </p:spPr>
        <p:txBody>
          <a:bodyPr/>
          <a:lstStyle/>
          <a:p>
            <a:pPr marL="457200" lvl="1" indent="0">
              <a:buClrTx/>
              <a:buNone/>
            </a:pPr>
            <a:endParaRPr lang="fr-FR" sz="2000" b="1" dirty="0">
              <a:solidFill>
                <a:srgbClr val="A14A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Tx/>
              <a:buNone/>
            </a:pPr>
            <a:endParaRPr lang="fr-FR" sz="2000" b="1" dirty="0">
              <a:solidFill>
                <a:srgbClr val="A14A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Tx/>
              <a:buNone/>
            </a:pPr>
            <a:endParaRPr lang="fr-FR" sz="2000" b="1" dirty="0" smtClean="0">
              <a:solidFill>
                <a:srgbClr val="A14A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Tx/>
              <a:buNone/>
            </a:pPr>
            <a:endParaRPr lang="fr-FR" sz="2000" b="1" dirty="0">
              <a:solidFill>
                <a:srgbClr val="A14A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>
              <a:buClrTx/>
              <a:buNone/>
            </a:pPr>
            <a:r>
              <a:rPr lang="fr-FR" sz="2000" b="1" dirty="0" smtClean="0">
                <a:solidFill>
                  <a:srgbClr val="A14A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</a:t>
            </a:r>
            <a:r>
              <a:rPr lang="fr-FR" sz="2000" b="1" dirty="0">
                <a:solidFill>
                  <a:srgbClr val="A14A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ATTENTION </a:t>
            </a:r>
            <a:r>
              <a:rPr lang="fr-FR" sz="2000" b="1" dirty="0" smtClean="0">
                <a:solidFill>
                  <a:srgbClr val="A14A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/>
          <p:cNvSpPr>
            <a:spLocks/>
          </p:cNvSpPr>
          <p:nvPr/>
        </p:nvSpPr>
        <p:spPr bwMode="auto">
          <a:xfrm>
            <a:off x="272480" y="548680"/>
            <a:ext cx="5615119" cy="53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ECONOMIES D’EAU,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ECONOMIE DE L’EAU</a:t>
            </a: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LA GESTION DURABLE ET INTEGREE DES EAUX </a:t>
            </a: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PLUVIALES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Jean-Jacques HERIN</a:t>
            </a:r>
            <a:r>
              <a:rPr lang="fr-FR" sz="2000" b="1" smtClean="0">
                <a:solidFill>
                  <a:prstClr val="white"/>
                </a:solidFill>
                <a:latin typeface="Arial" charset="0"/>
                <a:cs typeface="Arial" charset="0"/>
              </a:rPr>
              <a:t>, Président de l’ADOPTA</a:t>
            </a:r>
            <a:endParaRPr lang="fr-FR" sz="20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e la date 3"/>
          <p:cNvSpPr txBox="1">
            <a:spLocks noGrp="1"/>
          </p:cNvSpPr>
          <p:nvPr/>
        </p:nvSpPr>
        <p:spPr bwMode="auto">
          <a:xfrm>
            <a:off x="122788" y="6309320"/>
            <a:ext cx="64863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SOMMAIRE</a:t>
            </a:r>
          </a:p>
        </p:txBody>
      </p:sp>
      <p:sp>
        <p:nvSpPr>
          <p:cNvPr id="46084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495300" y="1268413"/>
            <a:ext cx="7811294" cy="4464843"/>
          </a:xfrm>
        </p:spPr>
        <p:txBody>
          <a:bodyPr/>
          <a:lstStyle/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r>
              <a:rPr lang="fr-FR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 des origines des politiques actuelles</a:t>
            </a: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endParaRPr 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Limites du système actuel</a:t>
            </a: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endParaRPr 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Grands principes de la gestion intégrée et durable des eaux pluviales, philosophie</a:t>
            </a: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endParaRPr 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Présentation de la boite à outils des techniques alternatives</a:t>
            </a: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endParaRPr 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Clés du succès / leviers</a:t>
            </a: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endParaRPr 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Bonnes méthodes</a:t>
            </a: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endParaRPr 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defTabSz="449263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romanUcPeriod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Gains obtenus</a:t>
            </a:r>
          </a:p>
          <a:p>
            <a:pPr lvl="0" algn="just" defTabSz="449263" fontAlgn="auto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100000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/>
            </a:pPr>
            <a:endParaRPr lang="fr-FR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4225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363356" y="633138"/>
            <a:ext cx="63367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500" b="1" kern="0" dirty="0">
                <a:solidFill>
                  <a:srgbClr val="FFD9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L’ADOPTA, QUID ?</a:t>
            </a:r>
            <a:endParaRPr lang="fr-FR" sz="2500" dirty="0">
              <a:solidFill>
                <a:srgbClr val="FFD9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A61CFB-6AE3-41D1-946E-474F8038A23F}"/>
              </a:ext>
            </a:extLst>
          </p:cNvPr>
          <p:cNvGrpSpPr/>
          <p:nvPr/>
        </p:nvGrpSpPr>
        <p:grpSpPr>
          <a:xfrm>
            <a:off x="920552" y="1110192"/>
            <a:ext cx="7762720" cy="5055112"/>
            <a:chOff x="1094723" y="1"/>
            <a:chExt cx="11097277" cy="789921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F3FC63-D04F-41B2-A2B8-427E4EE62076}"/>
                </a:ext>
              </a:extLst>
            </p:cNvPr>
            <p:cNvSpPr/>
            <p:nvPr/>
          </p:nvSpPr>
          <p:spPr>
            <a:xfrm>
              <a:off x="7762073" y="1"/>
              <a:ext cx="4429927" cy="2789094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E4757B6-0754-4D41-A0DC-0B5128FF744E}"/>
                </a:ext>
              </a:extLst>
            </p:cNvPr>
            <p:cNvSpPr/>
            <p:nvPr/>
          </p:nvSpPr>
          <p:spPr>
            <a:xfrm>
              <a:off x="2595028" y="472826"/>
              <a:ext cx="7734393" cy="7144503"/>
            </a:xfrm>
            <a:prstGeom prst="ellipse">
              <a:avLst/>
            </a:prstGeom>
            <a:noFill/>
            <a:ln>
              <a:solidFill>
                <a:srgbClr val="4DC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tx1"/>
                </a:solidFill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90A96010-F7D1-4A54-9ABC-66595658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176" y="1057749"/>
              <a:ext cx="3574316" cy="1429726"/>
            </a:xfrm>
            <a:prstGeom prst="rect">
              <a:avLst/>
            </a:prstGeom>
          </p:spPr>
        </p:pic>
        <p:sp>
          <p:nvSpPr>
            <p:cNvPr id="24" name="Rectangle : coins arrondis 15">
              <a:extLst>
                <a:ext uri="{FF2B5EF4-FFF2-40B4-BE49-F238E27FC236}">
                  <a16:creationId xmlns:a16="http://schemas.microsoft.com/office/drawing/2014/main" id="{C084CEAA-1A6A-4713-8662-E9D6A6A548C4}"/>
                </a:ext>
              </a:extLst>
            </p:cNvPr>
            <p:cNvSpPr/>
            <p:nvPr/>
          </p:nvSpPr>
          <p:spPr>
            <a:xfrm>
              <a:off x="8785571" y="3269598"/>
              <a:ext cx="2824497" cy="1225566"/>
            </a:xfrm>
            <a:prstGeom prst="roundRect">
              <a:avLst/>
            </a:prstGeom>
            <a:solidFill>
              <a:srgbClr val="54CCCD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400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Missions :</a:t>
              </a:r>
            </a:p>
            <a:p>
              <a:pPr lvl="0" algn="ctr"/>
              <a:r>
                <a:rPr lang="fr-F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Animation</a:t>
              </a:r>
            </a:p>
            <a:p>
              <a:pPr lvl="0" algn="ctr"/>
              <a:r>
                <a:rPr lang="fr-F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Sensibilisation </a:t>
              </a:r>
            </a:p>
            <a:p>
              <a:pPr lvl="0" algn="ctr"/>
              <a:r>
                <a:rPr lang="fr-F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Accompagnement </a:t>
              </a:r>
            </a:p>
          </p:txBody>
        </p:sp>
        <p:sp>
          <p:nvSpPr>
            <p:cNvPr id="25" name="Rectangle : coins arrondis 16">
              <a:extLst>
                <a:ext uri="{FF2B5EF4-FFF2-40B4-BE49-F238E27FC236}">
                  <a16:creationId xmlns:a16="http://schemas.microsoft.com/office/drawing/2014/main" id="{54C6779B-BD6E-4DF9-BEC5-7F1236629F71}"/>
                </a:ext>
              </a:extLst>
            </p:cNvPr>
            <p:cNvSpPr/>
            <p:nvPr/>
          </p:nvSpPr>
          <p:spPr>
            <a:xfrm>
              <a:off x="5496467" y="6743969"/>
              <a:ext cx="2561770" cy="1155246"/>
            </a:xfrm>
            <a:prstGeom prst="roundRect">
              <a:avLst/>
            </a:prstGeom>
            <a:solidFill>
              <a:srgbClr val="4DC58D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Un </a:t>
              </a:r>
              <a:r>
                <a:rPr lang="fr-F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rayonnement régional</a:t>
              </a:r>
              <a:r>
                <a:rPr lang="fr-FR" sz="1400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, </a:t>
              </a:r>
              <a:r>
                <a:rPr lang="fr-F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national</a:t>
              </a:r>
              <a:r>
                <a:rPr lang="fr-FR" sz="1400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 et </a:t>
              </a:r>
              <a:r>
                <a:rPr lang="fr-F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international</a:t>
              </a:r>
            </a:p>
          </p:txBody>
        </p:sp>
        <p:sp>
          <p:nvSpPr>
            <p:cNvPr id="26" name="Rectangle : coins arrondis 17">
              <a:extLst>
                <a:ext uri="{FF2B5EF4-FFF2-40B4-BE49-F238E27FC236}">
                  <a16:creationId xmlns:a16="http://schemas.microsoft.com/office/drawing/2014/main" id="{C6E86D5D-BBA1-467C-A441-8716DCC26AAE}"/>
                </a:ext>
              </a:extLst>
            </p:cNvPr>
            <p:cNvSpPr/>
            <p:nvPr/>
          </p:nvSpPr>
          <p:spPr>
            <a:xfrm>
              <a:off x="1094723" y="5052093"/>
              <a:ext cx="2615139" cy="1323427"/>
            </a:xfrm>
            <a:prstGeom prst="roundRect">
              <a:avLst/>
            </a:prstGeom>
            <a:solidFill>
              <a:srgbClr val="48BB4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100</a:t>
              </a:r>
              <a:r>
                <a:rPr lang="fr-FR" sz="140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aine</a:t>
              </a:r>
              <a:r>
                <a:rPr lang="fr-FR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Wingdings" pitchFamily="2" charset="2"/>
                </a:rPr>
                <a:t> de  membres et 5 partenaires financiers</a:t>
              </a:r>
              <a:endPara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Wingdings" pitchFamily="2" charset="2"/>
              </a:endParaRPr>
            </a:p>
          </p:txBody>
        </p:sp>
        <p:sp>
          <p:nvSpPr>
            <p:cNvPr id="27" name="Rectangle : coins arrondis 18">
              <a:extLst>
                <a:ext uri="{FF2B5EF4-FFF2-40B4-BE49-F238E27FC236}">
                  <a16:creationId xmlns:a16="http://schemas.microsoft.com/office/drawing/2014/main" id="{4A170387-818D-48F9-9A54-6D1B0505FD91}"/>
                </a:ext>
              </a:extLst>
            </p:cNvPr>
            <p:cNvSpPr/>
            <p:nvPr/>
          </p:nvSpPr>
          <p:spPr>
            <a:xfrm>
              <a:off x="1907267" y="1848847"/>
              <a:ext cx="2077663" cy="1150151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+ 20 </a:t>
              </a:r>
              <a:r>
                <a:rPr lang="fr-FR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ans d’expérience </a:t>
              </a:r>
              <a:endPara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E50C2F-D7DE-481A-8B42-14A0B341358C}"/>
                </a:ext>
              </a:extLst>
            </p:cNvPr>
            <p:cNvSpPr txBox="1"/>
            <p:nvPr/>
          </p:nvSpPr>
          <p:spPr>
            <a:xfrm>
              <a:off x="6051229" y="2789095"/>
              <a:ext cx="660437" cy="11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95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75195" y="3991331"/>
            <a:ext cx="4200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kern="0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ssociation pour le </a:t>
            </a:r>
            <a:r>
              <a:rPr lang="fr-FR" b="1" kern="0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éveloppement </a:t>
            </a:r>
            <a:r>
              <a:rPr lang="fr-FR" b="1" kern="0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pérationnel et la </a:t>
            </a:r>
            <a:r>
              <a:rPr lang="fr-FR" b="1" kern="0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romotion des </a:t>
            </a:r>
            <a:r>
              <a:rPr lang="fr-FR" b="1" kern="0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echniques </a:t>
            </a:r>
            <a:r>
              <a:rPr lang="fr-FR" b="1" kern="0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lternatives en matière d’eaux pluviales</a:t>
            </a:r>
          </a:p>
        </p:txBody>
      </p:sp>
      <p:sp>
        <p:nvSpPr>
          <p:cNvPr id="30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4225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RAPPEL HISTORIQUE : 19</a:t>
            </a:r>
            <a:r>
              <a:rPr lang="fr-FR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ème</a:t>
            </a:r>
            <a:r>
              <a:rPr lang="fr-FR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SIECLE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- HYGIENISME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2784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C7326F9-0C33-4CA7-A374-819AFE2A7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4784"/>
            <a:ext cx="3809628" cy="46810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Imperméabiliser les surfaces et amener les effluents loin de la ville </a:t>
            </a:r>
          </a:p>
          <a:p>
            <a:pPr algn="just"/>
            <a:endParaRPr lang="fr-FR" sz="1800" b="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 algn="just"/>
            <a:r>
              <a:rPr lang="fr-FR" sz="1800" b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Préfet </a:t>
            </a:r>
            <a:r>
              <a:rPr lang="fr-FR" sz="1800" b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HAUSSMANN : </a:t>
            </a:r>
            <a:r>
              <a:rPr lang="fr-FR" sz="18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assainit la ville avec ses nouveaux appartements</a:t>
            </a:r>
          </a:p>
          <a:p>
            <a:pPr algn="just"/>
            <a:endParaRPr lang="fr-FR" sz="1800" b="0" dirty="0">
              <a:solidFill>
                <a:srgbClr val="0070C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 algn="just"/>
            <a:r>
              <a:rPr lang="fr-FR" sz="1800" b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Préfet </a:t>
            </a:r>
            <a:r>
              <a:rPr lang="fr-FR" sz="1800" b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Eugène </a:t>
            </a:r>
            <a:r>
              <a:rPr lang="fr-FR" sz="1800" b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POUBELLE </a:t>
            </a:r>
            <a:r>
              <a:rPr lang="fr-FR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fr-FR" sz="18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système bac poubelle et précurseur du tri de déchets</a:t>
            </a:r>
          </a:p>
          <a:p>
            <a:pPr algn="just"/>
            <a:endParaRPr lang="fr-FR" sz="1800" b="0" dirty="0" smtClean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 algn="just"/>
            <a:r>
              <a:rPr lang="fr-FR" sz="1800" b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Ingénieur BELGRAND </a:t>
            </a:r>
            <a:r>
              <a:rPr lang="fr-FR" sz="1800" b="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réseau </a:t>
            </a:r>
            <a:r>
              <a:rPr lang="fr-FR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d’égout souterrain</a:t>
            </a:r>
            <a:endParaRPr lang="fr-FR" sz="1800" b="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fr-FR" dirty="0" smtClean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/>
            <a:r>
              <a:rPr lang="fr-FR" sz="1800" b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Paysagiste LENFANT : Parcs et jardins</a:t>
            </a:r>
            <a:endParaRPr lang="fr-FR" sz="1800" b="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2" descr="PHOTO - 7654_488894_k2_k1_1187707.jpg">
            <a:extLst>
              <a:ext uri="{FF2B5EF4-FFF2-40B4-BE49-F238E27FC236}">
                <a16:creationId xmlns:a16="http://schemas.microsoft.com/office/drawing/2014/main" id="{B1EA78E7-0FD8-4878-A3FE-8343EC62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40" y="1700808"/>
            <a:ext cx="2636044" cy="16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.bp.blogspot.com/_kNtxoS2tVQ4/TKx8Nhvpt9I/AAAAAAAAAmk/lLxyuM47rr0/s1600/%C3%A9gout.jpg">
            <a:extLst>
              <a:ext uri="{FF2B5EF4-FFF2-40B4-BE49-F238E27FC236}">
                <a16:creationId xmlns:a16="http://schemas.microsoft.com/office/drawing/2014/main" id="{CA667EFA-FEA9-4C98-B8ED-CD4E5F69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69" y="3914326"/>
            <a:ext cx="2621615" cy="17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95F43B-EFF5-44E1-98F6-E7A24F0CBE52}"/>
              </a:ext>
            </a:extLst>
          </p:cNvPr>
          <p:cNvSpPr/>
          <p:nvPr/>
        </p:nvSpPr>
        <p:spPr>
          <a:xfrm>
            <a:off x="7401272" y="2096402"/>
            <a:ext cx="119154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Appartement du type Haussmannien</a:t>
            </a:r>
          </a:p>
          <a:p>
            <a:r>
              <a:rPr lang="fr-FR" sz="825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825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8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59564-000E-46FD-BE51-1066366659D5}"/>
              </a:ext>
            </a:extLst>
          </p:cNvPr>
          <p:cNvSpPr/>
          <p:nvPr/>
        </p:nvSpPr>
        <p:spPr>
          <a:xfrm>
            <a:off x="7391345" y="4161890"/>
            <a:ext cx="1450087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Egout collecteur construit sous le boulevard de Sébastopol à Paris, gravure du Monde Illustré (1858).﻿</a:t>
            </a:r>
          </a:p>
          <a:p>
            <a:r>
              <a:rPr lang="fr-FR" sz="825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825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8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ce réservé de la date 3"/>
          <p:cNvSpPr txBox="1">
            <a:spLocks noGrp="1"/>
          </p:cNvSpPr>
          <p:nvPr/>
        </p:nvSpPr>
        <p:spPr bwMode="auto">
          <a:xfrm>
            <a:off x="122788" y="6165850"/>
            <a:ext cx="72784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LES LIMITES DU SYSTEME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413"/>
            <a:ext cx="7811294" cy="4680867"/>
          </a:xfrm>
        </p:spPr>
        <p:txBody>
          <a:bodyPr/>
          <a:lstStyle/>
          <a:p>
            <a:pPr>
              <a:buClrTx/>
              <a:buFontTx/>
              <a:buChar char="-"/>
            </a:pPr>
            <a:endParaRPr lang="fr-FR" sz="1800" dirty="0" smtClean="0"/>
          </a:p>
          <a:p>
            <a:pPr>
              <a:buClrTx/>
              <a:buFontTx/>
              <a:buChar char="-"/>
            </a:pP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Urbanisation 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nouvelle s’accroît plus vite que la population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Saturation des réseaux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Inondations, baisse du niveau des nappes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Rejet par temps de pluie, arrêté du 21/07/2015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Changement climatique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Ilots de chaleur urbains</a:t>
            </a:r>
          </a:p>
          <a:p>
            <a:pPr>
              <a:buClrTx/>
              <a:buFontTx/>
              <a:buChar char="-"/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Besoin de plus de biodiversité en ville</a:t>
            </a:r>
          </a:p>
          <a:p>
            <a:pPr marL="0" indent="0"/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Tx/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Changement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paradigme : l’eau pluviale n’est plus un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déchet</a:t>
            </a:r>
          </a:p>
          <a:p>
            <a:pPr marL="0" lvl="1" indent="0">
              <a:buClrTx/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Eau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pluviale = richesse /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ressource</a:t>
            </a:r>
          </a:p>
          <a:p>
            <a:pPr lvl="1">
              <a:buClrTx/>
              <a:buFontTx/>
              <a:buChar char="-"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Tx/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Ne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l’évacuer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Tx/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La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garder en ville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632520" y="4149080"/>
            <a:ext cx="648072" cy="216024"/>
          </a:xfrm>
          <a:prstGeom prst="rightArrow">
            <a:avLst/>
          </a:prstGeom>
          <a:solidFill>
            <a:srgbClr val="FDC500"/>
          </a:solidFill>
          <a:ln>
            <a:solidFill>
              <a:srgbClr val="CB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32520" y="5466706"/>
            <a:ext cx="648072" cy="216023"/>
          </a:xfrm>
          <a:prstGeom prst="rightArrow">
            <a:avLst/>
          </a:prstGeom>
          <a:solidFill>
            <a:srgbClr val="FDC500"/>
          </a:solidFill>
          <a:ln>
            <a:solidFill>
              <a:srgbClr val="CB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632520" y="5769248"/>
            <a:ext cx="648072" cy="216024"/>
          </a:xfrm>
          <a:prstGeom prst="rightArrow">
            <a:avLst/>
          </a:prstGeom>
          <a:solidFill>
            <a:srgbClr val="FDC500"/>
          </a:solidFill>
          <a:ln>
            <a:solidFill>
              <a:srgbClr val="CB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099" y="692696"/>
            <a:ext cx="7811294" cy="359691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GRANDS PRINCIPES, PHILOSOPHIE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413"/>
            <a:ext cx="7811294" cy="4680867"/>
          </a:xfrm>
        </p:spPr>
        <p:txBody>
          <a:bodyPr/>
          <a:lstStyle/>
          <a:p>
            <a:pPr>
              <a:buClrTx/>
              <a:buFontTx/>
              <a:buChar char="-"/>
            </a:pPr>
            <a:endParaRPr lang="fr-FR" sz="1800" dirty="0" smtClean="0"/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pas concentrer - Gérer au plus près du point de chute</a:t>
            </a: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	- Ne pas faire ruisseler l’eau - la retenir </a:t>
            </a: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49263">
              <a:buClr>
                <a:srgbClr val="0066CC"/>
              </a:buClr>
              <a:buSzPct val="100000"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- Jouer la solidarité amont/aval</a:t>
            </a: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	- Regarder la gestion naturelle et copier</a:t>
            </a: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	- Ne pas imperméabiliser</a:t>
            </a: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endParaRPr lang="fr-FR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49263">
              <a:buClr>
                <a:srgbClr val="0066CC"/>
              </a:buClr>
              <a:buSzPct val="100000"/>
              <a:buFont typeface="Trebuchet MS" pitchFamily="34" charset="0"/>
              <a:buNone/>
              <a:tabLst>
                <a:tab pos="0" algn="l"/>
                <a:tab pos="533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</a:pPr>
            <a:r>
              <a:rPr lang="fr-FR" sz="1800" b="0" dirty="0">
                <a:latin typeface="Calibri" panose="020F0502020204030204" pitchFamily="34" charset="0"/>
                <a:cs typeface="Calibri" panose="020F0502020204030204" pitchFamily="34" charset="0"/>
              </a:rPr>
              <a:t>	- Donner plusieurs fonctions en même temps sur un même espace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910" y="793751"/>
            <a:ext cx="7811294" cy="474662"/>
          </a:xfrm>
        </p:spPr>
        <p:txBody>
          <a:bodyPr/>
          <a:lstStyle/>
          <a:p>
            <a:r>
              <a:rPr lang="fr-F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LA BOITE A OUTILS</a:t>
            </a:r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815" y="1196753"/>
            <a:ext cx="8274124" cy="504053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BOÎTE À OUTILS DES TECHNIQUES ALTERNATIVES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 puits d’infiltration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La tranchée drainante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Les échelles d’eau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La toiture végétalisée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La récupération/utilisation des eaux pluviales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La noue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La chaussée à structure réservoir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Les revêtements perméables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Les ouvrages de stockage modulaires en infiltration 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Les bassins 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 jardin de pluie / la mare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Les espaces inondables   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fr-FR" sz="1600" b="0" dirty="0">
                <a:latin typeface="Calibri" panose="020F0502020204030204" pitchFamily="34" charset="0"/>
                <a:cs typeface="Calibri" panose="020F0502020204030204" pitchFamily="34" charset="0"/>
              </a:rPr>
              <a:t> Les redents dans les </a:t>
            </a:r>
            <a:r>
              <a:rPr lang="fr-FR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fossés…</a:t>
            </a:r>
            <a:endParaRPr lang="fr-FR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Tx/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241051" y="1628800"/>
            <a:ext cx="3563888" cy="2736304"/>
            <a:chOff x="4442526" y="2060848"/>
            <a:chExt cx="4413466" cy="3240360"/>
          </a:xfrm>
        </p:grpSpPr>
        <p:pic>
          <p:nvPicPr>
            <p:cNvPr id="14" name="Picture 2" descr="S:\photos\Showroom\DSCN1897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824" b="9765"/>
            <a:stretch/>
          </p:blipFill>
          <p:spPr bwMode="auto">
            <a:xfrm>
              <a:off x="4442526" y="2060848"/>
              <a:ext cx="4413466" cy="32403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ZoneTexte 14"/>
            <p:cNvSpPr txBox="1"/>
            <p:nvPr/>
          </p:nvSpPr>
          <p:spPr>
            <a:xfrm>
              <a:off x="6807496" y="2060848"/>
              <a:ext cx="1734550" cy="328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 smtClean="0"/>
                <a:t>Showroom</a:t>
              </a:r>
              <a:endParaRPr lang="fr-FR" sz="1200" b="1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5420582" y="5271591"/>
            <a:ext cx="338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Privilégier les solutions fondées sur la nature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629" y="582765"/>
            <a:ext cx="7811294" cy="361096"/>
          </a:xfrm>
        </p:spPr>
        <p:txBody>
          <a:bodyPr/>
          <a:lstStyle/>
          <a:p>
            <a: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LES CLES DU SUCCES / LEVIERS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950" y="1268413"/>
            <a:ext cx="8274124" cy="4680867"/>
          </a:xfrm>
        </p:spPr>
        <p:txBody>
          <a:bodyPr/>
          <a:lstStyle/>
          <a:p>
            <a:pPr marL="457200" lvl="1" indent="0">
              <a:buClrTx/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1673-11DE-4310-AEF8-1827D97E3EBA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480" y="6237289"/>
            <a:ext cx="6220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009" y="1484784"/>
            <a:ext cx="799345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doter de la compétence (ou mission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Rédiger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règlement d’assainissement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pluvial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décliner dans les PLU, SCOT, tous documents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programmatiques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Accompagner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changement :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nimation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Faire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faire par les autres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Service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Assainissement = animateur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gestion des EP devient une question d’aménagement du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territoire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Cultiver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transversalité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Nécessité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d’un triptyque :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1) Portage politique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	2) Animation Territoriale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EPCI)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		3) Animation Nationale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(ADOPTA, GRAIE,…)</a:t>
            </a:r>
          </a:p>
        </p:txBody>
      </p:sp>
    </p:spTree>
    <p:extLst>
      <p:ext uri="{BB962C8B-B14F-4D97-AF65-F5344CB8AC3E}">
        <p14:creationId xmlns:p14="http://schemas.microsoft.com/office/powerpoint/2010/main" val="30607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_jaune_off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Thème Offic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pt_jaune_off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Thème Offic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pt_jaune_off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Thème Offic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766</Words>
  <Application>Microsoft Office PowerPoint</Application>
  <PresentationFormat>Format A4 (210 x 297 mm)</PresentationFormat>
  <Paragraphs>209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Trebuchet MS</vt:lpstr>
      <vt:lpstr>Wingdings</vt:lpstr>
      <vt:lpstr>Thème Office</vt:lpstr>
      <vt:lpstr>1_ppt_jaune_offre</vt:lpstr>
      <vt:lpstr>2_ppt_jaune_offre</vt:lpstr>
      <vt:lpstr>3_ppt_jaune_offre</vt:lpstr>
      <vt:lpstr>Présentation PowerPoint</vt:lpstr>
      <vt:lpstr>Présentation PowerPoint</vt:lpstr>
      <vt:lpstr>SOMMAIRE</vt:lpstr>
      <vt:lpstr>Présentation PowerPoint</vt:lpstr>
      <vt:lpstr>RAPPEL HISTORIQUE : 19ème SIECLE - HYGIENISME</vt:lpstr>
      <vt:lpstr>LES LIMITES DU SYSTEME</vt:lpstr>
      <vt:lpstr>GRANDS PRINCIPES, PHILOSOPHIE</vt:lpstr>
      <vt:lpstr>LA BOITE A OUTILS </vt:lpstr>
      <vt:lpstr> LES CLES DU SUCCES / LEVIERS</vt:lpstr>
      <vt:lpstr> ECUEILS A EVITER</vt:lpstr>
      <vt:lpstr> LES BONNES METHODES</vt:lpstr>
      <vt:lpstr> GAINS ATTENDUS</vt:lpstr>
      <vt:lpstr> CONCLUSION</vt:lpstr>
    </vt:vector>
  </TitlesOfParts>
  <Company>CNFPT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CARON Estelle</dc:creator>
  <cp:lastModifiedBy>WATEAU Estelle</cp:lastModifiedBy>
  <cp:revision>92</cp:revision>
  <cp:lastPrinted>2016-02-08T11:16:08Z</cp:lastPrinted>
  <dcterms:created xsi:type="dcterms:W3CDTF">2013-02-26T08:41:22Z</dcterms:created>
  <dcterms:modified xsi:type="dcterms:W3CDTF">2019-06-11T09:45:27Z</dcterms:modified>
</cp:coreProperties>
</file>